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309" r:id="rId3"/>
    <p:sldId id="259" r:id="rId4"/>
    <p:sldId id="271" r:id="rId5"/>
    <p:sldId id="258" r:id="rId6"/>
    <p:sldId id="260" r:id="rId7"/>
    <p:sldId id="272" r:id="rId8"/>
    <p:sldId id="289" r:id="rId9"/>
    <p:sldId id="307" r:id="rId10"/>
    <p:sldId id="273" r:id="rId11"/>
    <p:sldId id="308" r:id="rId12"/>
    <p:sldId id="288" r:id="rId13"/>
    <p:sldId id="261" r:id="rId14"/>
    <p:sldId id="274" r:id="rId15"/>
    <p:sldId id="290" r:id="rId16"/>
    <p:sldId id="262" r:id="rId17"/>
    <p:sldId id="275" r:id="rId18"/>
    <p:sldId id="292" r:id="rId19"/>
    <p:sldId id="276" r:id="rId20"/>
    <p:sldId id="298" r:id="rId21"/>
    <p:sldId id="263" r:id="rId22"/>
    <p:sldId id="277" r:id="rId23"/>
    <p:sldId id="293" r:id="rId24"/>
    <p:sldId id="306" r:id="rId25"/>
    <p:sldId id="310" r:id="rId26"/>
    <p:sldId id="264" r:id="rId27"/>
    <p:sldId id="278" r:id="rId28"/>
    <p:sldId id="299" r:id="rId29"/>
    <p:sldId id="294" r:id="rId30"/>
    <p:sldId id="265" r:id="rId31"/>
    <p:sldId id="279" r:id="rId32"/>
    <p:sldId id="301" r:id="rId33"/>
    <p:sldId id="266" r:id="rId34"/>
    <p:sldId id="280" r:id="rId35"/>
    <p:sldId id="305" r:id="rId36"/>
    <p:sldId id="267" r:id="rId37"/>
    <p:sldId id="281" r:id="rId38"/>
    <p:sldId id="304" r:id="rId39"/>
    <p:sldId id="268" r:id="rId40"/>
    <p:sldId id="282" r:id="rId41"/>
    <p:sldId id="296" r:id="rId42"/>
    <p:sldId id="311" r:id="rId43"/>
    <p:sldId id="269" r:id="rId44"/>
    <p:sldId id="283" r:id="rId45"/>
    <p:sldId id="284" r:id="rId46"/>
    <p:sldId id="285" r:id="rId47"/>
    <p:sldId id="270" r:id="rId48"/>
    <p:sldId id="286" r:id="rId49"/>
    <p:sldId id="312" r:id="rId50"/>
    <p:sldId id="313" r:id="rId51"/>
    <p:sldId id="314" r:id="rId52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08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748B8-AB1E-474E-AFFC-F79C9134A745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57520-A388-4BFC-ABB9-AEE342C30F8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D37C8-4A8B-4216-A7F4-CD818C9C0A0C}" type="datetimeFigureOut">
              <a:rPr lang="cs-CZ" smtClean="0"/>
              <a:pPr/>
              <a:t>10. 12. 2014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0A5B-98BF-4C75-AFF0-326E797AE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28794" y="714356"/>
            <a:ext cx="49291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</a:t>
            </a:r>
          </a:p>
          <a:p>
            <a:pPr algn="ctr"/>
            <a:endParaRPr lang="cs-CZ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3200" b="1" dirty="0" smtClean="0">
                <a:latin typeface="Arial" pitchFamily="34" charset="0"/>
                <a:cs typeface="Arial" pitchFamily="34" charset="0"/>
              </a:rPr>
              <a:t>Část II.</a:t>
            </a:r>
          </a:p>
          <a:p>
            <a:pPr algn="ctr"/>
            <a:endParaRPr lang="cs-CZ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 smtClean="0">
                <a:latin typeface="Arial" pitchFamily="34" charset="0"/>
                <a:cs typeface="Arial" pitchFamily="34" charset="0"/>
              </a:rPr>
              <a:t>Bučovice,     7.12.2014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1143004" y="6059488"/>
            <a:ext cx="6643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E</a:t>
            </a:r>
            <a:r>
              <a:rPr lang="cs-CZ" b="1" dirty="0">
                <a:cs typeface="Arial" pitchFamily="34" charset="0"/>
              </a:rPr>
              <a:t>BED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        </a:t>
            </a:r>
            <a:endParaRPr lang="cs-CZ" b="1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429000"/>
            <a:ext cx="3384376" cy="224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476068"/>
            <a:ext cx="84249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 smtClean="0"/>
              <a:t>Martin </a:t>
            </a:r>
            <a:r>
              <a:rPr lang="cs-CZ" sz="2800" b="1" dirty="0" err="1" smtClean="0"/>
              <a:t>Luther</a:t>
            </a:r>
            <a:r>
              <a:rPr lang="cs-CZ" sz="2800" b="1" dirty="0" smtClean="0"/>
              <a:t> a luteránství</a:t>
            </a:r>
            <a:endParaRPr lang="cs-CZ" sz="2800" dirty="0" smtClean="0"/>
          </a:p>
          <a:p>
            <a:r>
              <a:rPr lang="cs-CZ" sz="2800" dirty="0" smtClean="0"/>
              <a:t> </a:t>
            </a:r>
          </a:p>
          <a:p>
            <a:r>
              <a:rPr lang="cs-CZ" sz="2800" b="1" dirty="0" smtClean="0"/>
              <a:t>Jan Kalvín, Kalvinismus</a:t>
            </a:r>
            <a:endParaRPr lang="cs-CZ" sz="2800" dirty="0" smtClean="0"/>
          </a:p>
          <a:p>
            <a:r>
              <a:rPr lang="cs-CZ" sz="2800" dirty="0" smtClean="0"/>
              <a:t>  </a:t>
            </a:r>
          </a:p>
          <a:p>
            <a:r>
              <a:rPr lang="cs-CZ" sz="2800" b="1" dirty="0" smtClean="0"/>
              <a:t>Anabaptisté, Tomáš </a:t>
            </a:r>
            <a:r>
              <a:rPr lang="cs-CZ" sz="2800" b="1" dirty="0" err="1" smtClean="0"/>
              <a:t>Müntzer</a:t>
            </a:r>
            <a:r>
              <a:rPr lang="cs-CZ" sz="2800" dirty="0" smtClean="0"/>
              <a:t>, novokřtěnci – </a:t>
            </a:r>
            <a:r>
              <a:rPr lang="cs-CZ" sz="2800" dirty="0" err="1" smtClean="0"/>
              <a:t>Taufer</a:t>
            </a:r>
            <a:r>
              <a:rPr lang="cs-CZ" sz="2800" dirty="0" smtClean="0"/>
              <a:t>, Toufar 1500 (Habáni), </a:t>
            </a:r>
            <a:r>
              <a:rPr lang="cs-CZ" sz="2800" dirty="0" err="1" smtClean="0"/>
              <a:t>Mennonité</a:t>
            </a:r>
            <a:r>
              <a:rPr lang="cs-CZ" sz="2800" dirty="0" smtClean="0"/>
              <a:t> (pacifisté)</a:t>
            </a:r>
          </a:p>
          <a:p>
            <a:r>
              <a:rPr lang="cs-CZ" sz="2800" dirty="0" smtClean="0"/>
              <a:t>kvakeři, puritáni</a:t>
            </a:r>
          </a:p>
          <a:p>
            <a:r>
              <a:rPr lang="cs-CZ" sz="2800" dirty="0" smtClean="0"/>
              <a:t> </a:t>
            </a:r>
          </a:p>
          <a:p>
            <a:r>
              <a:rPr lang="cs-CZ" sz="2800" b="1" dirty="0" smtClean="0"/>
              <a:t>Anglikánská církev</a:t>
            </a:r>
            <a:r>
              <a:rPr lang="cs-CZ" sz="2800" dirty="0" smtClean="0"/>
              <a:t>, Jindřich VIII. – „rozvod na reformační způsob“ 1531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952328" cy="467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6672"/>
            <a:ext cx="3672408" cy="449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115616" y="53012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Martin </a:t>
            </a:r>
            <a:r>
              <a:rPr lang="cs-CZ" b="1" dirty="0" err="1" smtClean="0"/>
              <a:t>Luther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580112" y="5291916"/>
            <a:ext cx="113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Jan Kalvín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3631083" cy="443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907704" y="5301208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Jindřich VIII.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184482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014679"/>
            <a:ext cx="842493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Knihtisk, </a:t>
            </a:r>
            <a:r>
              <a:rPr lang="cs-CZ" sz="2800" dirty="0" smtClean="0"/>
              <a:t>vznik a šíření nových překladů Bible 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české, německé, anglické, francouzské</a:t>
            </a:r>
          </a:p>
          <a:p>
            <a:pPr>
              <a:lnSpc>
                <a:spcPct val="150000"/>
              </a:lnSpc>
            </a:pPr>
            <a:endParaRPr lang="cs-CZ" sz="2800" dirty="0" smtClean="0"/>
          </a:p>
          <a:p>
            <a:pPr>
              <a:lnSpc>
                <a:spcPct val="150000"/>
              </a:lnSpc>
            </a:pPr>
            <a:r>
              <a:rPr lang="cs-CZ" sz="2800" b="1" dirty="0" smtClean="0"/>
              <a:t>Renesanční </a:t>
            </a:r>
            <a:r>
              <a:rPr lang="cs-CZ" sz="2800" dirty="0" smtClean="0"/>
              <a:t>papežství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rozvoj umění a </a:t>
            </a:r>
            <a:r>
              <a:rPr lang="cs-CZ" sz="2800" dirty="0" err="1" smtClean="0"/>
              <a:t>hedónismus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541043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220486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416245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Tridentský koncil </a:t>
            </a:r>
            <a:r>
              <a:rPr lang="cs-CZ" sz="2800" dirty="0" smtClean="0"/>
              <a:t>(1545 – 1563)  - (tradice/ Písmo)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Jezuitský řád </a:t>
            </a:r>
            <a:r>
              <a:rPr lang="cs-CZ" sz="2800" dirty="0" smtClean="0"/>
              <a:t>(školy, diplomacie)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inkvizice, čarodějnické procesy (1450 -1630)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zámořské </a:t>
            </a:r>
            <a:r>
              <a:rPr lang="cs-CZ" sz="2800" b="1" dirty="0" smtClean="0"/>
              <a:t>objevy</a:t>
            </a:r>
            <a:r>
              <a:rPr lang="cs-CZ" sz="2800" dirty="0" smtClean="0"/>
              <a:t>, Asie (Japonsko)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Doba barokní</a:t>
            </a:r>
            <a:endParaRPr lang="cs-CZ" sz="2800" dirty="0" smtClean="0"/>
          </a:p>
          <a:p>
            <a:pPr>
              <a:lnSpc>
                <a:spcPct val="150000"/>
              </a:lnSpc>
            </a:pPr>
            <a:r>
              <a:rPr lang="cs-CZ" sz="2800" dirty="0" smtClean="0"/>
              <a:t>duch. centrum – </a:t>
            </a:r>
            <a:r>
              <a:rPr lang="cs-CZ" sz="2800" b="1" dirty="0" smtClean="0"/>
              <a:t>Španělsko</a:t>
            </a:r>
            <a:r>
              <a:rPr lang="cs-CZ" sz="2800" dirty="0" smtClean="0"/>
              <a:t> (silní, schopní panovníci), 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60648"/>
            <a:ext cx="3154040" cy="40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24482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468674"/>
            <a:ext cx="2649984" cy="352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971600" y="3789040"/>
            <a:ext cx="1477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Ignác z </a:t>
            </a:r>
            <a:r>
              <a:rPr lang="cs-CZ" dirty="0" err="1" smtClean="0"/>
              <a:t>Loyoly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660232" y="4509120"/>
            <a:ext cx="145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Jezuitský řád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556792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osobnosti</a:t>
            </a:r>
            <a:r>
              <a:rPr lang="cs-CZ" sz="2800" dirty="0" smtClean="0"/>
              <a:t> - Tereza z </a:t>
            </a:r>
            <a:r>
              <a:rPr lang="cs-CZ" sz="2800" dirty="0" err="1" smtClean="0"/>
              <a:t>Avily</a:t>
            </a:r>
            <a:r>
              <a:rPr lang="cs-CZ" sz="2800" dirty="0" smtClean="0"/>
              <a:t> (+1582), Ignác z </a:t>
            </a:r>
            <a:r>
              <a:rPr lang="cs-CZ" sz="2800" dirty="0" err="1" smtClean="0"/>
              <a:t>Loyoly</a:t>
            </a:r>
            <a:r>
              <a:rPr lang="cs-CZ" sz="2800" dirty="0" smtClean="0"/>
              <a:t> (+1556)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kazatelské řády – kapucíni, </a:t>
            </a:r>
            <a:r>
              <a:rPr lang="cs-CZ" sz="2800" dirty="0" err="1" smtClean="0"/>
              <a:t>Voršilky</a:t>
            </a:r>
            <a:r>
              <a:rPr lang="cs-CZ" sz="2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Oratoriáni – vedli hudební „chvály“ a modlitby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Thomas </a:t>
            </a:r>
            <a:r>
              <a:rPr lang="cs-CZ" sz="2800" dirty="0" err="1" smtClean="0"/>
              <a:t>Moore</a:t>
            </a:r>
            <a:r>
              <a:rPr lang="cs-CZ" sz="2800" dirty="0" smtClean="0"/>
              <a:t>, </a:t>
            </a:r>
            <a:r>
              <a:rPr lang="cs-CZ" sz="2800" dirty="0" err="1" smtClean="0"/>
              <a:t>Erasmus</a:t>
            </a:r>
            <a:r>
              <a:rPr lang="cs-CZ" sz="2800" dirty="0" smtClean="0"/>
              <a:t> Rotterdamský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Francie – </a:t>
            </a:r>
            <a:r>
              <a:rPr lang="cs-CZ" sz="2800" b="1" dirty="0" smtClean="0"/>
              <a:t>Bartolomějská noc </a:t>
            </a:r>
            <a:r>
              <a:rPr lang="cs-CZ" sz="2800" dirty="0" smtClean="0"/>
              <a:t>(1572), Hugenoti, edikt Nantský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5536" y="1408708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dirty="0" smtClean="0"/>
              <a:t>Boží hodiny neběží podle našich letopočtů, ale vše se od počátku blíží ke </a:t>
            </a:r>
            <a:r>
              <a:rPr lang="cs-CZ" sz="3200" b="1" dirty="0" smtClean="0"/>
              <a:t>svému cíli a </a:t>
            </a:r>
            <a:r>
              <a:rPr lang="cs-CZ" sz="3200" dirty="0" smtClean="0"/>
              <a:t>to v určitých etapách a časech (řeku, dům)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514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92696"/>
            <a:ext cx="2434183" cy="338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256490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690930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Turci, východní Evropa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vznik státních náboženství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mírové uspořádání světa a nástup osvícenství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nástup materialismu, vědy a kultury, průmyslová revoluce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rakouští Habsburkové a čeští </a:t>
            </a:r>
            <a:r>
              <a:rPr lang="cs-CZ" sz="2800" dirty="0" err="1" smtClean="0"/>
              <a:t>protestanté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4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5. Třicetiletá válka a politická situace po válce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200800" cy="562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572453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193504" cy="319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284984"/>
            <a:ext cx="6000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292494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341353"/>
            <a:ext cx="84249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smtClean="0"/>
              <a:t>poutníci (puritáni) 1620</a:t>
            </a:r>
          </a:p>
          <a:p>
            <a:r>
              <a:rPr lang="cs-CZ" sz="2800" dirty="0" smtClean="0"/>
              <a:t>baptisté 17. stol</a:t>
            </a:r>
          </a:p>
          <a:p>
            <a:r>
              <a:rPr lang="cs-CZ" sz="2800" dirty="0" smtClean="0"/>
              <a:t>Jednota bratrská </a:t>
            </a:r>
            <a:r>
              <a:rPr lang="cs-CZ" sz="2800" dirty="0" err="1" smtClean="0"/>
              <a:t>Ochranovská</a:t>
            </a:r>
            <a:r>
              <a:rPr lang="cs-CZ" sz="2800" dirty="0" smtClean="0"/>
              <a:t> 1727</a:t>
            </a:r>
          </a:p>
          <a:p>
            <a:r>
              <a:rPr lang="cs-CZ" sz="2800" dirty="0" smtClean="0"/>
              <a:t>hnutí obnovy v </a:t>
            </a:r>
            <a:r>
              <a:rPr lang="cs-CZ" sz="2800" dirty="0" err="1" smtClean="0"/>
              <a:t>sev</a:t>
            </a:r>
            <a:r>
              <a:rPr lang="cs-CZ" sz="2800" dirty="0" smtClean="0"/>
              <a:t>. Americe 1734 </a:t>
            </a:r>
            <a:r>
              <a:rPr lang="cs-CZ" sz="2800" dirty="0" err="1" smtClean="0"/>
              <a:t>Jonathana</a:t>
            </a:r>
            <a:r>
              <a:rPr lang="cs-CZ" sz="2800" dirty="0" smtClean="0"/>
              <a:t> </a:t>
            </a:r>
            <a:r>
              <a:rPr lang="cs-CZ" sz="2800" dirty="0" err="1" smtClean="0"/>
              <a:t>Edwardse</a:t>
            </a:r>
            <a:r>
              <a:rPr lang="cs-CZ" sz="2800" dirty="0" smtClean="0"/>
              <a:t> (</a:t>
            </a:r>
            <a:r>
              <a:rPr lang="cs-CZ" sz="2800" dirty="0" err="1" smtClean="0"/>
              <a:t>Northampton</a:t>
            </a:r>
            <a:r>
              <a:rPr lang="cs-CZ" sz="2800" dirty="0" smtClean="0"/>
              <a:t>, MA), </a:t>
            </a:r>
            <a:r>
              <a:rPr lang="cs-CZ" sz="2800" dirty="0" err="1" smtClean="0"/>
              <a:t>George</a:t>
            </a:r>
            <a:r>
              <a:rPr lang="cs-CZ" sz="2800" dirty="0" smtClean="0"/>
              <a:t> </a:t>
            </a:r>
            <a:r>
              <a:rPr lang="cs-CZ" sz="2800" dirty="0" err="1" smtClean="0"/>
              <a:t>Whitefield</a:t>
            </a:r>
            <a:endParaRPr lang="cs-CZ" sz="2800" dirty="0" smtClean="0"/>
          </a:p>
          <a:p>
            <a:r>
              <a:rPr lang="cs-CZ" sz="2800" dirty="0" smtClean="0"/>
              <a:t> Metodisté 1738 John </a:t>
            </a:r>
            <a:r>
              <a:rPr lang="cs-CZ" sz="2800" dirty="0" err="1" smtClean="0"/>
              <a:t>Wesley</a:t>
            </a:r>
            <a:r>
              <a:rPr lang="cs-CZ" sz="2800" dirty="0" smtClean="0"/>
              <a:t>, GW</a:t>
            </a:r>
          </a:p>
          <a:p>
            <a:r>
              <a:rPr lang="cs-CZ" sz="2800" dirty="0" smtClean="0"/>
              <a:t>Armáda spásy </a:t>
            </a:r>
            <a:r>
              <a:rPr lang="cs-CZ" sz="2800" dirty="0" err="1" smtClean="0"/>
              <a:t>Booth</a:t>
            </a:r>
            <a:r>
              <a:rPr lang="cs-CZ" sz="2800" dirty="0" smtClean="0"/>
              <a:t> 1890</a:t>
            </a:r>
          </a:p>
          <a:p>
            <a:r>
              <a:rPr lang="cs-CZ" sz="2800" dirty="0" smtClean="0"/>
              <a:t> svobodná reformovaná církev</a:t>
            </a:r>
          </a:p>
          <a:p>
            <a:r>
              <a:rPr lang="cs-CZ" sz="2800" dirty="0" smtClean="0"/>
              <a:t>biblické společnosti a moderní misie (1611 Bible krále Jakuba)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980727"/>
            <a:ext cx="3006080" cy="365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347864" y="5301208"/>
            <a:ext cx="304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Jednota bratrská </a:t>
            </a:r>
            <a:r>
              <a:rPr lang="cs-CZ" dirty="0" err="1" smtClean="0"/>
              <a:t>Ochranovská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07670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052736"/>
            <a:ext cx="516739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899592" y="4797152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Jonathan</a:t>
            </a:r>
            <a:r>
              <a:rPr lang="cs-CZ" dirty="0" smtClean="0"/>
              <a:t> </a:t>
            </a:r>
            <a:r>
              <a:rPr lang="cs-CZ" dirty="0" err="1" smtClean="0"/>
              <a:t>Edwards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292080" y="4797152"/>
            <a:ext cx="1935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poutníci (puritáni)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112474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renesance, humanismus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3284984"/>
            <a:ext cx="8424936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763522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odmítnutí zázraků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liberalizace společnosti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tolerance, zrovnoprávnění církví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ea typeface="Times New Roman" pitchFamily="18" charset="0"/>
                <a:cs typeface="Arial" pitchFamily="34" charset="0"/>
              </a:rPr>
              <a:t>revoluce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ea typeface="Times New Roman" pitchFamily="18" charset="0"/>
                <a:cs typeface="Arial" pitchFamily="34" charset="0"/>
              </a:rPr>
              <a:t>nacionalismus</a:t>
            </a:r>
          </a:p>
          <a:p>
            <a:pPr>
              <a:lnSpc>
                <a:spcPct val="150000"/>
              </a:lnSpc>
            </a:pPr>
            <a:r>
              <a:rPr lang="cs-CZ" sz="2800" dirty="0" smtClean="0">
                <a:ea typeface="Times New Roman" pitchFamily="18" charset="0"/>
                <a:cs typeface="Arial" pitchFamily="34" charset="0"/>
              </a:rPr>
              <a:t>romantismus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3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3103763" cy="362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32956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3645024"/>
            <a:ext cx="3240360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234207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v </a:t>
            </a:r>
            <a:r>
              <a:rPr lang="cs-CZ" sz="2800" b="1" dirty="0" smtClean="0"/>
              <a:t>českých zemích </a:t>
            </a:r>
            <a:r>
              <a:rPr lang="cs-CZ" sz="2800" dirty="0" smtClean="0"/>
              <a:t>– CČSH – Československá husitská církev (1920)</a:t>
            </a:r>
          </a:p>
          <a:p>
            <a:pPr>
              <a:lnSpc>
                <a:spcPct val="150000"/>
              </a:lnSpc>
            </a:pPr>
            <a:endParaRPr lang="cs-CZ" sz="2800" dirty="0" smtClean="0"/>
          </a:p>
          <a:p>
            <a:r>
              <a:rPr lang="cs-CZ" sz="2800" b="1" dirty="0" smtClean="0"/>
              <a:t>bolševismus </a:t>
            </a:r>
            <a:r>
              <a:rPr lang="cs-CZ" sz="2800" dirty="0" smtClean="0"/>
              <a:t>(komunismus) a fašismus</a:t>
            </a:r>
          </a:p>
          <a:p>
            <a:endParaRPr lang="cs-CZ" sz="2800" dirty="0" smtClean="0"/>
          </a:p>
          <a:p>
            <a:r>
              <a:rPr lang="cs-CZ" sz="2800" b="1" dirty="0" smtClean="0"/>
              <a:t>Němečtí křesťané a Vyznávající církev</a:t>
            </a:r>
          </a:p>
          <a:p>
            <a:pPr>
              <a:lnSpc>
                <a:spcPct val="150000"/>
              </a:lnSpc>
            </a:pP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8. Mezi válkami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24860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04664"/>
            <a:ext cx="4248472" cy="300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179314"/>
            <a:ext cx="4176464" cy="295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95536" y="5733256"/>
            <a:ext cx="3757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Němečtí křesťané a Vyznávající církev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4005064"/>
            <a:ext cx="3456384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260624"/>
            <a:ext cx="842493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komunismus a „kapitalismus“ (konzumní společnost)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2.Vatikánský koncil </a:t>
            </a:r>
            <a:r>
              <a:rPr lang="cs-CZ" sz="2800" dirty="0" smtClean="0"/>
              <a:t>(1962-65), Jan XXIII. – obrodné hnutí v </a:t>
            </a:r>
            <a:r>
              <a:rPr lang="cs-CZ" sz="2800" dirty="0" err="1" smtClean="0"/>
              <a:t>Katol</a:t>
            </a:r>
            <a:r>
              <a:rPr lang="cs-CZ" sz="2800" dirty="0" smtClean="0"/>
              <a:t>. církvi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Ekumenismus</a:t>
            </a:r>
            <a:r>
              <a:rPr lang="cs-CZ" sz="2800" dirty="0" smtClean="0"/>
              <a:t> – sbližování katolíků a protestantů, </a:t>
            </a:r>
            <a:r>
              <a:rPr lang="cs-CZ" sz="2800" b="1" dirty="0" smtClean="0"/>
              <a:t>dialog s jinými náboženstvími</a:t>
            </a:r>
            <a:r>
              <a:rPr lang="cs-CZ" sz="2800" dirty="0" smtClean="0"/>
              <a:t>, </a:t>
            </a:r>
            <a:r>
              <a:rPr lang="cs-CZ" sz="2800" dirty="0" err="1" smtClean="0"/>
              <a:t>Katol</a:t>
            </a:r>
            <a:r>
              <a:rPr lang="cs-CZ" sz="2800" dirty="0" smtClean="0"/>
              <a:t>. církev jako tmelící element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Sílí pozice radiálního </a:t>
            </a:r>
            <a:r>
              <a:rPr lang="cs-CZ" sz="2800" b="1" dirty="0" smtClean="0"/>
              <a:t>Islámu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9. Po 2. světové válce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20688"/>
            <a:ext cx="3384376" cy="436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5"/>
            <a:ext cx="3240360" cy="44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228184" y="5373216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Jan </a:t>
            </a:r>
            <a:r>
              <a:rPr lang="cs-CZ" dirty="0" smtClean="0"/>
              <a:t>XXIII.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691680" y="5373216"/>
            <a:ext cx="125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Jan Pavel I</a:t>
            </a:r>
            <a:r>
              <a:rPr lang="cs-CZ" dirty="0" smtClean="0"/>
              <a:t>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4365104"/>
            <a:ext cx="3024336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508313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Valdenští </a:t>
            </a:r>
            <a:r>
              <a:rPr lang="cs-CZ" sz="2800" dirty="0" smtClean="0"/>
              <a:t>– Petr </a:t>
            </a:r>
            <a:r>
              <a:rPr lang="cs-CZ" sz="2800" dirty="0" err="1" smtClean="0"/>
              <a:t>Valdo</a:t>
            </a:r>
            <a:r>
              <a:rPr lang="cs-CZ" sz="2800" dirty="0" smtClean="0"/>
              <a:t>, návrat k prostotě (a chudobě)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Františkáni</a:t>
            </a:r>
            <a:r>
              <a:rPr lang="cs-CZ" sz="2800" dirty="0" smtClean="0"/>
              <a:t> – František z </a:t>
            </a:r>
            <a:r>
              <a:rPr lang="cs-CZ" sz="2800" dirty="0" err="1" smtClean="0"/>
              <a:t>Assisi</a:t>
            </a:r>
            <a:r>
              <a:rPr lang="cs-CZ" sz="2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Anglie</a:t>
            </a:r>
            <a:r>
              <a:rPr lang="cs-CZ" sz="2800" dirty="0" smtClean="0"/>
              <a:t> – Jan </a:t>
            </a:r>
            <a:r>
              <a:rPr lang="cs-CZ" sz="2800" dirty="0" err="1" smtClean="0"/>
              <a:t>Viklef</a:t>
            </a:r>
            <a:r>
              <a:rPr lang="cs-CZ" sz="2800" dirty="0" smtClean="0"/>
              <a:t> (+1384) - návrat k Biblickým pravdám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České země </a:t>
            </a:r>
            <a:r>
              <a:rPr lang="cs-CZ" sz="2800" dirty="0" smtClean="0"/>
              <a:t>- Konrád </a:t>
            </a:r>
            <a:r>
              <a:rPr lang="cs-CZ" sz="2800" dirty="0" err="1" smtClean="0"/>
              <a:t>Waldhauser</a:t>
            </a:r>
            <a:r>
              <a:rPr lang="cs-CZ" sz="2800" dirty="0" smtClean="0"/>
              <a:t> (německy Praha), Jan </a:t>
            </a:r>
            <a:r>
              <a:rPr lang="cs-CZ" sz="2800" dirty="0" err="1" smtClean="0"/>
              <a:t>Milíč</a:t>
            </a:r>
            <a:r>
              <a:rPr lang="cs-CZ" sz="2800" dirty="0" smtClean="0"/>
              <a:t> z Kroměříže (česky Praha), Matěj z Janova (latinsky Čechy), Tomáš Štítný (psal česky)</a:t>
            </a:r>
            <a:endParaRPr kumimoji="0" lang="cs-CZ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Raná reformní hnutí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260626"/>
            <a:ext cx="842493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pád komunismu v Evropě </a:t>
            </a:r>
            <a:r>
              <a:rPr lang="cs-CZ" sz="2800" dirty="0" smtClean="0"/>
              <a:t>a svoboda církví, nástup </a:t>
            </a:r>
            <a:r>
              <a:rPr lang="cs-CZ" sz="2800" b="1" dirty="0" smtClean="0"/>
              <a:t>„konzumního kapitalismu“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země </a:t>
            </a:r>
            <a:r>
              <a:rPr lang="cs-CZ" sz="2800" b="1" dirty="0" smtClean="0"/>
              <a:t>třetího světa </a:t>
            </a:r>
            <a:r>
              <a:rPr lang="cs-CZ" sz="2800" dirty="0" smtClean="0"/>
              <a:t>– Jižní Amerika, Afrika, Asie 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nástup radikálního i „etnického“ </a:t>
            </a:r>
            <a:r>
              <a:rPr lang="cs-CZ" sz="2800" b="1" dirty="0" smtClean="0"/>
              <a:t>Islámu</a:t>
            </a:r>
            <a:r>
              <a:rPr lang="cs-CZ" sz="2800" dirty="0" smtClean="0"/>
              <a:t>, v západních kulturách růst </a:t>
            </a:r>
            <a:r>
              <a:rPr lang="cs-CZ" sz="2800" b="1" dirty="0" smtClean="0"/>
              <a:t>„nenáboženského“ náboženství</a:t>
            </a:r>
            <a:r>
              <a:rPr lang="cs-CZ" sz="2800" dirty="0" smtClean="0"/>
              <a:t>/ hnutí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nová hnutí obnovy </a:t>
            </a:r>
            <a:r>
              <a:rPr lang="cs-CZ" sz="2800" dirty="0" smtClean="0"/>
              <a:t>– mezi protestanty, katolíky, ve třetím světě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80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10. Po roce 1990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50405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01008"/>
            <a:ext cx="4576564" cy="217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032339"/>
            <a:ext cx="7994101" cy="419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771800" y="5373216"/>
            <a:ext cx="3877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nástup radikálního i „etnického“ </a:t>
            </a:r>
            <a:r>
              <a:rPr lang="cs-CZ" b="1" dirty="0" smtClean="0"/>
              <a:t>Islámu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4725144"/>
            <a:ext cx="8424936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347138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800" dirty="0" smtClean="0"/>
              <a:t>Jednota bratrská </a:t>
            </a:r>
            <a:r>
              <a:rPr lang="cs-CZ" sz="2800" dirty="0" err="1" smtClean="0"/>
              <a:t>Ochranovská</a:t>
            </a:r>
            <a:endParaRPr lang="cs-CZ" sz="2800" dirty="0" smtClean="0"/>
          </a:p>
          <a:p>
            <a:r>
              <a:rPr lang="cs-CZ" sz="2800" dirty="0" smtClean="0"/>
              <a:t>John </a:t>
            </a:r>
            <a:r>
              <a:rPr lang="cs-CZ" sz="2800" dirty="0" err="1" smtClean="0"/>
              <a:t>Wesley</a:t>
            </a:r>
            <a:endParaRPr lang="cs-CZ" sz="2800" dirty="0" smtClean="0"/>
          </a:p>
          <a:p>
            <a:r>
              <a:rPr lang="cs-CZ" sz="2800" dirty="0" smtClean="0"/>
              <a:t>Německo – Pomořansko 1819</a:t>
            </a:r>
          </a:p>
          <a:p>
            <a:r>
              <a:rPr lang="cs-CZ" sz="2800" dirty="0" smtClean="0"/>
              <a:t>České země - První letniční sbory na našem území vznikly na </a:t>
            </a:r>
            <a:r>
              <a:rPr lang="cs-CZ" sz="2800" dirty="0" err="1" smtClean="0"/>
              <a:t>Těšínsku</a:t>
            </a:r>
            <a:r>
              <a:rPr lang="cs-CZ" sz="2800" dirty="0" smtClean="0"/>
              <a:t> po roce </a:t>
            </a:r>
            <a:r>
              <a:rPr lang="cs-CZ" sz="2800" b="1" dirty="0" smtClean="0"/>
              <a:t>1910</a:t>
            </a:r>
            <a:endParaRPr lang="cs-CZ" sz="2800" dirty="0" smtClean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3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799815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2800" b="1" dirty="0" smtClean="0"/>
          </a:p>
          <a:p>
            <a:r>
              <a:rPr lang="cs-CZ" sz="2800" dirty="0" smtClean="0"/>
              <a:t>Apoštolská církev povolena na Slovensku (1977), přes intenzivní jednání od roku 1983, byla legalizována v českých zemích teprve na počátku roku 1989</a:t>
            </a:r>
          </a:p>
          <a:p>
            <a:endParaRPr lang="cs-CZ" sz="2800" dirty="0" smtClean="0"/>
          </a:p>
          <a:p>
            <a:r>
              <a:rPr lang="cs-CZ" sz="2800" dirty="0" smtClean="0"/>
              <a:t>Křesťanská společenství od konce 80. let (z ČCE)</a:t>
            </a:r>
          </a:p>
          <a:p>
            <a:r>
              <a:rPr lang="cs-CZ" sz="2800" dirty="0" smtClean="0"/>
              <a:t>Jednota bratrská – </a:t>
            </a:r>
            <a:r>
              <a:rPr lang="cs-CZ" sz="2800" dirty="0" err="1" smtClean="0"/>
              <a:t>charizm</a:t>
            </a:r>
            <a:r>
              <a:rPr lang="cs-CZ" sz="2800" dirty="0" smtClean="0"/>
              <a:t>. hnutí 90. léta (Ev. </a:t>
            </a:r>
            <a:r>
              <a:rPr lang="cs-CZ" sz="2800" dirty="0" err="1" smtClean="0"/>
              <a:t>Rucký</a:t>
            </a:r>
            <a:r>
              <a:rPr lang="cs-CZ" sz="2800" dirty="0" smtClean="0"/>
              <a:t>)</a:t>
            </a:r>
          </a:p>
          <a:p>
            <a:endParaRPr lang="cs-CZ" sz="2800" dirty="0" smtClean="0"/>
          </a:p>
          <a:p>
            <a:r>
              <a:rPr lang="cs-CZ" sz="2800" dirty="0" smtClean="0"/>
              <a:t>Další zahraniční misie – Slovo života aj., cizojazyčné sbory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3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204864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 smtClean="0"/>
              <a:t>Letniční vlna </a:t>
            </a:r>
            <a:r>
              <a:rPr lang="cs-CZ" sz="2800" dirty="0" smtClean="0"/>
              <a:t>po roce 1909 (v Evropě)</a:t>
            </a:r>
          </a:p>
          <a:p>
            <a:endParaRPr lang="cs-CZ" sz="2800" dirty="0" smtClean="0"/>
          </a:p>
          <a:p>
            <a:r>
              <a:rPr lang="cs-CZ" sz="2800" dirty="0" smtClean="0"/>
              <a:t>od 60. let – </a:t>
            </a:r>
            <a:r>
              <a:rPr lang="cs-CZ" sz="2800" b="1" dirty="0" smtClean="0"/>
              <a:t>charismatické hnutí </a:t>
            </a:r>
            <a:r>
              <a:rPr lang="cs-CZ" sz="2800" dirty="0" smtClean="0"/>
              <a:t>uvnitř stávajících církví, v ČR zejména v katolické církvi</a:t>
            </a:r>
          </a:p>
          <a:p>
            <a:endParaRPr lang="cs-CZ" sz="2800" dirty="0" smtClean="0"/>
          </a:p>
          <a:p>
            <a:r>
              <a:rPr lang="cs-CZ" sz="2800" dirty="0" smtClean="0"/>
              <a:t>v 80./ 90. letech – </a:t>
            </a:r>
            <a:r>
              <a:rPr lang="cs-CZ" sz="2800" b="1" dirty="0" smtClean="0"/>
              <a:t>nová hnutí obnovy</a:t>
            </a:r>
            <a:endParaRPr lang="cs-CZ" sz="28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3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lang="cs-CZ" sz="24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5085184"/>
            <a:ext cx="8424936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881701"/>
            <a:ext cx="842493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/>
              <a:t>V současnosti roste rychle počet křesťanů v </a:t>
            </a:r>
            <a:r>
              <a:rPr lang="cs-CZ" sz="2800" b="1" dirty="0" smtClean="0"/>
              <a:t>Číně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Křesťanství v </a:t>
            </a:r>
            <a:r>
              <a:rPr lang="cs-CZ" sz="2800" b="1" dirty="0" smtClean="0"/>
              <a:t>Africe</a:t>
            </a:r>
            <a:r>
              <a:rPr lang="cs-CZ" sz="2800" dirty="0" smtClean="0"/>
              <a:t> zaznamenává v současnosti rychlý početní nárůst, zejména na úkor tradičních náboženství.</a:t>
            </a:r>
          </a:p>
          <a:p>
            <a:pPr>
              <a:lnSpc>
                <a:spcPct val="150000"/>
              </a:lnSpc>
            </a:pPr>
            <a:r>
              <a:rPr lang="cs-CZ" sz="2800" dirty="0" smtClean="0"/>
              <a:t>V</a:t>
            </a:r>
            <a:r>
              <a:rPr lang="cs-CZ" sz="2800" b="1" dirty="0" smtClean="0"/>
              <a:t> islámských zemích </a:t>
            </a:r>
            <a:r>
              <a:rPr lang="cs-CZ" sz="2800" dirty="0" smtClean="0"/>
              <a:t> jsou křesťané většinou pronásledováni.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240903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lang="cs-CZ" sz="60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280949"/>
            <a:ext cx="84249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3200" dirty="0" smtClean="0"/>
              <a:t>Dějiny (církve) mají </a:t>
            </a:r>
            <a:r>
              <a:rPr lang="cs-CZ" sz="3200" b="1" dirty="0" smtClean="0"/>
              <a:t>smysl </a:t>
            </a:r>
            <a:r>
              <a:rPr lang="cs-CZ" sz="3200" dirty="0" smtClean="0"/>
              <a:t>a Pán Bůh nás z ní chce něčemu </a:t>
            </a:r>
            <a:r>
              <a:rPr lang="cs-CZ" sz="3200" b="1" dirty="0" smtClean="0"/>
              <a:t>naučit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3200" dirty="0" smtClean="0"/>
              <a:t>Když je nouze nejvyšší, </a:t>
            </a:r>
            <a:r>
              <a:rPr lang="cs-CZ" sz="3200" b="1" dirty="0" smtClean="0"/>
              <a:t>pomoc Boží nejbližší </a:t>
            </a:r>
            <a:r>
              <a:rPr lang="cs-CZ" sz="3200" dirty="0" smtClean="0"/>
              <a:t>(Bůh dává hlad po sobě samém)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3200" dirty="0" smtClean="0"/>
              <a:t>Mnohé věci v dějinách se opakuje, </a:t>
            </a:r>
            <a:r>
              <a:rPr lang="cs-CZ" sz="3200" b="1" dirty="0" smtClean="0"/>
              <a:t>máme se poučit</a:t>
            </a:r>
            <a:endParaRPr lang="cs-CZ" sz="32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79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Závěr</a:t>
            </a:r>
            <a:endParaRPr lang="cs-CZ" sz="6000" b="1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3225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36712"/>
            <a:ext cx="247651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196752"/>
            <a:ext cx="84249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dirty="0" smtClean="0"/>
              <a:t>Boží hodiny neběží podle našich letopočtů, ale vše se od počátku blíží ke </a:t>
            </a:r>
            <a:r>
              <a:rPr lang="cs-CZ" sz="3200" b="1" dirty="0" smtClean="0"/>
              <a:t>svému cíli a </a:t>
            </a:r>
            <a:r>
              <a:rPr lang="cs-CZ" sz="3200" dirty="0" smtClean="0"/>
              <a:t>to v určitých etapách a časech (řeku, dům)</a:t>
            </a:r>
            <a:endParaRPr lang="cs-CZ" sz="32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79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Závěr</a:t>
            </a:r>
            <a:endParaRPr lang="cs-CZ" sz="6000" b="1" dirty="0" smtClean="0">
              <a:cs typeface="Arial" pitchFamily="34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429000"/>
            <a:ext cx="3744416" cy="285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548679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Závěr – Bůh si staví svůj dům (na skále)</a:t>
            </a:r>
            <a:endParaRPr lang="cs-CZ" sz="6000" b="1" dirty="0" smtClean="0">
              <a:cs typeface="Arial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83492"/>
            <a:ext cx="3906614" cy="414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3528" y="1484784"/>
            <a:ext cx="5688632" cy="36004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85611"/>
            <a:ext cx="84249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Osnova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1. Raná reformní hnutí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3. Humanismus, renesance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4. Katolická reformace, protireformace 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5. Třicetiletá válka a politická situace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6. Nová hnutí a probuzení, pietismus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7. Deismus, rozumářství, revoluce, romantismus, nacionalismus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8. Mezi válkami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9. Po 2. světové válce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10. Po roce 1990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11. Letniční a charismatické hnutí (zejména v Evropě)</a:t>
            </a:r>
            <a:endParaRPr kumimoji="0" lang="cs-CZ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12. Další kontinenty - Asie, Afrika, Jižní Amerika</a:t>
            </a:r>
            <a:endParaRPr kumimoji="0" lang="cs-CZ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476067"/>
            <a:ext cx="84249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2800" b="1" dirty="0" smtClean="0"/>
              <a:t>Husitství, Jan Hus</a:t>
            </a:r>
            <a:endParaRPr lang="cs-CZ" sz="2800" dirty="0" smtClean="0"/>
          </a:p>
          <a:p>
            <a:r>
              <a:rPr lang="cs-CZ" sz="2800" dirty="0" smtClean="0"/>
              <a:t>Jeroným Pražský, návrat k Biblickým pravdám, obnova církve, papežství, majetek, mravy, učení, Jiří z Poděbrad, Jan </a:t>
            </a:r>
            <a:r>
              <a:rPr lang="cs-CZ" sz="2800" dirty="0" err="1" smtClean="0"/>
              <a:t>Rokycana</a:t>
            </a:r>
            <a:endParaRPr lang="cs-CZ" sz="2800" dirty="0" smtClean="0"/>
          </a:p>
          <a:p>
            <a:r>
              <a:rPr lang="cs-CZ" sz="2800" dirty="0" smtClean="0"/>
              <a:t> </a:t>
            </a:r>
          </a:p>
          <a:p>
            <a:r>
              <a:rPr lang="cs-CZ" sz="2800" b="1" dirty="0" smtClean="0"/>
              <a:t>Jednota bratrská</a:t>
            </a:r>
            <a:endParaRPr lang="cs-CZ" sz="2800" dirty="0" smtClean="0"/>
          </a:p>
          <a:p>
            <a:r>
              <a:rPr lang="cs-CZ" sz="2800" dirty="0" smtClean="0"/>
              <a:t>bible Kralická</a:t>
            </a:r>
          </a:p>
          <a:p>
            <a:r>
              <a:rPr lang="cs-CZ" sz="2800" dirty="0" smtClean="0"/>
              <a:t>Petr </a:t>
            </a:r>
            <a:r>
              <a:rPr lang="cs-CZ" sz="2800" dirty="0" err="1" smtClean="0"/>
              <a:t>Chelčický</a:t>
            </a:r>
            <a:r>
              <a:rPr lang="cs-CZ" sz="2800" dirty="0" smtClean="0"/>
              <a:t>, </a:t>
            </a:r>
            <a:r>
              <a:rPr lang="cs-CZ" sz="2800" dirty="0" err="1" smtClean="0"/>
              <a:t>Kunvald</a:t>
            </a:r>
            <a:r>
              <a:rPr lang="cs-CZ" sz="2800" dirty="0" smtClean="0"/>
              <a:t> 1457, zklamaní z husitství</a:t>
            </a:r>
          </a:p>
          <a:p>
            <a:r>
              <a:rPr lang="cs-CZ" sz="2800" dirty="0" smtClean="0"/>
              <a:t>Jan Blahoslav, Jan Ámos Komenský, </a:t>
            </a:r>
          </a:p>
          <a:p>
            <a:r>
              <a:rPr lang="cs-CZ" sz="2800" dirty="0" smtClean="0"/>
              <a:t>Karel starší ze </a:t>
            </a:r>
            <a:r>
              <a:rPr lang="cs-CZ" sz="2800" dirty="0" err="1" smtClean="0"/>
              <a:t>Žerotína</a:t>
            </a:r>
            <a:endParaRPr lang="cs-CZ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sz="4000" b="1" dirty="0" smtClean="0">
                <a:ea typeface="Times New Roman" pitchFamily="18" charset="0"/>
                <a:cs typeface="Arial" pitchFamily="34" charset="0"/>
              </a:rPr>
              <a:t>2. Reformace</a:t>
            </a:r>
            <a:endParaRPr kumimoji="0" lang="cs-CZ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20888"/>
            <a:ext cx="304800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195088" cy="388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135" y="260648"/>
            <a:ext cx="247235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57158" y="6215082"/>
            <a:ext cx="853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cs typeface="Arial" pitchFamily="34" charset="0"/>
              </a:rPr>
              <a:t>BŠ</a:t>
            </a:r>
            <a:r>
              <a:rPr lang="cs-CZ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cs-CZ" b="1" dirty="0" smtClean="0">
                <a:cs typeface="Arial" pitchFamily="34" charset="0"/>
              </a:rPr>
              <a:t>BED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HISTORIE CÍRKVE        </a:t>
            </a:r>
            <a:r>
              <a:rPr lang="cs-CZ" sz="1600" b="1" dirty="0" smtClean="0">
                <a:latin typeface="Arial" pitchFamily="34" charset="0"/>
                <a:cs typeface="Arial" pitchFamily="34" charset="0"/>
              </a:rPr>
              <a:t>Část II.</a:t>
            </a:r>
            <a:r>
              <a:rPr lang="cs-CZ" sz="1600" b="1" dirty="0" smtClean="0">
                <a:solidFill>
                  <a:srgbClr val="FF0000"/>
                </a:solidFill>
                <a:cs typeface="Arial" pitchFamily="34" charset="0"/>
              </a:rPr>
              <a:t>         </a:t>
            </a:r>
            <a:endParaRPr lang="cs-CZ" sz="1600" b="1" dirty="0">
              <a:cs typeface="Arial" pitchFamily="34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08720"/>
            <a:ext cx="3398543" cy="400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1741</Words>
  <Application>Microsoft Office PowerPoint</Application>
  <PresentationFormat>Předvádění na obrazovce (4:3)</PresentationFormat>
  <Paragraphs>347</Paragraphs>
  <Slides>51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 Eva I</dc:creator>
  <cp:lastModifiedBy>admin</cp:lastModifiedBy>
  <cp:revision>122</cp:revision>
  <dcterms:created xsi:type="dcterms:W3CDTF">2013-02-02T10:09:50Z</dcterms:created>
  <dcterms:modified xsi:type="dcterms:W3CDTF">2014-12-10T08:57:00Z</dcterms:modified>
</cp:coreProperties>
</file>