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4"/>
  </p:sldMasterIdLst>
  <p:notesMasterIdLst>
    <p:notesMasterId r:id="rId14"/>
  </p:notesMasterIdLst>
  <p:sldIdLst>
    <p:sldId id="264" r:id="rId5"/>
    <p:sldId id="256" r:id="rId6"/>
    <p:sldId id="257" r:id="rId7"/>
    <p:sldId id="263" r:id="rId8"/>
    <p:sldId id="258" r:id="rId9"/>
    <p:sldId id="259" r:id="rId10"/>
    <p:sldId id="260" r:id="rId11"/>
    <p:sldId id="261"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347" autoAdjust="0"/>
  </p:normalViewPr>
  <p:slideViewPr>
    <p:cSldViewPr showGuides="1">
      <p:cViewPr>
        <p:scale>
          <a:sx n="125" d="100"/>
          <a:sy n="125" d="100"/>
        </p:scale>
        <p:origin x="-272" y="8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FA3F37-1504-4A55-A71C-F2EED66F2279}" type="datetimeFigureOut">
              <a:rPr lang="en-US" smtClean="0"/>
              <a:t>20.09.15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93DC64-71A5-4254-835C-E48E0AAA1F37}" type="slidenum">
              <a:rPr lang="en-US" smtClean="0"/>
              <a:t>‹#›</a:t>
            </a:fld>
            <a:endParaRPr lang="en-US"/>
          </a:p>
        </p:txBody>
      </p:sp>
    </p:spTree>
    <p:extLst>
      <p:ext uri="{BB962C8B-B14F-4D97-AF65-F5344CB8AC3E}">
        <p14:creationId xmlns:p14="http://schemas.microsoft.com/office/powerpoint/2010/main" val="2602432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dirty="0" smtClean="0"/>
              <a:t>Rotating numbers on a curved path</a:t>
            </a:r>
          </a:p>
          <a:p>
            <a:r>
              <a:rPr lang="en-US" sz="1400" dirty="0" smtClean="0"/>
              <a:t>(Advanced)</a:t>
            </a:r>
          </a:p>
          <a:p>
            <a:endParaRPr lang="en-US" sz="1200" dirty="0" smtClean="0"/>
          </a:p>
          <a:p>
            <a:pPr marL="685800" marR="0" lvl="3" indent="-22860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0" marR="0" lvl="3" indent="0" algn="l" defTabSz="914400" rtl="0" eaLnBrk="1" fontAlgn="auto" latinLnBrk="0" hangingPunct="1">
              <a:lnSpc>
                <a:spcPct val="100000"/>
              </a:lnSpc>
              <a:spcBef>
                <a:spcPts val="0"/>
              </a:spcBef>
              <a:spcAft>
                <a:spcPts val="0"/>
              </a:spcAft>
              <a:buClrTx/>
              <a:buSzTx/>
              <a:buFont typeface="+mj-lt"/>
              <a:buNone/>
              <a:tabLst/>
              <a:defRPr/>
            </a:pPr>
            <a:r>
              <a:rPr lang="en-US" sz="1200" b="1" dirty="0" smtClean="0"/>
              <a:t>Tip: </a:t>
            </a:r>
            <a:r>
              <a:rPr lang="en-US" sz="1200" dirty="0" smtClean="0"/>
              <a:t>To draw the curved line on this slide, you will need to use the ruler and the drawing guides.</a:t>
            </a:r>
          </a:p>
          <a:p>
            <a:pPr marL="685800" marR="0" lvl="3" indent="-22860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dirty="0" smtClean="0"/>
          </a:p>
          <a:p>
            <a:r>
              <a:rPr lang="en-US" sz="1200" dirty="0" smtClean="0"/>
              <a:t>To display the ruler and the drawing</a:t>
            </a:r>
            <a:r>
              <a:rPr lang="en-US" sz="1200" baseline="0" dirty="0" smtClean="0"/>
              <a:t> guides, do the following:</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On the </a:t>
            </a:r>
            <a:r>
              <a:rPr lang="en-US" sz="1200" b="1" kern="1200" baseline="0" dirty="0" smtClean="0">
                <a:solidFill>
                  <a:schemeClr val="tx1"/>
                </a:solidFill>
                <a:latin typeface="+mn-lt"/>
                <a:ea typeface="+mn-ea"/>
                <a:cs typeface="+mn-cs"/>
              </a:rPr>
              <a:t>View</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Show/Hide</a:t>
            </a:r>
            <a:r>
              <a:rPr lang="en-US" sz="1200" b="0" kern="1200" baseline="0" dirty="0" smtClean="0">
                <a:solidFill>
                  <a:schemeClr val="tx1"/>
                </a:solidFill>
                <a:latin typeface="+mn-lt"/>
                <a:ea typeface="+mn-ea"/>
                <a:cs typeface="+mn-cs"/>
              </a:rPr>
              <a:t> group, select </a:t>
            </a:r>
            <a:r>
              <a:rPr lang="en-US" sz="1200" b="1" kern="1200" baseline="0" dirty="0" smtClean="0">
                <a:solidFill>
                  <a:schemeClr val="tx1"/>
                </a:solidFill>
                <a:latin typeface="+mn-lt"/>
                <a:ea typeface="+mn-ea"/>
                <a:cs typeface="+mn-cs"/>
              </a:rPr>
              <a:t>Ruler</a:t>
            </a:r>
            <a:r>
              <a:rPr lang="en-US" sz="1200" b="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Right-click the slide background area, and then click </a:t>
            </a:r>
            <a:r>
              <a:rPr lang="en-US" sz="1200" b="1" kern="1200" baseline="0" dirty="0" smtClean="0">
                <a:solidFill>
                  <a:schemeClr val="tx1"/>
                </a:solidFill>
                <a:latin typeface="+mn-lt"/>
                <a:ea typeface="+mn-ea"/>
                <a:cs typeface="+mn-cs"/>
              </a:rPr>
              <a:t>Grid and Guides</a:t>
            </a:r>
            <a:r>
              <a:rPr lang="en-US" sz="1200" b="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Grid and Guides </a:t>
            </a:r>
            <a:r>
              <a:rPr lang="en-US" sz="1200" b="0" kern="1200" baseline="0" dirty="0" smtClean="0">
                <a:solidFill>
                  <a:schemeClr val="tx1"/>
                </a:solidFill>
                <a:latin typeface="+mn-lt"/>
                <a:ea typeface="+mn-ea"/>
                <a:cs typeface="+mn-cs"/>
              </a:rPr>
              <a:t>dialog box, under </a:t>
            </a:r>
            <a:r>
              <a:rPr lang="en-US" sz="1200" b="1" kern="1200" baseline="0" dirty="0" smtClean="0">
                <a:solidFill>
                  <a:schemeClr val="tx1"/>
                </a:solidFill>
                <a:latin typeface="+mn-lt"/>
                <a:ea typeface="+mn-ea"/>
                <a:cs typeface="+mn-cs"/>
              </a:rPr>
              <a:t>Guide settings</a:t>
            </a:r>
            <a:r>
              <a:rPr lang="en-US" sz="1200" b="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Display drawing guides on screen</a:t>
            </a:r>
            <a:r>
              <a:rPr lang="en-US" sz="1200" b="0" kern="1200" baseline="0" dirty="0" smtClean="0">
                <a:solidFill>
                  <a:schemeClr val="tx1"/>
                </a:solidFill>
                <a:latin typeface="+mn-lt"/>
                <a:ea typeface="+mn-ea"/>
                <a:cs typeface="+mn-cs"/>
              </a:rPr>
              <a:t>. </a:t>
            </a:r>
            <a:r>
              <a:rPr lang="en-US" sz="1200" b="0" baseline="0" dirty="0" smtClean="0"/>
              <a:t>(</a:t>
            </a:r>
            <a:r>
              <a:rPr lang="en-US" sz="1200" b="1" dirty="0" smtClean="0"/>
              <a:t>Note: </a:t>
            </a:r>
            <a:r>
              <a:rPr lang="en-US" sz="1200" dirty="0" smtClean="0"/>
              <a:t>One horizontal and one vertical guide will display on</a:t>
            </a:r>
            <a:r>
              <a:rPr lang="en-US" sz="1200" baseline="0" dirty="0" smtClean="0"/>
              <a:t> the slide </a:t>
            </a:r>
            <a:r>
              <a:rPr lang="en-US" sz="1200" dirty="0" smtClean="0"/>
              <a:t>at 0.00, the default</a:t>
            </a:r>
            <a:r>
              <a:rPr lang="en-US" sz="1200" baseline="0" dirty="0" smtClean="0"/>
              <a:t> position</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None/>
              <a:tabLst/>
              <a:defRPr/>
            </a:pPr>
            <a:r>
              <a:rPr lang="en-US" sz="1200" dirty="0" smtClean="0"/>
              <a:t>To reproduce the curved line on this slide, do the following:</a:t>
            </a: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On the </a:t>
            </a:r>
            <a:r>
              <a:rPr lang="en-US" sz="1200" b="1" kern="1200" baseline="0" dirty="0" smtClean="0">
                <a:solidFill>
                  <a:schemeClr val="tx1"/>
                </a:solidFill>
                <a:latin typeface="+mn-lt"/>
                <a:ea typeface="+mn-ea"/>
                <a:cs typeface="+mn-cs"/>
              </a:rPr>
              <a:t>Insert </a:t>
            </a:r>
            <a:r>
              <a:rPr lang="en-US" sz="1200" b="0" kern="1200" baseline="0" dirty="0" smtClean="0">
                <a:solidFill>
                  <a:schemeClr val="tx1"/>
                </a:solidFill>
                <a:latin typeface="+mn-lt"/>
                <a:ea typeface="+mn-ea"/>
                <a:cs typeface="+mn-cs"/>
              </a:rPr>
              <a:t>tab, in the </a:t>
            </a:r>
            <a:r>
              <a:rPr lang="en-US" sz="1200" b="1" kern="1200" baseline="0" dirty="0" smtClean="0">
                <a:solidFill>
                  <a:schemeClr val="tx1"/>
                </a:solidFill>
                <a:latin typeface="+mn-lt"/>
                <a:ea typeface="+mn-ea"/>
                <a:cs typeface="+mn-cs"/>
              </a:rPr>
              <a:t>Illustrations </a:t>
            </a:r>
            <a:r>
              <a:rPr lang="en-US" sz="1200" b="0" kern="1200" baseline="0" dirty="0" smtClean="0">
                <a:solidFill>
                  <a:schemeClr val="tx1"/>
                </a:solidFill>
                <a:latin typeface="+mn-lt"/>
                <a:ea typeface="+mn-ea"/>
                <a:cs typeface="+mn-cs"/>
              </a:rPr>
              <a:t>group, click </a:t>
            </a:r>
            <a:r>
              <a:rPr lang="en-US" sz="1200" b="1" kern="1200" baseline="0" dirty="0" smtClean="0">
                <a:solidFill>
                  <a:schemeClr val="tx1"/>
                </a:solidFill>
                <a:latin typeface="+mn-lt"/>
                <a:ea typeface="+mn-ea"/>
                <a:cs typeface="+mn-cs"/>
              </a:rPr>
              <a:t>Shapes</a:t>
            </a:r>
            <a:r>
              <a:rPr lang="en-US" sz="1200" b="0" kern="1200" baseline="0" dirty="0" smtClean="0">
                <a:solidFill>
                  <a:schemeClr val="tx1"/>
                </a:solidFill>
                <a:latin typeface="+mn-lt"/>
                <a:ea typeface="+mn-ea"/>
                <a:cs typeface="+mn-cs"/>
              </a:rPr>
              <a:t>, and then under </a:t>
            </a:r>
            <a:r>
              <a:rPr lang="en-US" sz="1200" b="1" kern="1200" baseline="0" dirty="0" smtClean="0">
                <a:solidFill>
                  <a:schemeClr val="tx1"/>
                </a:solidFill>
                <a:latin typeface="+mn-lt"/>
                <a:ea typeface="+mn-ea"/>
                <a:cs typeface="+mn-cs"/>
              </a:rPr>
              <a:t>Lines</a:t>
            </a:r>
            <a:r>
              <a:rPr lang="en-US" sz="1200" b="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Curve</a:t>
            </a:r>
            <a:r>
              <a:rPr lang="en-US" sz="1200" b="0" kern="1200" baseline="0" dirty="0" smtClean="0">
                <a:solidFill>
                  <a:schemeClr val="tx1"/>
                </a:solidFill>
                <a:latin typeface="+mn-lt"/>
                <a:ea typeface="+mn-ea"/>
                <a:cs typeface="+mn-cs"/>
              </a:rPr>
              <a:t> (10</a:t>
            </a:r>
            <a:r>
              <a:rPr lang="en-US" sz="1200" b="0" kern="1200" baseline="30000" dirty="0" smtClean="0">
                <a:solidFill>
                  <a:schemeClr val="tx1"/>
                </a:solidFill>
                <a:latin typeface="+mn-lt"/>
                <a:ea typeface="+mn-ea"/>
                <a:cs typeface="+mn-cs"/>
              </a:rPr>
              <a:t>th</a:t>
            </a:r>
            <a:r>
              <a:rPr lang="en-US" sz="1200" b="0" kern="1200" baseline="0" dirty="0" smtClean="0">
                <a:solidFill>
                  <a:schemeClr val="tx1"/>
                </a:solidFill>
                <a:latin typeface="+mn-lt"/>
                <a:ea typeface="+mn-ea"/>
                <a:cs typeface="+mn-cs"/>
              </a:rPr>
              <a:t> option from the left). To draw the curved line on the slide, do the following:</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first point 0.25” to the left of the left edge of the slide and 0.75” below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second point 3” to the left of the vertical drawing guide and 1” above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third point 1.5” to the right of the vertical drawing guide and 0.5” below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Double-click the fourth and final point 0.25” to the right of the right edge of the slide and 1.5” above the horizontal drawing guide.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Select the curved line. 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Shape Styles </a:t>
            </a:r>
            <a:r>
              <a:rPr lang="en-US" sz="1200" b="0" kern="1200" baseline="0" dirty="0" smtClean="0">
                <a:solidFill>
                  <a:schemeClr val="tx1"/>
                </a:solidFill>
                <a:latin typeface="+mn-lt"/>
                <a:ea typeface="+mn-ea"/>
                <a:cs typeface="+mn-cs"/>
              </a:rPr>
              <a:t>group, click </a:t>
            </a:r>
            <a:r>
              <a:rPr lang="en-US" sz="1200" b="1" kern="1200" baseline="0" dirty="0" smtClean="0">
                <a:solidFill>
                  <a:schemeClr val="tx1"/>
                </a:solidFill>
                <a:latin typeface="+mn-lt"/>
                <a:ea typeface="+mn-ea"/>
                <a:cs typeface="+mn-cs"/>
              </a:rPr>
              <a:t>Shape Outline</a:t>
            </a:r>
            <a:r>
              <a:rPr lang="en-US" sz="1200" b="0" kern="1200" baseline="0" dirty="0" smtClean="0">
                <a:solidFill>
                  <a:schemeClr val="tx1"/>
                </a:solidFill>
                <a:latin typeface="+mn-lt"/>
                <a:ea typeface="+mn-ea"/>
                <a:cs typeface="+mn-cs"/>
              </a:rPr>
              <a:t>, and then do the following: </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Under </a:t>
            </a:r>
            <a:r>
              <a:rPr lang="en-US" sz="1200" b="1" kern="1200" baseline="0" dirty="0" smtClean="0">
                <a:solidFill>
                  <a:schemeClr val="tx1"/>
                </a:solidFill>
                <a:latin typeface="+mn-lt"/>
                <a:ea typeface="+mn-ea"/>
                <a:cs typeface="+mn-cs"/>
              </a:rPr>
              <a:t>Theme Colors</a:t>
            </a:r>
            <a:r>
              <a:rPr lang="en-US" sz="1200" b="0" kern="1200" baseline="0" dirty="0" smtClean="0">
                <a:solidFill>
                  <a:schemeClr val="tx1"/>
                </a:solidFill>
                <a:latin typeface="+mn-lt"/>
                <a:ea typeface="+mn-ea"/>
                <a:cs typeface="+mn-cs"/>
              </a:rPr>
              <a:t>,</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click</a:t>
            </a:r>
            <a:r>
              <a:rPr lang="en-US" sz="1200" b="0" dirty="0" smtClean="0"/>
              <a:t> </a:t>
            </a:r>
            <a:r>
              <a:rPr lang="en-US" sz="1200" b="1" dirty="0" smtClean="0"/>
              <a:t>White, Background 1, Darker 35%</a:t>
            </a:r>
            <a:r>
              <a:rPr lang="en-US" sz="1200" b="0" dirty="0" smtClean="0"/>
              <a:t> (fifth row, first option from the left). </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Point to </a:t>
            </a:r>
            <a:r>
              <a:rPr lang="en-US" sz="1200" b="1" kern="1200" baseline="0" dirty="0" smtClean="0">
                <a:solidFill>
                  <a:schemeClr val="tx1"/>
                </a:solidFill>
                <a:latin typeface="+mn-lt"/>
                <a:ea typeface="+mn-ea"/>
                <a:cs typeface="+mn-cs"/>
              </a:rPr>
              <a:t>Dashes</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Square Dot </a:t>
            </a:r>
            <a:r>
              <a:rPr lang="en-US" sz="1200" b="0" kern="1200" baseline="0" dirty="0" smtClean="0">
                <a:solidFill>
                  <a:schemeClr val="tx1"/>
                </a:solidFill>
                <a:latin typeface="+mn-lt"/>
                <a:ea typeface="+mn-ea"/>
                <a:cs typeface="+mn-cs"/>
              </a:rPr>
              <a:t>(third option from the top).</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Point to </a:t>
            </a:r>
            <a:r>
              <a:rPr lang="en-US" sz="1200" b="1" kern="1200" baseline="0" dirty="0" smtClean="0">
                <a:solidFill>
                  <a:schemeClr val="tx1"/>
                </a:solidFill>
                <a:latin typeface="+mn-lt"/>
                <a:ea typeface="+mn-ea"/>
                <a:cs typeface="+mn-cs"/>
              </a:rPr>
              <a:t>Weight</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1 ½ pt</a:t>
            </a:r>
            <a:r>
              <a:rPr lang="en-US" sz="1200" b="0" kern="1200" baseline="0" dirty="0" smtClean="0">
                <a:solidFill>
                  <a:schemeClr val="tx1"/>
                </a:solidFill>
                <a:latin typeface="+mn-lt"/>
                <a:ea typeface="+mn-ea"/>
                <a:cs typeface="+mn-cs"/>
              </a:rPr>
              <a:t>. </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dirty="0" smtClean="0"/>
          </a:p>
          <a:p>
            <a:endParaRPr lang="en-US" sz="1200" dirty="0" smtClean="0"/>
          </a:p>
          <a:p>
            <a:r>
              <a:rPr lang="en-US" sz="1200" dirty="0" smtClean="0"/>
              <a:t>To reproduce the “1”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 the </a:t>
            </a:r>
            <a:r>
              <a:rPr lang="en-US" sz="1200" b="1" i="0" dirty="0" smtClean="0"/>
              <a:t>Home</a:t>
            </a:r>
            <a:r>
              <a:rPr lang="en-US" sz="1200" i="0" dirty="0" smtClean="0"/>
              <a:t> tab, in the</a:t>
            </a:r>
            <a:r>
              <a:rPr lang="en-US" sz="1200" i="0" baseline="0" dirty="0" smtClean="0"/>
              <a:t> </a:t>
            </a:r>
            <a:r>
              <a:rPr lang="en-US" sz="1200" b="1" i="0" baseline="0" dirty="0" smtClean="0"/>
              <a:t>Slides</a:t>
            </a:r>
            <a:r>
              <a:rPr lang="en-US" sz="1200" i="0" baseline="0" dirty="0" smtClean="0"/>
              <a:t> group, click </a:t>
            </a:r>
            <a:r>
              <a:rPr lang="en-US" sz="1200" b="1" i="0" baseline="0" dirty="0" smtClean="0"/>
              <a:t>Layout</a:t>
            </a:r>
            <a:r>
              <a:rPr lang="en-US" sz="1200" i="0" baseline="0" dirty="0" smtClean="0"/>
              <a:t>, and then click </a:t>
            </a:r>
            <a:r>
              <a:rPr lang="en-US" sz="1200" b="1" i="0" baseline="0" dirty="0" smtClean="0"/>
              <a:t>Blank</a:t>
            </a:r>
            <a:r>
              <a:rPr lang="en-US" sz="1200" i="0" baseline="0" dirty="0" smtClean="0"/>
              <a:t>.</a:t>
            </a:r>
            <a:endParaRPr lang="en-US" sz="1200" i="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a:t>
            </a:r>
            <a:r>
              <a:rPr lang="en-US" sz="1200" i="0" baseline="0" dirty="0" smtClean="0"/>
              <a:t> the </a:t>
            </a:r>
            <a:r>
              <a:rPr lang="en-US" sz="1200" b="1" i="0" baseline="0" dirty="0" smtClean="0"/>
              <a:t>Insert</a:t>
            </a:r>
            <a:r>
              <a:rPr lang="en-US" sz="1200" i="0" baseline="0" dirty="0" smtClean="0"/>
              <a:t> tab, in the </a:t>
            </a:r>
            <a:r>
              <a:rPr lang="en-US" sz="1200" b="1" i="0" baseline="0" dirty="0" smtClean="0"/>
              <a:t>Text</a:t>
            </a:r>
            <a:r>
              <a:rPr lang="en-US" sz="1200" i="0" baseline="0" dirty="0" smtClean="0"/>
              <a:t> group, click </a:t>
            </a:r>
            <a:r>
              <a:rPr lang="en-US" sz="1200" b="1" i="0" baseline="0" dirty="0" smtClean="0"/>
              <a:t>Text Box</a:t>
            </a:r>
            <a:r>
              <a:rPr lang="en-US" sz="1200" i="0" baseline="0" dirty="0" smtClean="0"/>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Enter </a:t>
            </a:r>
            <a:r>
              <a:rPr lang="en-US" sz="1200" b="1" i="0" baseline="0" dirty="0" smtClean="0"/>
              <a:t>1</a:t>
            </a:r>
            <a:r>
              <a:rPr lang="en-US" sz="1200" i="0" baseline="0" dirty="0" smtClean="0"/>
              <a:t> in the text box, and then select the text. O</a:t>
            </a:r>
            <a:r>
              <a:rPr lang="en-US" sz="1200" i="0" dirty="0" smtClean="0"/>
              <a:t>n the </a:t>
            </a:r>
            <a:r>
              <a:rPr lang="en-US" sz="1200" b="1" i="0" dirty="0" smtClean="0"/>
              <a:t>Home</a:t>
            </a:r>
            <a:r>
              <a:rPr lang="en-US" sz="1200" i="0" baseline="0" dirty="0" smtClean="0"/>
              <a:t> tab, in the </a:t>
            </a:r>
            <a:r>
              <a:rPr lang="en-US" sz="1200" b="1" i="0" baseline="0" dirty="0" smtClean="0"/>
              <a:t>Font</a:t>
            </a:r>
            <a:r>
              <a:rPr lang="en-US" sz="1200" i="0" baseline="0" dirty="0" smtClean="0"/>
              <a:t> group,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Font</a:t>
            </a:r>
            <a:r>
              <a:rPr lang="en-US" sz="1200" i="0" baseline="0" dirty="0" smtClean="0"/>
              <a:t> list, select </a:t>
            </a:r>
            <a:r>
              <a:rPr lang="en-US" sz="1200" b="1" baseline="0" dirty="0" smtClean="0"/>
              <a:t>Impact</a:t>
            </a:r>
            <a:r>
              <a:rPr lang="en-US" sz="1200" b="0" baseline="0" dirty="0" smtClean="0"/>
              <a:t>.</a:t>
            </a:r>
            <a:endParaRPr lang="en-US" sz="1200" b="0" i="0" baseline="0" dirty="0" smtClean="0"/>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Font Size </a:t>
            </a:r>
            <a:r>
              <a:rPr lang="en-US" sz="1200" i="0" baseline="0" dirty="0" smtClean="0"/>
              <a:t>box, enter </a:t>
            </a:r>
            <a:r>
              <a:rPr lang="en-US" sz="1200" b="1" baseline="0" dirty="0" smtClean="0"/>
              <a:t>140</a:t>
            </a:r>
            <a:r>
              <a:rPr lang="en-US" sz="1200" b="0" baseline="0" dirty="0" smtClean="0"/>
              <a:t>.</a:t>
            </a:r>
            <a:endParaRPr lang="en-US" sz="1200" i="0"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On the </a:t>
            </a:r>
            <a:r>
              <a:rPr lang="en-US" sz="1200" b="1" i="0" baseline="0" dirty="0" smtClean="0"/>
              <a:t>Home</a:t>
            </a:r>
            <a:r>
              <a:rPr lang="en-US" sz="1200" i="0" baseline="0" dirty="0" smtClean="0"/>
              <a:t> tab, in the </a:t>
            </a:r>
            <a:r>
              <a:rPr lang="en-US" sz="1200" b="1" i="0" baseline="0" dirty="0" smtClean="0"/>
              <a:t>Paragraph</a:t>
            </a:r>
            <a:r>
              <a:rPr lang="en-US" sz="1200" i="0" baseline="0" dirty="0" smtClean="0"/>
              <a:t> group, click </a:t>
            </a:r>
            <a:r>
              <a:rPr lang="en-US" sz="1200" b="1" i="0" baseline="0" dirty="0" smtClean="0"/>
              <a:t>Align Text Left </a:t>
            </a:r>
            <a:r>
              <a:rPr lang="en-US" sz="1200" i="0" baseline="0" dirty="0" smtClean="0"/>
              <a:t>to align the text left in the text box.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Select the text box. Under </a:t>
            </a:r>
            <a:r>
              <a:rPr lang="en-US" sz="1200" b="1" i="0" baseline="0" dirty="0" smtClean="0"/>
              <a:t>Drawing Tools</a:t>
            </a:r>
            <a:r>
              <a:rPr lang="en-US" sz="1200" i="0" baseline="0" dirty="0" smtClean="0"/>
              <a:t>, on the </a:t>
            </a:r>
            <a:r>
              <a:rPr lang="en-US" sz="1200" b="1" i="0" baseline="0" dirty="0" smtClean="0"/>
              <a:t>Format</a:t>
            </a:r>
            <a:r>
              <a:rPr lang="en-US" sz="1200" i="0" baseline="0" dirty="0" smtClean="0"/>
              <a:t> tab, in the bottom right corner of the </a:t>
            </a:r>
            <a:r>
              <a:rPr lang="en-US" sz="1200" b="1" i="0" baseline="0" dirty="0" smtClean="0"/>
              <a:t>WordArt Styles </a:t>
            </a:r>
            <a:r>
              <a:rPr lang="en-US" sz="1200" i="0" baseline="0" dirty="0" smtClean="0"/>
              <a:t>group, click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 launcher.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stops</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a:t>
            </a:r>
            <a:r>
              <a:rPr lang="en-US" sz="1200" b="1" kern="1200" baseline="0" dirty="0" smtClean="0">
                <a:solidFill>
                  <a:schemeClr val="tx1"/>
                </a:solidFill>
                <a:latin typeface="+mn-lt"/>
                <a:ea typeface="+mn-ea"/>
                <a:cs typeface="+mn-cs"/>
              </a:rPr>
              <a:t> stops</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49</a:t>
            </a:r>
            <a:r>
              <a:rPr lang="en-US" sz="1200" dirty="0" smtClean="0"/>
              <a:t>, Green: </a:t>
            </a:r>
            <a:r>
              <a:rPr lang="en-US" sz="1200" b="1" dirty="0" smtClean="0"/>
              <a:t>133</a:t>
            </a:r>
            <a:r>
              <a:rPr lang="en-US" sz="1200" dirty="0" smtClean="0"/>
              <a:t>, Blue: </a:t>
            </a:r>
            <a:r>
              <a:rPr lang="en-US" sz="1200" b="1" dirty="0" smtClean="0"/>
              <a:t>156</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Outline Style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Outline Style </a:t>
            </a:r>
            <a:r>
              <a:rPr lang="en-US" sz="1200" kern="1200" baseline="0" dirty="0" smtClean="0">
                <a:solidFill>
                  <a:schemeClr val="tx1"/>
                </a:solidFill>
                <a:latin typeface="+mn-lt"/>
                <a:ea typeface="+mn-ea"/>
                <a:cs typeface="+mn-cs"/>
              </a:rPr>
              <a:t>pane, in the </a:t>
            </a:r>
            <a:r>
              <a:rPr lang="en-US" sz="1200" b="1" kern="1200" baseline="0" dirty="0" smtClean="0">
                <a:solidFill>
                  <a:schemeClr val="tx1"/>
                </a:solidFill>
                <a:latin typeface="+mn-lt"/>
                <a:ea typeface="+mn-ea"/>
                <a:cs typeface="+mn-cs"/>
              </a:rPr>
              <a:t>Width</a:t>
            </a:r>
            <a:r>
              <a:rPr lang="en-US" sz="120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2.5 pt</a:t>
            </a:r>
            <a:r>
              <a:rPr lang="en-US" sz="120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Shadow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Shadow</a:t>
            </a:r>
            <a:r>
              <a:rPr lang="en-US" sz="1200" kern="1200" baseline="0" dirty="0" smtClean="0">
                <a:solidFill>
                  <a:schemeClr val="tx1"/>
                </a:solidFill>
                <a:latin typeface="+mn-lt"/>
                <a:ea typeface="+mn-ea"/>
                <a:cs typeface="+mn-cs"/>
              </a:rPr>
              <a:t> pane, click the button next to </a:t>
            </a:r>
            <a:r>
              <a:rPr lang="en-US" sz="1200" b="1" kern="1200" baseline="0" dirty="0" smtClean="0">
                <a:solidFill>
                  <a:schemeClr val="tx1"/>
                </a:solidFill>
                <a:latin typeface="+mn-lt"/>
                <a:ea typeface="+mn-ea"/>
                <a:cs typeface="+mn-cs"/>
              </a:rPr>
              <a:t>Presets</a:t>
            </a:r>
            <a:r>
              <a:rPr lang="en-US" sz="1200" b="0" kern="1200" baseline="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under </a:t>
            </a:r>
            <a:r>
              <a:rPr lang="en-US" sz="1200" b="1" kern="1200" baseline="0" dirty="0" smtClean="0">
                <a:solidFill>
                  <a:schemeClr val="tx1"/>
                </a:solidFill>
                <a:latin typeface="+mn-lt"/>
                <a:ea typeface="+mn-ea"/>
                <a:cs typeface="+mn-cs"/>
              </a:rPr>
              <a:t>Outer</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Offset Diagonal Bottom Left</a:t>
            </a:r>
            <a:r>
              <a:rPr lang="en-US" sz="1200" b="0" kern="1200" dirty="0" smtClean="0">
                <a:solidFill>
                  <a:schemeClr val="tx1"/>
                </a:solidFill>
                <a:latin typeface="+mn-lt"/>
                <a:ea typeface="+mn-ea"/>
                <a:cs typeface="+mn-cs"/>
              </a:rPr>
              <a:t> (first row, third option from the left),</a:t>
            </a:r>
            <a:r>
              <a:rPr lang="en-US" sz="1200" b="0" kern="1200" baseline="0" dirty="0" smtClean="0">
                <a:solidFill>
                  <a:schemeClr val="tx1"/>
                </a:solidFill>
                <a:latin typeface="+mn-lt"/>
                <a:ea typeface="+mn-ea"/>
                <a:cs typeface="+mn-cs"/>
              </a:rPr>
              <a:t> and then do the following:</a:t>
            </a:r>
            <a:endParaRPr lang="en-US" sz="1200" kern="1200" baseline="0" dirty="0" smtClean="0">
              <a:solidFill>
                <a:schemeClr val="tx1"/>
              </a:solidFill>
              <a:latin typeface="+mn-lt"/>
              <a:ea typeface="+mn-ea"/>
              <a:cs typeface="+mn-cs"/>
            </a:endParaRP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Transparency</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82%</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Size </a:t>
            </a:r>
            <a:r>
              <a:rPr lang="en-US" sz="1200" b="0" kern="1200" baseline="0" dirty="0" smtClean="0">
                <a:solidFill>
                  <a:schemeClr val="tx1"/>
                </a:solidFill>
                <a:latin typeface="+mn-lt"/>
                <a:ea typeface="+mn-ea"/>
                <a:cs typeface="+mn-cs"/>
              </a:rPr>
              <a:t>box, enter </a:t>
            </a:r>
            <a:r>
              <a:rPr lang="en-US" sz="1200" b="1" kern="1200" baseline="0" dirty="0" smtClean="0">
                <a:solidFill>
                  <a:schemeClr val="tx1"/>
                </a:solidFill>
                <a:latin typeface="+mn-lt"/>
                <a:ea typeface="+mn-ea"/>
                <a:cs typeface="+mn-cs"/>
              </a:rPr>
              <a:t>100%</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Blur</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8 pt</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Angle</a:t>
            </a:r>
            <a:r>
              <a:rPr lang="en-US" sz="1200" b="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135°</a:t>
            </a:r>
            <a:r>
              <a:rPr lang="en-US" sz="1200" b="0" kern="120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Distance</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30 pt</a:t>
            </a:r>
            <a:r>
              <a:rPr lang="en-US" sz="1200" b="0" kern="1200" baseline="0" dirty="0" smtClean="0">
                <a:solidFill>
                  <a:schemeClr val="tx1"/>
                </a:solidFill>
                <a:latin typeface="+mn-lt"/>
                <a:ea typeface="+mn-ea"/>
                <a:cs typeface="+mn-cs"/>
              </a:rPr>
              <a:t>. </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b="0" kern="1200" dirty="0" smtClean="0">
                <a:solidFill>
                  <a:schemeClr val="tx1"/>
                </a:solidFill>
                <a:latin typeface="+mn-lt"/>
                <a:ea typeface="+mn-ea"/>
                <a:cs typeface="+mn-cs"/>
              </a:rPr>
              <a:t>pane, under </a:t>
            </a:r>
            <a:r>
              <a:rPr lang="en-US" sz="1200" b="1" kern="1200" dirty="0" smtClean="0">
                <a:solidFill>
                  <a:schemeClr val="tx1"/>
                </a:solidFill>
                <a:latin typeface="+mn-lt"/>
                <a:ea typeface="+mn-ea"/>
                <a:cs typeface="+mn-cs"/>
              </a:rPr>
              <a:t>Rotation</a:t>
            </a:r>
            <a:r>
              <a:rPr lang="en-US" sz="1200" b="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Z</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15°</a:t>
            </a:r>
            <a:r>
              <a:rPr lang="en-US" sz="1200" b="0" kern="120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b="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Glow and Soft Edges </a:t>
            </a:r>
            <a:r>
              <a:rPr lang="en-US" sz="1200" b="0" kern="1200" dirty="0" smtClean="0">
                <a:solidFill>
                  <a:schemeClr val="tx1"/>
                </a:solidFill>
                <a:latin typeface="+mn-lt"/>
                <a:ea typeface="+mn-ea"/>
                <a:cs typeface="+mn-cs"/>
              </a:rPr>
              <a:t>in the left pane, and in the </a:t>
            </a:r>
            <a:r>
              <a:rPr lang="en-US" sz="1200" b="1" kern="1200" dirty="0" smtClean="0">
                <a:solidFill>
                  <a:schemeClr val="tx1"/>
                </a:solidFill>
                <a:latin typeface="+mn-lt"/>
                <a:ea typeface="+mn-ea"/>
                <a:cs typeface="+mn-cs"/>
              </a:rPr>
              <a:t>Glow</a:t>
            </a:r>
            <a:r>
              <a:rPr lang="en-US" sz="1200" b="1" kern="1200" baseline="0" dirty="0" smtClean="0">
                <a:solidFill>
                  <a:schemeClr val="tx1"/>
                </a:solidFill>
                <a:latin typeface="+mn-lt"/>
                <a:ea typeface="+mn-ea"/>
                <a:cs typeface="+mn-cs"/>
              </a:rPr>
              <a:t> and Soft Edges </a:t>
            </a:r>
            <a:r>
              <a:rPr lang="en-US" sz="1200" b="0" kern="1200" baseline="0" dirty="0" smtClean="0">
                <a:solidFill>
                  <a:schemeClr val="tx1"/>
                </a:solidFill>
                <a:latin typeface="+mn-lt"/>
                <a:ea typeface="+mn-ea"/>
                <a:cs typeface="+mn-cs"/>
              </a:rPr>
              <a:t>pane,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Size</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8 pt</a:t>
            </a:r>
            <a:r>
              <a:rPr lang="en-US" sz="1200" b="0" kern="120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Click</a:t>
            </a:r>
            <a:r>
              <a:rPr lang="en-US" sz="1200" b="0" kern="1200" baseline="0" dirty="0" smtClean="0">
                <a:solidFill>
                  <a:schemeClr val="tx1"/>
                </a:solidFill>
                <a:latin typeface="+mn-lt"/>
                <a:ea typeface="+mn-ea"/>
                <a:cs typeface="+mn-cs"/>
              </a:rPr>
              <a:t> the button next to </a:t>
            </a:r>
            <a:r>
              <a:rPr lang="en-US" sz="1200" b="1" kern="1200" baseline="0" dirty="0" smtClean="0">
                <a:solidFill>
                  <a:schemeClr val="tx1"/>
                </a:solidFill>
                <a:latin typeface="+mn-lt"/>
                <a:ea typeface="+mn-ea"/>
                <a:cs typeface="+mn-cs"/>
              </a:rPr>
              <a:t>Color</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b="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29</a:t>
            </a:r>
            <a:r>
              <a:rPr lang="en-US" sz="1200" dirty="0" smtClean="0"/>
              <a:t>, Green: </a:t>
            </a:r>
            <a:r>
              <a:rPr lang="en-US" sz="1200" b="1" dirty="0" smtClean="0"/>
              <a:t>199</a:t>
            </a:r>
            <a:r>
              <a:rPr lang="en-US" sz="1200" dirty="0" smtClean="0"/>
              <a:t>, Blue: </a:t>
            </a:r>
            <a:r>
              <a:rPr lang="en-US" sz="1200" b="1" dirty="0" smtClean="0"/>
              <a:t>244</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b="0" kern="1200" baseline="0" dirty="0" smtClean="0">
                <a:solidFill>
                  <a:schemeClr val="tx1"/>
                </a:solidFill>
                <a:latin typeface="+mn-lt"/>
                <a:ea typeface="+mn-ea"/>
                <a:cs typeface="+mn-cs"/>
              </a:rPr>
              <a:t>Drag the text box onto the left part of the curved line, slightly to the right of the peak of the curve. </a:t>
            </a:r>
          </a:p>
          <a:p>
            <a:endParaRPr lang="en-US" sz="1200" dirty="0" smtClean="0"/>
          </a:p>
          <a:p>
            <a:endParaRPr lang="en-US" sz="1200" dirty="0" smtClean="0"/>
          </a:p>
          <a:p>
            <a:r>
              <a:rPr lang="en-US" sz="1200" dirty="0" smtClean="0"/>
              <a:t>To reproduce the animation effects for the “1” on this slide, do the following:</a:t>
            </a:r>
          </a:p>
          <a:p>
            <a:pPr marL="228600" indent="-228600">
              <a:buFont typeface="+mj-lt"/>
              <a:buAutoNum type="arabicPeriod"/>
            </a:pPr>
            <a:r>
              <a:rPr lang="en-US" sz="1200" b="0" baseline="0" dirty="0" smtClean="0"/>
              <a:t>On the slide, select the text box. 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under </a:t>
            </a:r>
            <a:r>
              <a:rPr lang="en-US" sz="1200" b="1" baseline="0" dirty="0" smtClean="0"/>
              <a:t>Entrance</a:t>
            </a:r>
            <a:r>
              <a:rPr lang="en-US" sz="1200" b="0" baseline="0" dirty="0" smtClean="0"/>
              <a:t>, click </a:t>
            </a:r>
            <a:r>
              <a:rPr lang="en-US" sz="1200" b="1" baseline="0" dirty="0" smtClean="0"/>
              <a:t>Fade</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Timing</a:t>
            </a:r>
            <a:r>
              <a:rPr lang="en-US" sz="1200" b="0" baseline="0" dirty="0" smtClean="0"/>
              <a:t> group, do the following:</a:t>
            </a:r>
            <a:endParaRPr lang="en-US" sz="1200" baseline="0" dirty="0" smtClean="0"/>
          </a:p>
          <a:p>
            <a:pPr marL="685800" lvl="1" indent="-228600">
              <a:buFont typeface="Arial" pitchFamily="34" charset="0"/>
              <a:buChar char="•"/>
            </a:pPr>
            <a:r>
              <a:rPr lang="en-US" sz="1200" b="0" baseline="0" dirty="0" smtClean="0"/>
              <a:t>In the</a:t>
            </a:r>
            <a:r>
              <a:rPr lang="en-US" sz="1200" baseline="0" dirty="0" smtClean="0"/>
              <a:t> </a:t>
            </a:r>
            <a:r>
              <a:rPr lang="en-US" sz="1200" b="1" dirty="0" smtClean="0"/>
              <a:t>Start</a:t>
            </a:r>
            <a:r>
              <a:rPr lang="en-US" sz="1200" baseline="0" dirty="0" smtClean="0"/>
              <a:t> list, select</a:t>
            </a:r>
            <a:r>
              <a:rPr lang="en-US" sz="1200" dirty="0" smtClean="0"/>
              <a:t> </a:t>
            </a:r>
            <a:r>
              <a:rPr lang="en-US" sz="1200" b="1" dirty="0" smtClean="0"/>
              <a:t>With Previous</a:t>
            </a:r>
            <a:r>
              <a:rPr lang="en-US" sz="1200" b="0" dirty="0" smtClean="0"/>
              <a:t>. </a:t>
            </a:r>
          </a:p>
          <a:p>
            <a:pPr marL="685800" lvl="1" indent="-228600">
              <a:buFont typeface="Arial" pitchFamily="34" charset="0"/>
              <a:buChar char="•"/>
            </a:pPr>
            <a:r>
              <a:rPr lang="en-US" sz="1200" b="0" dirty="0" smtClean="0"/>
              <a:t>In the </a:t>
            </a:r>
            <a:r>
              <a:rPr lang="en-US" sz="1200" b="1" dirty="0" smtClean="0"/>
              <a:t>Duration </a:t>
            </a:r>
            <a:r>
              <a:rPr lang="en-US" sz="1200" b="0" dirty="0" smtClean="0"/>
              <a:t>box,</a:t>
            </a:r>
            <a:r>
              <a:rPr lang="en-US" sz="1200" b="0" baseline="0" dirty="0" smtClean="0"/>
              <a:t> enter </a:t>
            </a:r>
            <a:r>
              <a:rPr lang="en-US" sz="1200" b="1" baseline="0" dirty="0" smtClean="0"/>
              <a:t>1.00</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under </a:t>
            </a:r>
            <a:r>
              <a:rPr lang="en-US" sz="1200" b="1" baseline="0" dirty="0" smtClean="0"/>
              <a:t>Emphasis</a:t>
            </a:r>
            <a:r>
              <a:rPr lang="en-US" sz="1200" b="0" baseline="0" dirty="0" smtClean="0"/>
              <a:t> click </a:t>
            </a:r>
            <a:r>
              <a:rPr lang="en-US" sz="1200" b="1" baseline="0" dirty="0" smtClean="0"/>
              <a:t>Spin</a:t>
            </a:r>
            <a:r>
              <a:rPr lang="en-US" sz="1200" b="0" baseline="0" dirty="0" smtClean="0"/>
              <a:t>.</a:t>
            </a:r>
            <a:endParaRPr lang="en-US" sz="1200" baseline="0" dirty="0" smtClean="0"/>
          </a:p>
          <a:p>
            <a:pPr marL="228600" lvl="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Animation</a:t>
            </a:r>
            <a:r>
              <a:rPr lang="en-US" sz="1200" b="0" baseline="0" dirty="0" smtClean="0"/>
              <a:t> group, click the </a:t>
            </a:r>
            <a:r>
              <a:rPr lang="en-US" sz="1200" b="1" baseline="0" dirty="0" smtClean="0"/>
              <a:t>Effect Options </a:t>
            </a:r>
            <a:r>
              <a:rPr lang="en-US" sz="1200" b="0" baseline="0" dirty="0" smtClean="0"/>
              <a:t>dialog box launcher. In the </a:t>
            </a:r>
            <a:r>
              <a:rPr lang="en-US" sz="1200" b="1" baseline="0" dirty="0" smtClean="0"/>
              <a:t>Spin</a:t>
            </a:r>
            <a:r>
              <a:rPr lang="en-US" sz="1200" b="0" baseline="0" dirty="0" smtClean="0"/>
              <a:t> dialog box, do the following:</a:t>
            </a:r>
            <a:endParaRPr lang="en-US" sz="1200" baseline="0" dirty="0" smtClean="0"/>
          </a:p>
          <a:p>
            <a:pPr marL="685800" lvl="1" indent="-228600">
              <a:buFont typeface="Arial" pitchFamily="34" charset="0"/>
              <a:buChar char="•"/>
            </a:pPr>
            <a:r>
              <a:rPr lang="en-US" sz="1200" baseline="0" dirty="0" smtClean="0"/>
              <a:t>On the </a:t>
            </a:r>
            <a:r>
              <a:rPr lang="en-US" sz="1200" b="1" baseline="0" dirty="0" smtClean="0"/>
              <a:t>Effect</a:t>
            </a:r>
            <a:r>
              <a:rPr lang="en-US" sz="1200" baseline="0" dirty="0" smtClean="0"/>
              <a:t> tab, under </a:t>
            </a:r>
            <a:r>
              <a:rPr lang="en-US" sz="1200" b="1" baseline="0" dirty="0" smtClean="0"/>
              <a:t>Settings</a:t>
            </a:r>
            <a:r>
              <a:rPr lang="en-US" sz="1200" b="0" baseline="0" dirty="0" smtClean="0"/>
              <a:t>, </a:t>
            </a:r>
            <a:r>
              <a:rPr lang="en-US" sz="1200" baseline="0" dirty="0" smtClean="0"/>
              <a:t>do the following:</a:t>
            </a:r>
          </a:p>
          <a:p>
            <a:pPr marL="1143000" lvl="2" indent="-228600">
              <a:buFont typeface="Arial" pitchFamily="34" charset="0"/>
              <a:buChar char="•"/>
            </a:pPr>
            <a:r>
              <a:rPr lang="en-US" sz="1200" baseline="0" dirty="0" smtClean="0"/>
              <a:t>In the </a:t>
            </a:r>
            <a:r>
              <a:rPr lang="en-US" sz="1200" b="1" baseline="0" dirty="0" smtClean="0"/>
              <a:t>Amount </a:t>
            </a:r>
            <a:r>
              <a:rPr lang="en-US" sz="1200" b="0" baseline="0" dirty="0" smtClean="0"/>
              <a:t>list</a:t>
            </a:r>
            <a:r>
              <a:rPr lang="en-US" sz="1200" baseline="0" dirty="0" smtClean="0"/>
              <a:t>, in the </a:t>
            </a:r>
            <a:r>
              <a:rPr lang="en-US" sz="1200" b="1" baseline="0" dirty="0" smtClean="0"/>
              <a:t>Custom</a:t>
            </a:r>
            <a:r>
              <a:rPr lang="en-US" sz="1200" baseline="0" dirty="0" smtClean="0"/>
              <a:t> box, enter </a:t>
            </a:r>
            <a:r>
              <a:rPr lang="en-US" sz="1200" b="1" dirty="0" smtClean="0"/>
              <a:t>30°</a:t>
            </a:r>
            <a:r>
              <a:rPr lang="en-US" sz="1200" b="0" dirty="0" smtClean="0"/>
              <a:t>, and then press ENTER.</a:t>
            </a:r>
            <a:r>
              <a:rPr lang="en-US" sz="1200" b="0" baseline="0" dirty="0" smtClean="0"/>
              <a:t> </a:t>
            </a:r>
          </a:p>
          <a:p>
            <a:pPr marL="1143000" lvl="2" indent="-228600">
              <a:buFont typeface="Arial" pitchFamily="34" charset="0"/>
              <a:buChar char="•"/>
            </a:pPr>
            <a:r>
              <a:rPr lang="en-US" sz="1200" b="0" baseline="0" dirty="0" smtClean="0"/>
              <a:t>S</a:t>
            </a:r>
            <a:r>
              <a:rPr lang="en-US" sz="1200" dirty="0" smtClean="0"/>
              <a:t>elect </a:t>
            </a:r>
            <a:r>
              <a:rPr lang="en-US" sz="1200" b="1" dirty="0" smtClean="0"/>
              <a:t>Clockwise</a:t>
            </a:r>
            <a:r>
              <a:rPr lang="en-US" sz="1200" dirty="0" smtClean="0"/>
              <a:t>.</a:t>
            </a:r>
          </a:p>
          <a:p>
            <a:pPr marL="1143000" lvl="2" indent="-228600">
              <a:buFont typeface="Arial" pitchFamily="34" charset="0"/>
              <a:buChar char="•"/>
            </a:pPr>
            <a:r>
              <a:rPr lang="en-US" sz="1200" baseline="0" dirty="0" smtClean="0"/>
              <a:t>Select </a:t>
            </a:r>
            <a:r>
              <a:rPr lang="en-US" sz="1200" b="1" baseline="0" dirty="0" smtClean="0"/>
              <a:t>Auto-Reverse</a:t>
            </a:r>
            <a:r>
              <a:rPr lang="en-US" sz="1200" baseline="0" dirty="0" smtClean="0"/>
              <a:t>.</a:t>
            </a:r>
            <a:endParaRPr lang="en-US" sz="1200" b="0" baseline="0" dirty="0" smtClean="0"/>
          </a:p>
          <a:p>
            <a:pPr marL="685800" lvl="1" indent="-228600">
              <a:buFont typeface="Arial" pitchFamily="34" charset="0"/>
              <a:buChar char="•"/>
            </a:pPr>
            <a:r>
              <a:rPr lang="en-US" sz="1200" b="0" baseline="0" dirty="0" smtClean="0"/>
              <a:t>On the </a:t>
            </a:r>
            <a:r>
              <a:rPr lang="en-US" sz="1200" b="1" baseline="0" dirty="0" smtClean="0"/>
              <a:t>Timing</a:t>
            </a:r>
            <a:r>
              <a:rPr lang="en-US" sz="1200" b="0" baseline="0" dirty="0" smtClean="0"/>
              <a:t> tab, do the following:</a:t>
            </a:r>
          </a:p>
          <a:p>
            <a:pPr marL="1143000" lvl="2" indent="-228600">
              <a:buFont typeface="Arial" pitchFamily="34" charset="0"/>
              <a:buChar char="•"/>
            </a:pPr>
            <a:r>
              <a:rPr lang="en-US" sz="1200" b="0" baseline="0" dirty="0" smtClean="0"/>
              <a:t>In the</a:t>
            </a:r>
            <a:r>
              <a:rPr lang="en-US" sz="1200" baseline="0" dirty="0" smtClean="0"/>
              <a:t> </a:t>
            </a:r>
            <a:r>
              <a:rPr lang="en-US" sz="1200" b="1" dirty="0" smtClean="0"/>
              <a:t>Start</a:t>
            </a:r>
            <a:r>
              <a:rPr lang="en-US" sz="1200" baseline="0" dirty="0" smtClean="0"/>
              <a:t> list, select</a:t>
            </a:r>
            <a:r>
              <a:rPr lang="en-US" sz="1200" dirty="0" smtClean="0"/>
              <a:t> </a:t>
            </a:r>
            <a:r>
              <a:rPr lang="en-US" sz="1200" b="1" dirty="0" smtClean="0"/>
              <a:t>With Previous</a:t>
            </a:r>
            <a:r>
              <a:rPr lang="en-US" sz="1200" b="0" dirty="0" smtClean="0"/>
              <a:t>. </a:t>
            </a:r>
          </a:p>
          <a:p>
            <a:pPr marL="1143000" lvl="2" indent="-228600">
              <a:buFont typeface="Arial" pitchFamily="34" charset="0"/>
              <a:buChar char="•"/>
            </a:pPr>
            <a:r>
              <a:rPr lang="en-US" sz="1200" b="0" dirty="0" smtClean="0"/>
              <a:t>In the </a:t>
            </a:r>
            <a:r>
              <a:rPr lang="en-US" sz="1200" b="1" dirty="0" smtClean="0"/>
              <a:t>Duration </a:t>
            </a:r>
            <a:r>
              <a:rPr lang="en-US" sz="1200" baseline="0" dirty="0" smtClean="0"/>
              <a:t>list</a:t>
            </a:r>
            <a:r>
              <a:rPr lang="en-US" sz="1200" b="0" dirty="0" smtClean="0"/>
              <a:t>,</a:t>
            </a:r>
            <a:r>
              <a:rPr lang="en-US" sz="1200" b="0" baseline="0" dirty="0" smtClean="0"/>
              <a:t> select </a:t>
            </a:r>
            <a:r>
              <a:rPr lang="en-US" sz="1200" b="1" baseline="0" dirty="0" smtClean="0"/>
              <a:t>1 seconds (Fast)</a:t>
            </a:r>
            <a:r>
              <a:rPr lang="en-US" sz="1200" b="0" baseline="0" dirty="0" smtClean="0"/>
              <a:t>.</a:t>
            </a:r>
          </a:p>
          <a:p>
            <a:pPr marL="228600" indent="-228600">
              <a:buFont typeface="+mj-lt"/>
              <a:buAutoNum type="arabicPeriod"/>
            </a:pPr>
            <a:r>
              <a:rPr lang="en-US" sz="1200" b="0" baseline="0" dirty="0" smtClean="0"/>
              <a:t>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click </a:t>
            </a:r>
            <a:r>
              <a:rPr lang="en-US" sz="1200" b="1" baseline="0" dirty="0" smtClean="0"/>
              <a:t>More Motion Paths</a:t>
            </a:r>
            <a:r>
              <a:rPr lang="en-US" sz="1200" b="0" baseline="0" dirty="0" smtClean="0"/>
              <a:t>. In the </a:t>
            </a:r>
            <a:r>
              <a:rPr lang="en-US" sz="1200" b="1" baseline="0" dirty="0" smtClean="0"/>
              <a:t>Add Motion Path </a:t>
            </a:r>
            <a:r>
              <a:rPr lang="en-US" sz="1200" b="0" baseline="0" dirty="0" smtClean="0"/>
              <a:t>dialog box, under </a:t>
            </a:r>
            <a:r>
              <a:rPr lang="en-US" sz="1200" b="1" baseline="0" dirty="0" smtClean="0"/>
              <a:t>Lines &amp; Curves</a:t>
            </a:r>
            <a:r>
              <a:rPr lang="en-US" sz="1200" b="0" baseline="0" dirty="0" smtClean="0"/>
              <a:t>, click </a:t>
            </a:r>
            <a:r>
              <a:rPr lang="en-US" sz="1200" b="1" baseline="0" dirty="0" smtClean="0"/>
              <a:t>Arc Down</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Timing group, do the following:</a:t>
            </a:r>
          </a:p>
          <a:p>
            <a:pPr marL="685800" lvl="1" indent="-228600">
              <a:buFont typeface="Arial" pitchFamily="34" charset="0"/>
              <a:buChar char="•"/>
            </a:pPr>
            <a:r>
              <a:rPr lang="en-US" sz="1200" b="0" baseline="0" dirty="0" smtClean="0"/>
              <a:t>In the </a:t>
            </a:r>
            <a:r>
              <a:rPr lang="en-US" sz="1200" b="1" baseline="0" dirty="0" smtClean="0"/>
              <a:t>Start</a:t>
            </a:r>
            <a:r>
              <a:rPr lang="en-US" sz="1200" b="0" baseline="0" dirty="0" smtClean="0"/>
              <a:t> list, select </a:t>
            </a:r>
            <a:r>
              <a:rPr lang="en-US" sz="1200" b="1" baseline="0" dirty="0" smtClean="0"/>
              <a:t>With Previous</a:t>
            </a:r>
            <a:r>
              <a:rPr lang="en-US" sz="1200" b="0" baseline="0" dirty="0" smtClean="0"/>
              <a:t>.</a:t>
            </a:r>
          </a:p>
          <a:p>
            <a:pPr marL="685800" lvl="1" indent="-228600">
              <a:buFont typeface="Arial" pitchFamily="34" charset="0"/>
              <a:buChar char="•"/>
            </a:pPr>
            <a:r>
              <a:rPr lang="en-US" sz="1200" b="0" baseline="0" dirty="0" smtClean="0"/>
              <a:t>In the </a:t>
            </a:r>
            <a:r>
              <a:rPr lang="en-US" sz="1200" b="1" baseline="0" dirty="0" smtClean="0"/>
              <a:t>Duration</a:t>
            </a:r>
            <a:r>
              <a:rPr lang="en-US" sz="1200" b="0" baseline="0" dirty="0" smtClean="0"/>
              <a:t> box, enter </a:t>
            </a:r>
            <a:r>
              <a:rPr lang="en-US" sz="1200" b="1" baseline="0" dirty="0" smtClean="0"/>
              <a:t>2.00</a:t>
            </a:r>
            <a:r>
              <a:rPr lang="en-US" sz="1200" b="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On the slide, right-click the motion path and then click </a:t>
            </a:r>
            <a:r>
              <a:rPr lang="en-US" sz="1200" b="1" baseline="0" dirty="0" smtClean="0"/>
              <a:t>Edit Points</a:t>
            </a:r>
            <a:r>
              <a:rPr lang="en-US" sz="1200" b="0" baseline="0" dirty="0" smtClean="0"/>
              <a:t>. In </a:t>
            </a:r>
            <a:r>
              <a:rPr lang="en-US" sz="1200" b="1" baseline="0" dirty="0" smtClean="0"/>
              <a:t>Edit Points </a:t>
            </a:r>
            <a:r>
              <a:rPr lang="en-US" sz="1200" b="0" baseline="0" dirty="0" smtClean="0"/>
              <a:t>mode, do the following: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Right-click the line and then click </a:t>
            </a:r>
            <a:r>
              <a:rPr lang="en-US" sz="1200" b="1" baseline="0" dirty="0" smtClean="0"/>
              <a:t>Add Point</a:t>
            </a:r>
            <a:r>
              <a:rPr lang="en-US" sz="1200" b="0" baseline="0" dirty="0" smtClean="0"/>
              <a:t>. Repeat until the line has five points.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Select the second, third, and fourth points individually. Drag each point so that it is along the dashed curved line.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Drag the end point off the right side of the slide. </a:t>
            </a:r>
            <a:r>
              <a:rPr lang="en-US" sz="1200" b="0" i="0" baseline="0" dirty="0" smtClean="0"/>
              <a:t>(</a:t>
            </a:r>
            <a:r>
              <a:rPr lang="en-US" sz="1200" b="1" i="0" baseline="0" dirty="0" smtClean="0"/>
              <a:t>Note:</a:t>
            </a:r>
            <a:r>
              <a:rPr lang="en-US" sz="1200" b="0" i="0" baseline="0" dirty="0" smtClean="0"/>
              <a:t> Click at least 1.5” off the right edge of the slide so that the text and its shadow exit completely.)</a:t>
            </a:r>
          </a:p>
          <a:p>
            <a:pPr marL="228600" indent="-228600">
              <a:buFont typeface="+mj-lt"/>
              <a:buAutoNum type="arabicPeriod"/>
            </a:pPr>
            <a:r>
              <a:rPr lang="en-US" sz="1200" dirty="0" smtClean="0"/>
              <a:t>On the</a:t>
            </a:r>
            <a:r>
              <a:rPr lang="en-US" sz="1200" baseline="0" dirty="0" smtClean="0"/>
              <a:t> sl</a:t>
            </a:r>
            <a:r>
              <a:rPr lang="en-US" sz="1200" dirty="0" smtClean="0"/>
              <a:t>ide, right-click the motion path, and then click </a:t>
            </a:r>
            <a:r>
              <a:rPr lang="en-US" sz="1200" b="1" dirty="0" smtClean="0"/>
              <a:t>Reverse Path Direction</a:t>
            </a:r>
            <a:r>
              <a:rPr lang="en-US" sz="1200" dirty="0" smtClean="0"/>
              <a:t>.</a:t>
            </a:r>
          </a:p>
          <a:p>
            <a:pPr marL="228600" indent="-228600">
              <a:buFont typeface="+mj-lt"/>
              <a:buAutoNum type="arabicPeriod"/>
            </a:pPr>
            <a:r>
              <a:rPr lang="en-US" sz="1200" dirty="0" smtClean="0"/>
              <a:t>On the </a:t>
            </a:r>
            <a:r>
              <a:rPr lang="en-US" sz="1200" b="1" dirty="0" smtClean="0"/>
              <a:t>View</a:t>
            </a:r>
            <a:r>
              <a:rPr lang="en-US" sz="1200" dirty="0" smtClean="0"/>
              <a:t> tab, in the </a:t>
            </a:r>
            <a:r>
              <a:rPr lang="en-US" sz="1200" b="1" dirty="0" smtClean="0"/>
              <a:t>Show/Hide</a:t>
            </a:r>
            <a:r>
              <a:rPr lang="en-US" sz="1200" dirty="0" smtClean="0"/>
              <a:t> group, clear </a:t>
            </a:r>
            <a:r>
              <a:rPr lang="en-US" sz="1200" b="1" dirty="0" smtClean="0"/>
              <a:t>Ruler</a:t>
            </a:r>
            <a:r>
              <a:rPr lang="en-US" sz="1200" dirty="0" smtClean="0"/>
              <a:t>.</a:t>
            </a:r>
          </a:p>
          <a:p>
            <a:pPr marL="228600" indent="-228600">
              <a:buFont typeface="+mj-lt"/>
              <a:buAutoNum type="arabicPeriod"/>
            </a:pPr>
            <a:r>
              <a:rPr lang="en-US" sz="1200" dirty="0" smtClean="0"/>
              <a:t>Right-click</a:t>
            </a:r>
            <a:r>
              <a:rPr lang="en-US" sz="1200" baseline="0" dirty="0" smtClean="0"/>
              <a:t> the slide background area, and then click </a:t>
            </a:r>
            <a:r>
              <a:rPr lang="en-US" sz="1200" b="1" baseline="0" dirty="0" smtClean="0"/>
              <a:t>Grid and Guides</a:t>
            </a:r>
            <a:r>
              <a:rPr lang="en-US" sz="1200" baseline="0" dirty="0" smtClean="0"/>
              <a:t>. In the </a:t>
            </a:r>
            <a:r>
              <a:rPr lang="en-US" sz="1200" b="1" baseline="0" dirty="0" smtClean="0"/>
              <a:t>Grid and Guides </a:t>
            </a:r>
            <a:r>
              <a:rPr lang="en-US" sz="1200" baseline="0" dirty="0" smtClean="0"/>
              <a:t>dialog box, under </a:t>
            </a:r>
            <a:r>
              <a:rPr lang="en-US" sz="1200" b="1" baseline="0" dirty="0" smtClean="0"/>
              <a:t>Guide settings</a:t>
            </a:r>
            <a:r>
              <a:rPr lang="en-US" sz="1200" baseline="0" dirty="0" smtClean="0"/>
              <a:t>, clear </a:t>
            </a:r>
            <a:r>
              <a:rPr lang="en-US" sz="1200" b="1" baseline="0" dirty="0" smtClean="0"/>
              <a:t>Display drawing guides on screen</a:t>
            </a:r>
            <a:r>
              <a:rPr lang="en-US" sz="1200" baseline="0" dirty="0" smtClean="0"/>
              <a:t>. </a:t>
            </a:r>
            <a:endParaRPr lang="en-US" sz="1200" dirty="0" smtClean="0"/>
          </a:p>
          <a:p>
            <a:endParaRPr lang="en-US" sz="1200" dirty="0" smtClean="0"/>
          </a:p>
          <a:p>
            <a:endParaRPr lang="en-US" sz="1200" dirty="0" smtClean="0"/>
          </a:p>
          <a:p>
            <a:pPr marL="0" marR="0" lvl="3" indent="-22860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To reproduce the animated “2” on this slide, do the following:</a:t>
            </a: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smtClean="0">
                <a:solidFill>
                  <a:schemeClr val="tx1"/>
                </a:solidFill>
                <a:latin typeface="+mn-lt"/>
                <a:ea typeface="+mn-ea"/>
                <a:cs typeface="+mn-cs"/>
              </a:rPr>
              <a:t>Select the first text box.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Clipboard</a:t>
            </a:r>
            <a:r>
              <a:rPr lang="en-US" sz="1200" kern="1200" dirty="0" smtClean="0">
                <a:solidFill>
                  <a:schemeClr val="tx1"/>
                </a:solidFill>
                <a:effectLst/>
                <a:latin typeface="+mn-lt"/>
                <a:ea typeface="+mn-ea"/>
                <a:cs typeface="+mn-cs"/>
              </a:rPr>
              <a:t> group, 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b="0" kern="1200" baseline="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Click in the second text box, delete </a:t>
            </a:r>
            <a:r>
              <a:rPr lang="en-US" sz="1200" b="1" kern="1200" dirty="0" smtClean="0">
                <a:solidFill>
                  <a:schemeClr val="tx1"/>
                </a:solidFill>
                <a:latin typeface="+mn-lt"/>
                <a:ea typeface="+mn-ea"/>
                <a:cs typeface="+mn-cs"/>
              </a:rPr>
              <a:t>1</a:t>
            </a:r>
            <a:r>
              <a:rPr lang="en-US" sz="1200" b="0" kern="1200" dirty="0" smtClean="0">
                <a:solidFill>
                  <a:schemeClr val="tx1"/>
                </a:solidFill>
                <a:latin typeface="+mn-lt"/>
                <a:ea typeface="+mn-ea"/>
                <a:cs typeface="+mn-cs"/>
              </a:rPr>
              <a:t>, and then enter </a:t>
            </a:r>
            <a:r>
              <a:rPr lang="en-US" sz="1200" b="1" kern="1200" dirty="0" smtClean="0">
                <a:solidFill>
                  <a:schemeClr val="tx1"/>
                </a:solidFill>
                <a:latin typeface="+mn-lt"/>
                <a:ea typeface="+mn-ea"/>
                <a:cs typeface="+mn-cs"/>
              </a:rPr>
              <a:t>2</a:t>
            </a:r>
            <a:r>
              <a:rPr lang="en-US" sz="1200" b="0" kern="120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Select the second text box. 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a:t>
            </a:r>
            <a:r>
              <a:rPr lang="en-US" sz="1200" b="0" kern="1200" baseline="0" dirty="0" smtClean="0">
                <a:solidFill>
                  <a:schemeClr val="tx1"/>
                </a:solidFill>
                <a:latin typeface="+mn-lt"/>
                <a:ea typeface="+mn-ea"/>
                <a:cs typeface="+mn-cs"/>
              </a:rPr>
              <a:t> tab, in the bottom right corner of the </a:t>
            </a:r>
            <a:r>
              <a:rPr lang="en-US" sz="1200" b="1" kern="1200" baseline="0" dirty="0" smtClean="0">
                <a:solidFill>
                  <a:schemeClr val="tx1"/>
                </a:solidFill>
                <a:latin typeface="+mn-lt"/>
                <a:ea typeface="+mn-ea"/>
                <a:cs typeface="+mn-cs"/>
              </a:rPr>
              <a:t>WordArt Styles </a:t>
            </a:r>
            <a:r>
              <a:rPr lang="en-US" sz="1200" b="0" kern="1200" baseline="0" dirty="0" smtClean="0">
                <a:solidFill>
                  <a:schemeClr val="tx1"/>
                </a:solidFill>
                <a:latin typeface="+mn-lt"/>
                <a:ea typeface="+mn-ea"/>
                <a:cs typeface="+mn-cs"/>
              </a:rPr>
              <a:t>group, click the </a:t>
            </a:r>
            <a:r>
              <a:rPr lang="en-US" sz="1200" b="1" kern="1200" dirty="0" smtClean="0">
                <a:solidFill>
                  <a:schemeClr val="tx1"/>
                </a:solidFill>
                <a:latin typeface="+mn-lt"/>
                <a:ea typeface="+mn-ea"/>
                <a:cs typeface="+mn-cs"/>
              </a:rPr>
              <a:t>Format</a:t>
            </a:r>
            <a:r>
              <a:rPr lang="en-US" sz="1200" b="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Text</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Effects</a:t>
            </a:r>
            <a:r>
              <a:rPr lang="en-US" sz="1200" b="0" kern="1200" baseline="0" dirty="0" smtClean="0">
                <a:solidFill>
                  <a:schemeClr val="tx1"/>
                </a:solidFill>
                <a:latin typeface="+mn-lt"/>
                <a:ea typeface="+mn-ea"/>
                <a:cs typeface="+mn-cs"/>
              </a:rPr>
              <a:t> dialog box launcher.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342900" lvl="0" indent="-342900">
              <a:buFont typeface="+mj-lt"/>
              <a:buAutoNum type="arabicPeriod" startAt="2"/>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click </a:t>
            </a:r>
            <a:r>
              <a:rPr lang="en-US" sz="1200" b="1" dirty="0" smtClean="0"/>
              <a:t>More Colors</a:t>
            </a:r>
            <a:r>
              <a:rPr lang="en-US" sz="1200" dirty="0" smtClean="0"/>
              <a:t>, and then 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198</a:t>
            </a:r>
            <a:r>
              <a:rPr lang="en-US" sz="1200" dirty="0" smtClean="0"/>
              <a:t>, Green: </a:t>
            </a:r>
            <a:r>
              <a:rPr lang="en-US" sz="1200" b="1" dirty="0" smtClean="0"/>
              <a:t>217</a:t>
            </a:r>
            <a:r>
              <a:rPr lang="en-US" sz="1200" dirty="0" smtClean="0"/>
              <a:t>, Blue: </a:t>
            </a:r>
            <a:r>
              <a:rPr lang="en-US" sz="1200" b="1" dirty="0" smtClean="0"/>
              <a:t>241</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228</a:t>
            </a:r>
            <a:r>
              <a:rPr lang="en-US" sz="1200" dirty="0" smtClean="0"/>
              <a:t>, Green: </a:t>
            </a:r>
            <a:r>
              <a:rPr lang="en-US" sz="1200" b="1" dirty="0" smtClean="0"/>
              <a:t>108</a:t>
            </a:r>
            <a:r>
              <a:rPr lang="en-US" sz="1200" dirty="0" smtClean="0"/>
              <a:t>, Blue: </a:t>
            </a:r>
            <a:r>
              <a:rPr lang="en-US" sz="1200" b="1" dirty="0" smtClean="0"/>
              <a:t>10</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pane, under </a:t>
            </a:r>
            <a:r>
              <a:rPr lang="en-US" sz="1200" b="1" kern="1200" baseline="0" dirty="0" smtClean="0">
                <a:solidFill>
                  <a:schemeClr val="tx1"/>
                </a:solidFill>
                <a:latin typeface="+mn-lt"/>
                <a:ea typeface="+mn-ea"/>
                <a:cs typeface="+mn-cs"/>
              </a:rPr>
              <a:t>Rotation</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350°</a:t>
            </a:r>
            <a:r>
              <a:rPr lang="en-US" sz="1200" b="0" kern="120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i="0" baseline="0" dirty="0" smtClean="0"/>
              <a:t>Format Text Effects </a:t>
            </a:r>
            <a:r>
              <a:rPr lang="en-US" sz="1200" i="0" baseline="0" dirty="0" smtClean="0"/>
              <a:t>dialog box, click </a:t>
            </a:r>
            <a:r>
              <a:rPr lang="en-US" sz="1200" b="1" i="0" baseline="0" dirty="0" smtClean="0"/>
              <a:t>Glow and Soft Edges </a:t>
            </a:r>
            <a:r>
              <a:rPr lang="en-US" sz="1200" i="0" baseline="0" dirty="0" smtClean="0"/>
              <a:t>in the left pane, in the </a:t>
            </a:r>
            <a:r>
              <a:rPr lang="en-US" sz="1200" b="1" i="0" baseline="0" dirty="0" smtClean="0"/>
              <a:t>Glow and Soft Edges </a:t>
            </a:r>
            <a:r>
              <a:rPr lang="en-US" sz="1200" i="0" baseline="0" dirty="0" smtClean="0"/>
              <a:t>pane, click the button next to </a:t>
            </a:r>
            <a:r>
              <a:rPr lang="en-US" sz="1200" b="1" i="0" baseline="0" dirty="0" smtClean="0"/>
              <a:t>Color</a:t>
            </a:r>
            <a:r>
              <a:rPr lang="en-US" sz="1200" i="0" baseline="0" dirty="0" smtClean="0"/>
              <a:t>, and then click </a:t>
            </a:r>
            <a:r>
              <a:rPr lang="en-US" sz="1200" b="1" i="0" baseline="0" dirty="0" smtClean="0"/>
              <a:t>More Colors</a:t>
            </a:r>
            <a:r>
              <a:rPr lang="en-US" sz="1200" i="0" baseline="0" dirty="0" smtClean="0"/>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255</a:t>
            </a:r>
            <a:r>
              <a:rPr lang="en-US" sz="1200" dirty="0" smtClean="0"/>
              <a:t>, Green: </a:t>
            </a:r>
            <a:r>
              <a:rPr lang="en-US" sz="1200" b="1" dirty="0" smtClean="0"/>
              <a:t>144</a:t>
            </a:r>
            <a:r>
              <a:rPr lang="en-US" sz="1200" dirty="0" smtClean="0"/>
              <a:t>, Blue: </a:t>
            </a:r>
            <a:r>
              <a:rPr lang="en-US" sz="1200" b="1" dirty="0" smtClean="0"/>
              <a:t>4</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i="0" kern="1200" dirty="0" smtClean="0">
                <a:solidFill>
                  <a:schemeClr val="tx1"/>
                </a:solidFill>
                <a:latin typeface="+mn-lt"/>
                <a:ea typeface="+mn-ea"/>
                <a:cs typeface="+mn-cs"/>
              </a:rPr>
              <a:t>Drag the second text box onto the curved</a:t>
            </a:r>
            <a:r>
              <a:rPr lang="en-US" sz="1200" b="0" i="0" kern="1200" baseline="0" dirty="0" smtClean="0">
                <a:solidFill>
                  <a:schemeClr val="tx1"/>
                </a:solidFill>
                <a:latin typeface="+mn-lt"/>
                <a:ea typeface="+mn-ea"/>
                <a:cs typeface="+mn-cs"/>
              </a:rPr>
              <a:t> line, to the right of the “1” text box and approximately in the middle of the slide.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i="0" kern="1200" baseline="0" dirty="0" smtClean="0">
                <a:solidFill>
                  <a:schemeClr val="tx1"/>
                </a:solidFill>
                <a:latin typeface="+mn-lt"/>
                <a:ea typeface="+mn-ea"/>
                <a:cs typeface="+mn-cs"/>
              </a:rPr>
              <a:t>On the </a:t>
            </a:r>
            <a:r>
              <a:rPr lang="en-US" sz="1200" b="1" i="0" kern="1200" baseline="0" dirty="0" smtClean="0">
                <a:solidFill>
                  <a:schemeClr val="tx1"/>
                </a:solidFill>
                <a:latin typeface="+mn-lt"/>
                <a:ea typeface="+mn-ea"/>
                <a:cs typeface="+mn-cs"/>
              </a:rPr>
              <a:t>Animations</a:t>
            </a:r>
            <a:r>
              <a:rPr lang="en-US" sz="1200" b="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Advanced Animation </a:t>
            </a:r>
            <a:r>
              <a:rPr lang="en-US" sz="1200" b="0" i="0" kern="1200" baseline="0" dirty="0" smtClean="0">
                <a:solidFill>
                  <a:schemeClr val="tx1"/>
                </a:solidFill>
                <a:latin typeface="+mn-lt"/>
                <a:ea typeface="+mn-ea"/>
                <a:cs typeface="+mn-cs"/>
              </a:rPr>
              <a:t>group, click </a:t>
            </a:r>
            <a:r>
              <a:rPr lang="en-US" sz="1200" b="1" i="0" kern="1200" baseline="0" dirty="0" smtClean="0">
                <a:solidFill>
                  <a:schemeClr val="tx1"/>
                </a:solidFill>
                <a:latin typeface="+mn-lt"/>
                <a:ea typeface="+mn-ea"/>
                <a:cs typeface="+mn-cs"/>
              </a:rPr>
              <a:t>Animation Pane</a:t>
            </a:r>
            <a:r>
              <a:rPr lang="en-US" sz="1200" b="0" i="0" kern="1200" baseline="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kern="1200" baseline="0" dirty="0" smtClean="0">
                <a:solidFill>
                  <a:schemeClr val="tx1"/>
                </a:solidFill>
                <a:latin typeface="+mn-lt"/>
                <a:ea typeface="+mn-ea"/>
                <a:cs typeface="+mn-cs"/>
              </a:rPr>
              <a:t>Press and hold CTRL, and then 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fourth and fifth animation effects (fade and spin effects for the second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0.5</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0.9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sixth animation effect (motion path for the second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0.5</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1.8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0"/>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sixth animation effect. On the slide, right-click the selected motion path, and then click </a:t>
            </a:r>
            <a:r>
              <a:rPr lang="en-US" sz="1200" b="1" i="0" kern="1200" baseline="0" dirty="0" smtClean="0">
                <a:solidFill>
                  <a:schemeClr val="tx1"/>
                </a:solidFill>
                <a:latin typeface="+mn-lt"/>
                <a:ea typeface="+mn-ea"/>
                <a:cs typeface="+mn-cs"/>
              </a:rPr>
              <a:t>Edit Points</a:t>
            </a:r>
            <a:r>
              <a:rPr lang="en-US" sz="1200" i="0" kern="1200" baseline="0" dirty="0" smtClean="0">
                <a:solidFill>
                  <a:schemeClr val="tx1"/>
                </a:solidFill>
                <a:latin typeface="+mn-lt"/>
                <a:ea typeface="+mn-ea"/>
                <a:cs typeface="+mn-cs"/>
              </a:rPr>
              <a:t>. Drag the points on the path to match the path to the curved line. (</a:t>
            </a:r>
            <a:r>
              <a:rPr lang="en-US" sz="1200" b="1" i="0" kern="1200" baseline="0" dirty="0" smtClean="0">
                <a:solidFill>
                  <a:schemeClr val="tx1"/>
                </a:solidFill>
                <a:latin typeface="+mn-lt"/>
                <a:ea typeface="+mn-ea"/>
                <a:cs typeface="+mn-cs"/>
              </a:rPr>
              <a:t>Note:</a:t>
            </a:r>
            <a:r>
              <a:rPr lang="en-US" sz="1200" i="0" kern="1200" baseline="0" dirty="0" smtClean="0">
                <a:solidFill>
                  <a:schemeClr val="tx1"/>
                </a:solidFill>
                <a:latin typeface="+mn-lt"/>
                <a:ea typeface="+mn-ea"/>
                <a:cs typeface="+mn-cs"/>
              </a:rPr>
              <a:t> The starting point will be further to the right of the right edge of the slide than the starting point for the first motion path.)</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1"/>
              <a:tabLst/>
              <a:defRPr/>
            </a:pP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1"/>
              <a:tabLst/>
              <a:defRPr/>
            </a:pP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animated “3” on this slide, do the following:</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second text box.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Clipboard</a:t>
            </a:r>
            <a:r>
              <a:rPr lang="en-US" sz="1200" kern="1200" dirty="0" smtClean="0">
                <a:solidFill>
                  <a:schemeClr val="tx1"/>
                </a:solidFill>
                <a:effectLst/>
                <a:latin typeface="+mn-lt"/>
                <a:ea typeface="+mn-ea"/>
                <a:cs typeface="+mn-cs"/>
              </a:rPr>
              <a:t> group, 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b="0" kern="1200" baseline="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Drag the third text box away from the second text box.</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in the third text box, delete </a:t>
            </a:r>
            <a:r>
              <a:rPr lang="en-US" sz="1200" b="1" kern="1200" baseline="0" dirty="0" smtClean="0">
                <a:solidFill>
                  <a:schemeClr val="tx1"/>
                </a:solidFill>
                <a:latin typeface="+mn-lt"/>
                <a:ea typeface="+mn-ea"/>
                <a:cs typeface="+mn-cs"/>
              </a:rPr>
              <a:t>2</a:t>
            </a:r>
            <a:r>
              <a:rPr lang="en-US" sz="1200" b="0" kern="1200" baseline="0" dirty="0" smtClean="0">
                <a:solidFill>
                  <a:schemeClr val="tx1"/>
                </a:solidFill>
                <a:latin typeface="+mn-lt"/>
                <a:ea typeface="+mn-ea"/>
                <a:cs typeface="+mn-cs"/>
              </a:rPr>
              <a:t>, and then enter </a:t>
            </a:r>
            <a:r>
              <a:rPr lang="en-US" sz="1200" b="1" kern="1200" baseline="0" dirty="0" smtClean="0">
                <a:solidFill>
                  <a:schemeClr val="tx1"/>
                </a:solidFill>
                <a:latin typeface="+mn-lt"/>
                <a:ea typeface="+mn-ea"/>
                <a:cs typeface="+mn-cs"/>
              </a:rPr>
              <a:t>3</a:t>
            </a:r>
            <a:r>
              <a:rPr lang="en-US" sz="1200" b="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Select the third text box. </a:t>
            </a:r>
            <a:r>
              <a:rPr lang="en-US" sz="1200" b="0" kern="1200" dirty="0" smtClean="0">
                <a:solidFill>
                  <a:schemeClr val="tx1"/>
                </a:solidFill>
                <a:latin typeface="+mn-lt"/>
                <a:ea typeface="+mn-ea"/>
                <a:cs typeface="+mn-cs"/>
              </a:rPr>
              <a:t>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 tab</a:t>
            </a:r>
            <a:r>
              <a:rPr lang="en-US" sz="1200" b="0" kern="1200" baseline="0" dirty="0" smtClean="0">
                <a:solidFill>
                  <a:schemeClr val="tx1"/>
                </a:solidFill>
                <a:latin typeface="+mn-lt"/>
                <a:ea typeface="+mn-ea"/>
                <a:cs typeface="+mn-cs"/>
              </a:rPr>
              <a:t>, in the bottom right corner of the </a:t>
            </a:r>
            <a:r>
              <a:rPr lang="en-US" sz="1200" b="1" kern="1200" baseline="0" dirty="0" smtClean="0">
                <a:solidFill>
                  <a:schemeClr val="tx1"/>
                </a:solidFill>
                <a:latin typeface="+mn-lt"/>
                <a:ea typeface="+mn-ea"/>
                <a:cs typeface="+mn-cs"/>
              </a:rPr>
              <a:t>WordArt Styles </a:t>
            </a:r>
            <a:r>
              <a:rPr lang="en-US" sz="1200" b="0" kern="1200" baseline="0" dirty="0" smtClean="0">
                <a:solidFill>
                  <a:schemeClr val="tx1"/>
                </a:solidFill>
                <a:latin typeface="+mn-lt"/>
                <a:ea typeface="+mn-ea"/>
                <a:cs typeface="+mn-cs"/>
              </a:rPr>
              <a:t>group, click the </a:t>
            </a:r>
            <a:r>
              <a:rPr lang="en-US" sz="1200" b="1" kern="1200" dirty="0" smtClean="0">
                <a:solidFill>
                  <a:schemeClr val="tx1"/>
                </a:solidFill>
                <a:latin typeface="+mn-lt"/>
                <a:ea typeface="+mn-ea"/>
                <a:cs typeface="+mn-cs"/>
              </a:rPr>
              <a:t>Format</a:t>
            </a:r>
            <a:r>
              <a:rPr lang="en-US" sz="1200" b="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Text</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Effects</a:t>
            </a:r>
            <a:r>
              <a:rPr lang="en-US" sz="1200" b="0" kern="1200" baseline="0" dirty="0" smtClean="0">
                <a:solidFill>
                  <a:schemeClr val="tx1"/>
                </a:solidFill>
                <a:latin typeface="+mn-lt"/>
                <a:ea typeface="+mn-ea"/>
                <a:cs typeface="+mn-cs"/>
              </a:rPr>
              <a:t> dialog box launcher.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a:t>
            </a:r>
            <a:r>
              <a:rPr lang="en-US" sz="1200" kern="1200" baseline="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startAt="5"/>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b="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click </a:t>
            </a:r>
            <a:r>
              <a:rPr lang="en-US" sz="1200" b="1" dirty="0" smtClean="0"/>
              <a:t>More Colors</a:t>
            </a:r>
            <a:r>
              <a:rPr lang="en-US" sz="1200" dirty="0" smtClean="0"/>
              <a:t>, and then 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198</a:t>
            </a:r>
            <a:r>
              <a:rPr lang="en-US" sz="1200" dirty="0" smtClean="0"/>
              <a:t>, Green: </a:t>
            </a:r>
            <a:r>
              <a:rPr lang="en-US" sz="1200" b="1" dirty="0" smtClean="0"/>
              <a:t>217</a:t>
            </a:r>
            <a:r>
              <a:rPr lang="en-US" sz="1200" dirty="0" smtClean="0"/>
              <a:t>, Blue: </a:t>
            </a:r>
            <a:r>
              <a:rPr lang="en-US" sz="1200" b="1" dirty="0" smtClean="0"/>
              <a:t>241</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119</a:t>
            </a:r>
            <a:r>
              <a:rPr lang="en-US" sz="1200" dirty="0" smtClean="0"/>
              <a:t>, Green: </a:t>
            </a:r>
            <a:r>
              <a:rPr lang="en-US" sz="1200" b="1" dirty="0" smtClean="0"/>
              <a:t>147</a:t>
            </a:r>
            <a:r>
              <a:rPr lang="en-US" sz="1200" dirty="0" smtClean="0"/>
              <a:t>, Blue: </a:t>
            </a:r>
            <a:r>
              <a:rPr lang="en-US" sz="1200" b="1" dirty="0" smtClean="0"/>
              <a:t>60</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pane, under </a:t>
            </a:r>
            <a:r>
              <a:rPr lang="en-US" sz="1200" b="1" kern="1200" baseline="0" dirty="0" smtClean="0">
                <a:solidFill>
                  <a:schemeClr val="tx1"/>
                </a:solidFill>
                <a:latin typeface="+mn-lt"/>
                <a:ea typeface="+mn-ea"/>
                <a:cs typeface="+mn-cs"/>
              </a:rPr>
              <a:t>Rotation</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a:t>
            </a:r>
            <a:r>
              <a:rPr lang="en-US" sz="1200" b="0" kern="120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i="0" baseline="0" dirty="0" smtClean="0"/>
              <a:t>Format Text Effects </a:t>
            </a:r>
            <a:r>
              <a:rPr lang="en-US" sz="1200" i="0" baseline="0" dirty="0" smtClean="0"/>
              <a:t>dialog box, click </a:t>
            </a:r>
            <a:r>
              <a:rPr lang="en-US" sz="1200" b="1" i="0" baseline="0" dirty="0" smtClean="0"/>
              <a:t>Glow and Soft Edges </a:t>
            </a:r>
            <a:r>
              <a:rPr lang="en-US" sz="1200" i="0" baseline="0" dirty="0" smtClean="0"/>
              <a:t>in the left pane, and in the </a:t>
            </a:r>
            <a:r>
              <a:rPr lang="en-US" sz="1200" b="1" i="0" baseline="0" dirty="0" smtClean="0"/>
              <a:t>Glow and Soft Edges </a:t>
            </a:r>
            <a:r>
              <a:rPr lang="en-US" sz="1200" i="0" baseline="0" dirty="0" smtClean="0"/>
              <a:t>pane, under </a:t>
            </a:r>
            <a:r>
              <a:rPr lang="en-US" sz="1200" b="1" i="0" baseline="0" dirty="0" smtClean="0"/>
              <a:t>Glow</a:t>
            </a:r>
            <a:r>
              <a:rPr lang="en-US" sz="1200" i="0" baseline="0" dirty="0" smtClean="0"/>
              <a:t>, click the button next to </a:t>
            </a:r>
            <a:r>
              <a:rPr lang="en-US" sz="1200" b="1" i="0" baseline="0" dirty="0" smtClean="0"/>
              <a:t>Color</a:t>
            </a:r>
            <a:r>
              <a:rPr lang="en-US" sz="1200" i="0" baseline="0" dirty="0" smtClean="0"/>
              <a:t>, and then click </a:t>
            </a:r>
            <a:r>
              <a:rPr lang="en-US" sz="1200" b="1" i="0" baseline="0" dirty="0" smtClean="0"/>
              <a:t>More Colors</a:t>
            </a:r>
            <a:r>
              <a:rPr lang="en-US" sz="1200" i="0" baseline="0" dirty="0" smtClean="0"/>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168</a:t>
            </a:r>
            <a:r>
              <a:rPr lang="en-US" sz="1200" dirty="0" smtClean="0"/>
              <a:t>, Green: </a:t>
            </a:r>
            <a:r>
              <a:rPr lang="en-US" sz="1200" b="1" dirty="0" smtClean="0"/>
              <a:t>224</a:t>
            </a:r>
            <a:r>
              <a:rPr lang="en-US" sz="1200" dirty="0" smtClean="0"/>
              <a:t>, Blue: </a:t>
            </a:r>
            <a:r>
              <a:rPr lang="en-US" sz="1200" b="1" dirty="0" smtClean="0"/>
              <a:t>52</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b="0" kern="1200" baseline="0" dirty="0" smtClean="0">
                <a:solidFill>
                  <a:schemeClr val="tx1"/>
                </a:solidFill>
                <a:latin typeface="+mn-lt"/>
                <a:ea typeface="+mn-ea"/>
                <a:cs typeface="+mn-cs"/>
              </a:rPr>
              <a:t>Drag the third text box to the right of the second text box, above the curve.</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seventh animation effect (fade effect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0.7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eighth animation effect (spin effect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0.75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ninth animation effect (motion path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1.5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ninth animation effect (motion path for the third text box). On the slide, right-click the selected motion path, and then click </a:t>
            </a:r>
            <a:r>
              <a:rPr lang="en-US" sz="1200" b="1" i="0" kern="1200" baseline="0" dirty="0" smtClean="0">
                <a:solidFill>
                  <a:schemeClr val="tx1"/>
                </a:solidFill>
                <a:latin typeface="+mn-lt"/>
                <a:ea typeface="+mn-ea"/>
                <a:cs typeface="+mn-cs"/>
              </a:rPr>
              <a:t>Edit Points</a:t>
            </a:r>
            <a:r>
              <a:rPr lang="en-US" sz="1200" i="0" kern="1200" baseline="0" dirty="0" smtClean="0">
                <a:solidFill>
                  <a:schemeClr val="tx1"/>
                </a:solidFill>
                <a:latin typeface="+mn-lt"/>
                <a:ea typeface="+mn-ea"/>
                <a:cs typeface="+mn-cs"/>
              </a:rPr>
              <a:t>. Drag the points on the path to match the path to the curved line. (</a:t>
            </a:r>
            <a:r>
              <a:rPr lang="en-US" sz="1200" b="1" i="0" kern="1200" baseline="0" dirty="0" smtClean="0">
                <a:solidFill>
                  <a:schemeClr val="tx1"/>
                </a:solidFill>
                <a:latin typeface="+mn-lt"/>
                <a:ea typeface="+mn-ea"/>
                <a:cs typeface="+mn-cs"/>
              </a:rPr>
              <a:t>Note:</a:t>
            </a:r>
            <a:r>
              <a:rPr lang="en-US" sz="1200" i="0" kern="1200" baseline="0" dirty="0" smtClean="0">
                <a:solidFill>
                  <a:schemeClr val="tx1"/>
                </a:solidFill>
                <a:latin typeface="+mn-lt"/>
                <a:ea typeface="+mn-ea"/>
                <a:cs typeface="+mn-cs"/>
              </a:rPr>
              <a:t> The endpoint will be above the curved line and the path will eventually meet the curve. The starting point will be further to the right of the right edge of the slide than the starting point for the first motion path.)</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endParaRPr lang="en-US" sz="1200" b="0" kern="1200" baseline="0" dirty="0" smtClean="0">
              <a:solidFill>
                <a:schemeClr val="tx1"/>
              </a:solidFill>
              <a:latin typeface="+mn-lt"/>
              <a:ea typeface="+mn-ea"/>
              <a:cs typeface="+mn-cs"/>
            </a:endParaRPr>
          </a:p>
          <a:p>
            <a:endParaRPr lang="en-US" sz="1200" dirty="0" smtClean="0"/>
          </a:p>
          <a:p>
            <a:r>
              <a:rPr lang="en-US" sz="1200" kern="1200" dirty="0" smtClean="0">
                <a:solidFill>
                  <a:schemeClr val="tx1"/>
                </a:solidFill>
                <a:latin typeface="+mn-lt"/>
                <a:ea typeface="+mn-ea"/>
                <a:cs typeface="+mn-cs"/>
              </a:rPr>
              <a:t>To reproduce the background on this slide, do the following: </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Corner</a:t>
            </a:r>
            <a:r>
              <a:rPr lang="en-US" sz="1200" b="0" kern="1200" dirty="0" smtClean="0">
                <a:solidFill>
                  <a:schemeClr val="tx1"/>
                </a:solidFill>
                <a:latin typeface="+mn-lt"/>
                <a:ea typeface="+mn-ea"/>
                <a:cs typeface="+mn-cs"/>
              </a:rPr>
              <a:t> (fifth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Darker 35% </a:t>
            </a:r>
            <a:r>
              <a:rPr lang="en-US" sz="1200" b="0" kern="1200" dirty="0" smtClean="0">
                <a:solidFill>
                  <a:schemeClr val="tx1"/>
                </a:solidFill>
                <a:latin typeface="+mn-lt"/>
                <a:ea typeface="+mn-ea"/>
                <a:cs typeface="+mn-cs"/>
              </a:rPr>
              <a:t>(fifth</a:t>
            </a:r>
            <a:r>
              <a:rPr lang="en-US" sz="1200" b="0" kern="1200" baseline="0" dirty="0" smtClean="0">
                <a:solidFill>
                  <a:schemeClr val="tx1"/>
                </a:solidFill>
                <a:latin typeface="+mn-lt"/>
                <a:ea typeface="+mn-ea"/>
                <a:cs typeface="+mn-cs"/>
              </a:rPr>
              <a:t> row, first option from the left)</a:t>
            </a:r>
            <a:r>
              <a:rPr lang="en-US" sz="1200" b="0" kern="1200" dirty="0" smtClean="0">
                <a:solidFill>
                  <a:schemeClr val="tx1"/>
                </a:solidFill>
                <a:latin typeface="+mn-lt"/>
                <a:ea typeface="+mn-ea"/>
                <a:cs typeface="+mn-cs"/>
              </a:rPr>
              <a:t>.</a:t>
            </a:r>
          </a:p>
          <a:p>
            <a:pPr marL="1143000" lvl="2" indent="-228600">
              <a:buFont typeface="Arial" pitchFamily="34" charset="0"/>
              <a:buNone/>
            </a:pPr>
            <a:endParaRPr lang="en-US" sz="1200" b="0" kern="1200" dirty="0" smtClean="0">
              <a:solidFill>
                <a:schemeClr val="tx1"/>
              </a:solidFill>
              <a:latin typeface="+mn-lt"/>
              <a:ea typeface="+mn-ea"/>
              <a:cs typeface="+mn-cs"/>
            </a:endParaRPr>
          </a:p>
        </p:txBody>
      </p:sp>
      <p:sp>
        <p:nvSpPr>
          <p:cNvPr id="5" name="Slide Image Placeholder 4"/>
          <p:cNvSpPr>
            <a:spLocks noGrp="1" noRot="1" noChangeAspect="1"/>
          </p:cNvSpPr>
          <p:nvPr>
            <p:ph type="sldImg"/>
          </p:nvPr>
        </p:nvSpPr>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dirty="0" smtClean="0"/>
              <a:t>Rotating numbers on a curved path</a:t>
            </a:r>
          </a:p>
          <a:p>
            <a:r>
              <a:rPr lang="en-US" sz="1400" dirty="0" smtClean="0"/>
              <a:t>(Advanced)</a:t>
            </a:r>
          </a:p>
          <a:p>
            <a:endParaRPr lang="en-US" sz="1200" dirty="0" smtClean="0"/>
          </a:p>
          <a:p>
            <a:pPr marL="685800" marR="0" lvl="3" indent="-22860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0" marR="0" lvl="3" indent="0" algn="l" defTabSz="914400" rtl="0" eaLnBrk="1" fontAlgn="auto" latinLnBrk="0" hangingPunct="1">
              <a:lnSpc>
                <a:spcPct val="100000"/>
              </a:lnSpc>
              <a:spcBef>
                <a:spcPts val="0"/>
              </a:spcBef>
              <a:spcAft>
                <a:spcPts val="0"/>
              </a:spcAft>
              <a:buClrTx/>
              <a:buSzTx/>
              <a:buFont typeface="+mj-lt"/>
              <a:buNone/>
              <a:tabLst/>
              <a:defRPr/>
            </a:pPr>
            <a:r>
              <a:rPr lang="en-US" sz="1200" b="1" dirty="0" smtClean="0"/>
              <a:t>Tip: </a:t>
            </a:r>
            <a:r>
              <a:rPr lang="en-US" sz="1200" dirty="0" smtClean="0"/>
              <a:t>To draw the curved line on this slide, you will need to use the ruler and the drawing guides.</a:t>
            </a:r>
          </a:p>
          <a:p>
            <a:pPr marL="685800" marR="0" lvl="3" indent="-22860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dirty="0" smtClean="0"/>
          </a:p>
          <a:p>
            <a:r>
              <a:rPr lang="en-US" sz="1200" dirty="0" smtClean="0"/>
              <a:t>To display the ruler and the drawing</a:t>
            </a:r>
            <a:r>
              <a:rPr lang="en-US" sz="1200" baseline="0" dirty="0" smtClean="0"/>
              <a:t> guides, do the following:</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On the </a:t>
            </a:r>
            <a:r>
              <a:rPr lang="en-US" sz="1200" b="1" kern="1200" baseline="0" dirty="0" smtClean="0">
                <a:solidFill>
                  <a:schemeClr val="tx1"/>
                </a:solidFill>
                <a:latin typeface="+mn-lt"/>
                <a:ea typeface="+mn-ea"/>
                <a:cs typeface="+mn-cs"/>
              </a:rPr>
              <a:t>View</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Show/Hide</a:t>
            </a:r>
            <a:r>
              <a:rPr lang="en-US" sz="1200" b="0" kern="1200" baseline="0" dirty="0" smtClean="0">
                <a:solidFill>
                  <a:schemeClr val="tx1"/>
                </a:solidFill>
                <a:latin typeface="+mn-lt"/>
                <a:ea typeface="+mn-ea"/>
                <a:cs typeface="+mn-cs"/>
              </a:rPr>
              <a:t> group, select </a:t>
            </a:r>
            <a:r>
              <a:rPr lang="en-US" sz="1200" b="1" kern="1200" baseline="0" dirty="0" smtClean="0">
                <a:solidFill>
                  <a:schemeClr val="tx1"/>
                </a:solidFill>
                <a:latin typeface="+mn-lt"/>
                <a:ea typeface="+mn-ea"/>
                <a:cs typeface="+mn-cs"/>
              </a:rPr>
              <a:t>Ruler</a:t>
            </a:r>
            <a:r>
              <a:rPr lang="en-US" sz="1200" b="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Right-click the slide background area, and then click </a:t>
            </a:r>
            <a:r>
              <a:rPr lang="en-US" sz="1200" b="1" kern="1200" baseline="0" dirty="0" smtClean="0">
                <a:solidFill>
                  <a:schemeClr val="tx1"/>
                </a:solidFill>
                <a:latin typeface="+mn-lt"/>
                <a:ea typeface="+mn-ea"/>
                <a:cs typeface="+mn-cs"/>
              </a:rPr>
              <a:t>Grid and Guides</a:t>
            </a:r>
            <a:r>
              <a:rPr lang="en-US" sz="1200" b="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Grid and Guides </a:t>
            </a:r>
            <a:r>
              <a:rPr lang="en-US" sz="1200" b="0" kern="1200" baseline="0" dirty="0" smtClean="0">
                <a:solidFill>
                  <a:schemeClr val="tx1"/>
                </a:solidFill>
                <a:latin typeface="+mn-lt"/>
                <a:ea typeface="+mn-ea"/>
                <a:cs typeface="+mn-cs"/>
              </a:rPr>
              <a:t>dialog box, under </a:t>
            </a:r>
            <a:r>
              <a:rPr lang="en-US" sz="1200" b="1" kern="1200" baseline="0" dirty="0" smtClean="0">
                <a:solidFill>
                  <a:schemeClr val="tx1"/>
                </a:solidFill>
                <a:latin typeface="+mn-lt"/>
                <a:ea typeface="+mn-ea"/>
                <a:cs typeface="+mn-cs"/>
              </a:rPr>
              <a:t>Guide settings</a:t>
            </a:r>
            <a:r>
              <a:rPr lang="en-US" sz="1200" b="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Display drawing guides on screen</a:t>
            </a:r>
            <a:r>
              <a:rPr lang="en-US" sz="1200" b="0" kern="1200" baseline="0" dirty="0" smtClean="0">
                <a:solidFill>
                  <a:schemeClr val="tx1"/>
                </a:solidFill>
                <a:latin typeface="+mn-lt"/>
                <a:ea typeface="+mn-ea"/>
                <a:cs typeface="+mn-cs"/>
              </a:rPr>
              <a:t>. </a:t>
            </a:r>
            <a:r>
              <a:rPr lang="en-US" sz="1200" b="0" baseline="0" dirty="0" smtClean="0"/>
              <a:t>(</a:t>
            </a:r>
            <a:r>
              <a:rPr lang="en-US" sz="1200" b="1" dirty="0" smtClean="0"/>
              <a:t>Note: </a:t>
            </a:r>
            <a:r>
              <a:rPr lang="en-US" sz="1200" dirty="0" smtClean="0"/>
              <a:t>One horizontal and one vertical guide will display on</a:t>
            </a:r>
            <a:r>
              <a:rPr lang="en-US" sz="1200" baseline="0" dirty="0" smtClean="0"/>
              <a:t> the slide </a:t>
            </a:r>
            <a:r>
              <a:rPr lang="en-US" sz="1200" dirty="0" smtClean="0"/>
              <a:t>at 0.00, the default</a:t>
            </a:r>
            <a:r>
              <a:rPr lang="en-US" sz="1200" baseline="0" dirty="0" smtClean="0"/>
              <a:t> position</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None/>
              <a:tabLst/>
              <a:defRPr/>
            </a:pPr>
            <a:r>
              <a:rPr lang="en-US" sz="1200" dirty="0" smtClean="0"/>
              <a:t>To reproduce the curved line on this slide, do the following:</a:t>
            </a: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On the </a:t>
            </a:r>
            <a:r>
              <a:rPr lang="en-US" sz="1200" b="1" kern="1200" baseline="0" dirty="0" smtClean="0">
                <a:solidFill>
                  <a:schemeClr val="tx1"/>
                </a:solidFill>
                <a:latin typeface="+mn-lt"/>
                <a:ea typeface="+mn-ea"/>
                <a:cs typeface="+mn-cs"/>
              </a:rPr>
              <a:t>Insert </a:t>
            </a:r>
            <a:r>
              <a:rPr lang="en-US" sz="1200" b="0" kern="1200" baseline="0" dirty="0" smtClean="0">
                <a:solidFill>
                  <a:schemeClr val="tx1"/>
                </a:solidFill>
                <a:latin typeface="+mn-lt"/>
                <a:ea typeface="+mn-ea"/>
                <a:cs typeface="+mn-cs"/>
              </a:rPr>
              <a:t>tab, in the </a:t>
            </a:r>
            <a:r>
              <a:rPr lang="en-US" sz="1200" b="1" kern="1200" baseline="0" dirty="0" smtClean="0">
                <a:solidFill>
                  <a:schemeClr val="tx1"/>
                </a:solidFill>
                <a:latin typeface="+mn-lt"/>
                <a:ea typeface="+mn-ea"/>
                <a:cs typeface="+mn-cs"/>
              </a:rPr>
              <a:t>Illustrations </a:t>
            </a:r>
            <a:r>
              <a:rPr lang="en-US" sz="1200" b="0" kern="1200" baseline="0" dirty="0" smtClean="0">
                <a:solidFill>
                  <a:schemeClr val="tx1"/>
                </a:solidFill>
                <a:latin typeface="+mn-lt"/>
                <a:ea typeface="+mn-ea"/>
                <a:cs typeface="+mn-cs"/>
              </a:rPr>
              <a:t>group, click </a:t>
            </a:r>
            <a:r>
              <a:rPr lang="en-US" sz="1200" b="1" kern="1200" baseline="0" dirty="0" smtClean="0">
                <a:solidFill>
                  <a:schemeClr val="tx1"/>
                </a:solidFill>
                <a:latin typeface="+mn-lt"/>
                <a:ea typeface="+mn-ea"/>
                <a:cs typeface="+mn-cs"/>
              </a:rPr>
              <a:t>Shapes</a:t>
            </a:r>
            <a:r>
              <a:rPr lang="en-US" sz="1200" b="0" kern="1200" baseline="0" dirty="0" smtClean="0">
                <a:solidFill>
                  <a:schemeClr val="tx1"/>
                </a:solidFill>
                <a:latin typeface="+mn-lt"/>
                <a:ea typeface="+mn-ea"/>
                <a:cs typeface="+mn-cs"/>
              </a:rPr>
              <a:t>, and then under </a:t>
            </a:r>
            <a:r>
              <a:rPr lang="en-US" sz="1200" b="1" kern="1200" baseline="0" dirty="0" smtClean="0">
                <a:solidFill>
                  <a:schemeClr val="tx1"/>
                </a:solidFill>
                <a:latin typeface="+mn-lt"/>
                <a:ea typeface="+mn-ea"/>
                <a:cs typeface="+mn-cs"/>
              </a:rPr>
              <a:t>Lines</a:t>
            </a:r>
            <a:r>
              <a:rPr lang="en-US" sz="1200" b="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Curve</a:t>
            </a:r>
            <a:r>
              <a:rPr lang="en-US" sz="1200" b="0" kern="1200" baseline="0" dirty="0" smtClean="0">
                <a:solidFill>
                  <a:schemeClr val="tx1"/>
                </a:solidFill>
                <a:latin typeface="+mn-lt"/>
                <a:ea typeface="+mn-ea"/>
                <a:cs typeface="+mn-cs"/>
              </a:rPr>
              <a:t> (10</a:t>
            </a:r>
            <a:r>
              <a:rPr lang="en-US" sz="1200" b="0" kern="1200" baseline="30000" dirty="0" smtClean="0">
                <a:solidFill>
                  <a:schemeClr val="tx1"/>
                </a:solidFill>
                <a:latin typeface="+mn-lt"/>
                <a:ea typeface="+mn-ea"/>
                <a:cs typeface="+mn-cs"/>
              </a:rPr>
              <a:t>th</a:t>
            </a:r>
            <a:r>
              <a:rPr lang="en-US" sz="1200" b="0" kern="1200" baseline="0" dirty="0" smtClean="0">
                <a:solidFill>
                  <a:schemeClr val="tx1"/>
                </a:solidFill>
                <a:latin typeface="+mn-lt"/>
                <a:ea typeface="+mn-ea"/>
                <a:cs typeface="+mn-cs"/>
              </a:rPr>
              <a:t> option from the left). To draw the curved line on the slide, do the following:</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first point 0.25” to the left of the left edge of the slide and 0.75” below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second point 3” to the left of the vertical drawing guide and 1” above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third point 1.5” to the right of the vertical drawing guide and 0.5” below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Double-click the fourth and final point 0.25” to the right of the right edge of the slide and 1.5” above the horizontal drawing guide.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Select the curved line. 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Shape Styles </a:t>
            </a:r>
            <a:r>
              <a:rPr lang="en-US" sz="1200" b="0" kern="1200" baseline="0" dirty="0" smtClean="0">
                <a:solidFill>
                  <a:schemeClr val="tx1"/>
                </a:solidFill>
                <a:latin typeface="+mn-lt"/>
                <a:ea typeface="+mn-ea"/>
                <a:cs typeface="+mn-cs"/>
              </a:rPr>
              <a:t>group, click </a:t>
            </a:r>
            <a:r>
              <a:rPr lang="en-US" sz="1200" b="1" kern="1200" baseline="0" dirty="0" smtClean="0">
                <a:solidFill>
                  <a:schemeClr val="tx1"/>
                </a:solidFill>
                <a:latin typeface="+mn-lt"/>
                <a:ea typeface="+mn-ea"/>
                <a:cs typeface="+mn-cs"/>
              </a:rPr>
              <a:t>Shape Outline</a:t>
            </a:r>
            <a:r>
              <a:rPr lang="en-US" sz="1200" b="0" kern="1200" baseline="0" dirty="0" smtClean="0">
                <a:solidFill>
                  <a:schemeClr val="tx1"/>
                </a:solidFill>
                <a:latin typeface="+mn-lt"/>
                <a:ea typeface="+mn-ea"/>
                <a:cs typeface="+mn-cs"/>
              </a:rPr>
              <a:t>, and then do the following: </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Under </a:t>
            </a:r>
            <a:r>
              <a:rPr lang="en-US" sz="1200" b="1" kern="1200" baseline="0" dirty="0" smtClean="0">
                <a:solidFill>
                  <a:schemeClr val="tx1"/>
                </a:solidFill>
                <a:latin typeface="+mn-lt"/>
                <a:ea typeface="+mn-ea"/>
                <a:cs typeface="+mn-cs"/>
              </a:rPr>
              <a:t>Theme Colors</a:t>
            </a:r>
            <a:r>
              <a:rPr lang="en-US" sz="1200" b="0" kern="1200" baseline="0" dirty="0" smtClean="0">
                <a:solidFill>
                  <a:schemeClr val="tx1"/>
                </a:solidFill>
                <a:latin typeface="+mn-lt"/>
                <a:ea typeface="+mn-ea"/>
                <a:cs typeface="+mn-cs"/>
              </a:rPr>
              <a:t>,</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click</a:t>
            </a:r>
            <a:r>
              <a:rPr lang="en-US" sz="1200" b="0" dirty="0" smtClean="0"/>
              <a:t> </a:t>
            </a:r>
            <a:r>
              <a:rPr lang="en-US" sz="1200" b="1" dirty="0" smtClean="0"/>
              <a:t>White, Background 1, Darker 35%</a:t>
            </a:r>
            <a:r>
              <a:rPr lang="en-US" sz="1200" b="0" dirty="0" smtClean="0"/>
              <a:t> (fifth row, first option from the left). </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Point to </a:t>
            </a:r>
            <a:r>
              <a:rPr lang="en-US" sz="1200" b="1" kern="1200" baseline="0" dirty="0" smtClean="0">
                <a:solidFill>
                  <a:schemeClr val="tx1"/>
                </a:solidFill>
                <a:latin typeface="+mn-lt"/>
                <a:ea typeface="+mn-ea"/>
                <a:cs typeface="+mn-cs"/>
              </a:rPr>
              <a:t>Dashes</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Square Dot </a:t>
            </a:r>
            <a:r>
              <a:rPr lang="en-US" sz="1200" b="0" kern="1200" baseline="0" dirty="0" smtClean="0">
                <a:solidFill>
                  <a:schemeClr val="tx1"/>
                </a:solidFill>
                <a:latin typeface="+mn-lt"/>
                <a:ea typeface="+mn-ea"/>
                <a:cs typeface="+mn-cs"/>
              </a:rPr>
              <a:t>(third option from the top).</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Point to </a:t>
            </a:r>
            <a:r>
              <a:rPr lang="en-US" sz="1200" b="1" kern="1200" baseline="0" dirty="0" smtClean="0">
                <a:solidFill>
                  <a:schemeClr val="tx1"/>
                </a:solidFill>
                <a:latin typeface="+mn-lt"/>
                <a:ea typeface="+mn-ea"/>
                <a:cs typeface="+mn-cs"/>
              </a:rPr>
              <a:t>Weight</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1 ½ pt</a:t>
            </a:r>
            <a:r>
              <a:rPr lang="en-US" sz="1200" b="0" kern="1200" baseline="0" dirty="0" smtClean="0">
                <a:solidFill>
                  <a:schemeClr val="tx1"/>
                </a:solidFill>
                <a:latin typeface="+mn-lt"/>
                <a:ea typeface="+mn-ea"/>
                <a:cs typeface="+mn-cs"/>
              </a:rPr>
              <a:t>. </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dirty="0" smtClean="0"/>
          </a:p>
          <a:p>
            <a:endParaRPr lang="en-US" sz="1200" dirty="0" smtClean="0"/>
          </a:p>
          <a:p>
            <a:r>
              <a:rPr lang="en-US" sz="1200" dirty="0" smtClean="0"/>
              <a:t>To reproduce the “1”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 the </a:t>
            </a:r>
            <a:r>
              <a:rPr lang="en-US" sz="1200" b="1" i="0" dirty="0" smtClean="0"/>
              <a:t>Home</a:t>
            </a:r>
            <a:r>
              <a:rPr lang="en-US" sz="1200" i="0" dirty="0" smtClean="0"/>
              <a:t> tab, in the</a:t>
            </a:r>
            <a:r>
              <a:rPr lang="en-US" sz="1200" i="0" baseline="0" dirty="0" smtClean="0"/>
              <a:t> </a:t>
            </a:r>
            <a:r>
              <a:rPr lang="en-US" sz="1200" b="1" i="0" baseline="0" dirty="0" smtClean="0"/>
              <a:t>Slides</a:t>
            </a:r>
            <a:r>
              <a:rPr lang="en-US" sz="1200" i="0" baseline="0" dirty="0" smtClean="0"/>
              <a:t> group, click </a:t>
            </a:r>
            <a:r>
              <a:rPr lang="en-US" sz="1200" b="1" i="0" baseline="0" dirty="0" smtClean="0"/>
              <a:t>Layout</a:t>
            </a:r>
            <a:r>
              <a:rPr lang="en-US" sz="1200" i="0" baseline="0" dirty="0" smtClean="0"/>
              <a:t>, and then click </a:t>
            </a:r>
            <a:r>
              <a:rPr lang="en-US" sz="1200" b="1" i="0" baseline="0" dirty="0" smtClean="0"/>
              <a:t>Blank</a:t>
            </a:r>
            <a:r>
              <a:rPr lang="en-US" sz="1200" i="0" baseline="0" dirty="0" smtClean="0"/>
              <a:t>.</a:t>
            </a:r>
            <a:endParaRPr lang="en-US" sz="1200" i="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a:t>
            </a:r>
            <a:r>
              <a:rPr lang="en-US" sz="1200" i="0" baseline="0" dirty="0" smtClean="0"/>
              <a:t> the </a:t>
            </a:r>
            <a:r>
              <a:rPr lang="en-US" sz="1200" b="1" i="0" baseline="0" dirty="0" smtClean="0"/>
              <a:t>Insert</a:t>
            </a:r>
            <a:r>
              <a:rPr lang="en-US" sz="1200" i="0" baseline="0" dirty="0" smtClean="0"/>
              <a:t> tab, in the </a:t>
            </a:r>
            <a:r>
              <a:rPr lang="en-US" sz="1200" b="1" i="0" baseline="0" dirty="0" smtClean="0"/>
              <a:t>Text</a:t>
            </a:r>
            <a:r>
              <a:rPr lang="en-US" sz="1200" i="0" baseline="0" dirty="0" smtClean="0"/>
              <a:t> group, click </a:t>
            </a:r>
            <a:r>
              <a:rPr lang="en-US" sz="1200" b="1" i="0" baseline="0" dirty="0" smtClean="0"/>
              <a:t>Text Box</a:t>
            </a:r>
            <a:r>
              <a:rPr lang="en-US" sz="1200" i="0" baseline="0" dirty="0" smtClean="0"/>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Enter </a:t>
            </a:r>
            <a:r>
              <a:rPr lang="en-US" sz="1200" b="1" i="0" baseline="0" dirty="0" smtClean="0"/>
              <a:t>1</a:t>
            </a:r>
            <a:r>
              <a:rPr lang="en-US" sz="1200" i="0" baseline="0" dirty="0" smtClean="0"/>
              <a:t> in the text box, and then select the text. O</a:t>
            </a:r>
            <a:r>
              <a:rPr lang="en-US" sz="1200" i="0" dirty="0" smtClean="0"/>
              <a:t>n the </a:t>
            </a:r>
            <a:r>
              <a:rPr lang="en-US" sz="1200" b="1" i="0" dirty="0" smtClean="0"/>
              <a:t>Home</a:t>
            </a:r>
            <a:r>
              <a:rPr lang="en-US" sz="1200" i="0" baseline="0" dirty="0" smtClean="0"/>
              <a:t> tab, in the </a:t>
            </a:r>
            <a:r>
              <a:rPr lang="en-US" sz="1200" b="1" i="0" baseline="0" dirty="0" smtClean="0"/>
              <a:t>Font</a:t>
            </a:r>
            <a:r>
              <a:rPr lang="en-US" sz="1200" i="0" baseline="0" dirty="0" smtClean="0"/>
              <a:t> group,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Font</a:t>
            </a:r>
            <a:r>
              <a:rPr lang="en-US" sz="1200" i="0" baseline="0" dirty="0" smtClean="0"/>
              <a:t> list, select </a:t>
            </a:r>
            <a:r>
              <a:rPr lang="en-US" sz="1200" b="1" baseline="0" dirty="0" smtClean="0"/>
              <a:t>Impact</a:t>
            </a:r>
            <a:r>
              <a:rPr lang="en-US" sz="1200" b="0" baseline="0" dirty="0" smtClean="0"/>
              <a:t>.</a:t>
            </a:r>
            <a:endParaRPr lang="en-US" sz="1200" b="0" i="0" baseline="0" dirty="0" smtClean="0"/>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Font Size </a:t>
            </a:r>
            <a:r>
              <a:rPr lang="en-US" sz="1200" i="0" baseline="0" dirty="0" smtClean="0"/>
              <a:t>box, enter </a:t>
            </a:r>
            <a:r>
              <a:rPr lang="en-US" sz="1200" b="1" baseline="0" dirty="0" smtClean="0"/>
              <a:t>140</a:t>
            </a:r>
            <a:r>
              <a:rPr lang="en-US" sz="1200" b="0" baseline="0" dirty="0" smtClean="0"/>
              <a:t>.</a:t>
            </a:r>
            <a:endParaRPr lang="en-US" sz="1200" i="0"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On the </a:t>
            </a:r>
            <a:r>
              <a:rPr lang="en-US" sz="1200" b="1" i="0" baseline="0" dirty="0" smtClean="0"/>
              <a:t>Home</a:t>
            </a:r>
            <a:r>
              <a:rPr lang="en-US" sz="1200" i="0" baseline="0" dirty="0" smtClean="0"/>
              <a:t> tab, in the </a:t>
            </a:r>
            <a:r>
              <a:rPr lang="en-US" sz="1200" b="1" i="0" baseline="0" dirty="0" smtClean="0"/>
              <a:t>Paragraph</a:t>
            </a:r>
            <a:r>
              <a:rPr lang="en-US" sz="1200" i="0" baseline="0" dirty="0" smtClean="0"/>
              <a:t> group, click </a:t>
            </a:r>
            <a:r>
              <a:rPr lang="en-US" sz="1200" b="1" i="0" baseline="0" dirty="0" smtClean="0"/>
              <a:t>Align Text Left </a:t>
            </a:r>
            <a:r>
              <a:rPr lang="en-US" sz="1200" i="0" baseline="0" dirty="0" smtClean="0"/>
              <a:t>to align the text left in the text box.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Select the text box. Under </a:t>
            </a:r>
            <a:r>
              <a:rPr lang="en-US" sz="1200" b="1" i="0" baseline="0" dirty="0" smtClean="0"/>
              <a:t>Drawing Tools</a:t>
            </a:r>
            <a:r>
              <a:rPr lang="en-US" sz="1200" i="0" baseline="0" dirty="0" smtClean="0"/>
              <a:t>, on the </a:t>
            </a:r>
            <a:r>
              <a:rPr lang="en-US" sz="1200" b="1" i="0" baseline="0" dirty="0" smtClean="0"/>
              <a:t>Format</a:t>
            </a:r>
            <a:r>
              <a:rPr lang="en-US" sz="1200" i="0" baseline="0" dirty="0" smtClean="0"/>
              <a:t> tab, in the bottom right corner of the </a:t>
            </a:r>
            <a:r>
              <a:rPr lang="en-US" sz="1200" b="1" i="0" baseline="0" dirty="0" smtClean="0"/>
              <a:t>WordArt Styles </a:t>
            </a:r>
            <a:r>
              <a:rPr lang="en-US" sz="1200" i="0" baseline="0" dirty="0" smtClean="0"/>
              <a:t>group, click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 launcher.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stops</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a:t>
            </a:r>
            <a:r>
              <a:rPr lang="en-US" sz="1200" b="1" kern="1200" baseline="0" dirty="0" smtClean="0">
                <a:solidFill>
                  <a:schemeClr val="tx1"/>
                </a:solidFill>
                <a:latin typeface="+mn-lt"/>
                <a:ea typeface="+mn-ea"/>
                <a:cs typeface="+mn-cs"/>
              </a:rPr>
              <a:t> stops</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49</a:t>
            </a:r>
            <a:r>
              <a:rPr lang="en-US" sz="1200" dirty="0" smtClean="0"/>
              <a:t>, Green: </a:t>
            </a:r>
            <a:r>
              <a:rPr lang="en-US" sz="1200" b="1" dirty="0" smtClean="0"/>
              <a:t>133</a:t>
            </a:r>
            <a:r>
              <a:rPr lang="en-US" sz="1200" dirty="0" smtClean="0"/>
              <a:t>, Blue: </a:t>
            </a:r>
            <a:r>
              <a:rPr lang="en-US" sz="1200" b="1" dirty="0" smtClean="0"/>
              <a:t>156</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Outline Style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Outline Style </a:t>
            </a:r>
            <a:r>
              <a:rPr lang="en-US" sz="1200" kern="1200" baseline="0" dirty="0" smtClean="0">
                <a:solidFill>
                  <a:schemeClr val="tx1"/>
                </a:solidFill>
                <a:latin typeface="+mn-lt"/>
                <a:ea typeface="+mn-ea"/>
                <a:cs typeface="+mn-cs"/>
              </a:rPr>
              <a:t>pane, in the </a:t>
            </a:r>
            <a:r>
              <a:rPr lang="en-US" sz="1200" b="1" kern="1200" baseline="0" dirty="0" smtClean="0">
                <a:solidFill>
                  <a:schemeClr val="tx1"/>
                </a:solidFill>
                <a:latin typeface="+mn-lt"/>
                <a:ea typeface="+mn-ea"/>
                <a:cs typeface="+mn-cs"/>
              </a:rPr>
              <a:t>Width</a:t>
            </a:r>
            <a:r>
              <a:rPr lang="en-US" sz="120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2.5 pt</a:t>
            </a:r>
            <a:r>
              <a:rPr lang="en-US" sz="120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Shadow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Shadow</a:t>
            </a:r>
            <a:r>
              <a:rPr lang="en-US" sz="1200" kern="1200" baseline="0" dirty="0" smtClean="0">
                <a:solidFill>
                  <a:schemeClr val="tx1"/>
                </a:solidFill>
                <a:latin typeface="+mn-lt"/>
                <a:ea typeface="+mn-ea"/>
                <a:cs typeface="+mn-cs"/>
              </a:rPr>
              <a:t> pane, click the button next to </a:t>
            </a:r>
            <a:r>
              <a:rPr lang="en-US" sz="1200" b="1" kern="1200" baseline="0" dirty="0" smtClean="0">
                <a:solidFill>
                  <a:schemeClr val="tx1"/>
                </a:solidFill>
                <a:latin typeface="+mn-lt"/>
                <a:ea typeface="+mn-ea"/>
                <a:cs typeface="+mn-cs"/>
              </a:rPr>
              <a:t>Presets</a:t>
            </a:r>
            <a:r>
              <a:rPr lang="en-US" sz="1200" b="0" kern="1200" baseline="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under </a:t>
            </a:r>
            <a:r>
              <a:rPr lang="en-US" sz="1200" b="1" kern="1200" baseline="0" dirty="0" smtClean="0">
                <a:solidFill>
                  <a:schemeClr val="tx1"/>
                </a:solidFill>
                <a:latin typeface="+mn-lt"/>
                <a:ea typeface="+mn-ea"/>
                <a:cs typeface="+mn-cs"/>
              </a:rPr>
              <a:t>Outer</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Offset Diagonal Bottom Left</a:t>
            </a:r>
            <a:r>
              <a:rPr lang="en-US" sz="1200" b="0" kern="1200" dirty="0" smtClean="0">
                <a:solidFill>
                  <a:schemeClr val="tx1"/>
                </a:solidFill>
                <a:latin typeface="+mn-lt"/>
                <a:ea typeface="+mn-ea"/>
                <a:cs typeface="+mn-cs"/>
              </a:rPr>
              <a:t> (first row, third option from the left),</a:t>
            </a:r>
            <a:r>
              <a:rPr lang="en-US" sz="1200" b="0" kern="1200" baseline="0" dirty="0" smtClean="0">
                <a:solidFill>
                  <a:schemeClr val="tx1"/>
                </a:solidFill>
                <a:latin typeface="+mn-lt"/>
                <a:ea typeface="+mn-ea"/>
                <a:cs typeface="+mn-cs"/>
              </a:rPr>
              <a:t> and then do the following:</a:t>
            </a:r>
            <a:endParaRPr lang="en-US" sz="1200" kern="1200" baseline="0" dirty="0" smtClean="0">
              <a:solidFill>
                <a:schemeClr val="tx1"/>
              </a:solidFill>
              <a:latin typeface="+mn-lt"/>
              <a:ea typeface="+mn-ea"/>
              <a:cs typeface="+mn-cs"/>
            </a:endParaRP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Transparency</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82%</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Size </a:t>
            </a:r>
            <a:r>
              <a:rPr lang="en-US" sz="1200" b="0" kern="1200" baseline="0" dirty="0" smtClean="0">
                <a:solidFill>
                  <a:schemeClr val="tx1"/>
                </a:solidFill>
                <a:latin typeface="+mn-lt"/>
                <a:ea typeface="+mn-ea"/>
                <a:cs typeface="+mn-cs"/>
              </a:rPr>
              <a:t>box, enter </a:t>
            </a:r>
            <a:r>
              <a:rPr lang="en-US" sz="1200" b="1" kern="1200" baseline="0" dirty="0" smtClean="0">
                <a:solidFill>
                  <a:schemeClr val="tx1"/>
                </a:solidFill>
                <a:latin typeface="+mn-lt"/>
                <a:ea typeface="+mn-ea"/>
                <a:cs typeface="+mn-cs"/>
              </a:rPr>
              <a:t>100%</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Blur</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8 pt</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Angle</a:t>
            </a:r>
            <a:r>
              <a:rPr lang="en-US" sz="1200" b="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135°</a:t>
            </a:r>
            <a:r>
              <a:rPr lang="en-US" sz="1200" b="0" kern="120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Distance</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30 pt</a:t>
            </a:r>
            <a:r>
              <a:rPr lang="en-US" sz="1200" b="0" kern="1200" baseline="0" dirty="0" smtClean="0">
                <a:solidFill>
                  <a:schemeClr val="tx1"/>
                </a:solidFill>
                <a:latin typeface="+mn-lt"/>
                <a:ea typeface="+mn-ea"/>
                <a:cs typeface="+mn-cs"/>
              </a:rPr>
              <a:t>. </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b="0" kern="1200" dirty="0" smtClean="0">
                <a:solidFill>
                  <a:schemeClr val="tx1"/>
                </a:solidFill>
                <a:latin typeface="+mn-lt"/>
                <a:ea typeface="+mn-ea"/>
                <a:cs typeface="+mn-cs"/>
              </a:rPr>
              <a:t>pane, under </a:t>
            </a:r>
            <a:r>
              <a:rPr lang="en-US" sz="1200" b="1" kern="1200" dirty="0" smtClean="0">
                <a:solidFill>
                  <a:schemeClr val="tx1"/>
                </a:solidFill>
                <a:latin typeface="+mn-lt"/>
                <a:ea typeface="+mn-ea"/>
                <a:cs typeface="+mn-cs"/>
              </a:rPr>
              <a:t>Rotation</a:t>
            </a:r>
            <a:r>
              <a:rPr lang="en-US" sz="1200" b="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Z</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15°</a:t>
            </a:r>
            <a:r>
              <a:rPr lang="en-US" sz="1200" b="0" kern="120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b="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Glow and Soft Edges </a:t>
            </a:r>
            <a:r>
              <a:rPr lang="en-US" sz="1200" b="0" kern="1200" dirty="0" smtClean="0">
                <a:solidFill>
                  <a:schemeClr val="tx1"/>
                </a:solidFill>
                <a:latin typeface="+mn-lt"/>
                <a:ea typeface="+mn-ea"/>
                <a:cs typeface="+mn-cs"/>
              </a:rPr>
              <a:t>in the left pane, and in the </a:t>
            </a:r>
            <a:r>
              <a:rPr lang="en-US" sz="1200" b="1" kern="1200" dirty="0" smtClean="0">
                <a:solidFill>
                  <a:schemeClr val="tx1"/>
                </a:solidFill>
                <a:latin typeface="+mn-lt"/>
                <a:ea typeface="+mn-ea"/>
                <a:cs typeface="+mn-cs"/>
              </a:rPr>
              <a:t>Glow</a:t>
            </a:r>
            <a:r>
              <a:rPr lang="en-US" sz="1200" b="1" kern="1200" baseline="0" dirty="0" smtClean="0">
                <a:solidFill>
                  <a:schemeClr val="tx1"/>
                </a:solidFill>
                <a:latin typeface="+mn-lt"/>
                <a:ea typeface="+mn-ea"/>
                <a:cs typeface="+mn-cs"/>
              </a:rPr>
              <a:t> and Soft Edges </a:t>
            </a:r>
            <a:r>
              <a:rPr lang="en-US" sz="1200" b="0" kern="1200" baseline="0" dirty="0" smtClean="0">
                <a:solidFill>
                  <a:schemeClr val="tx1"/>
                </a:solidFill>
                <a:latin typeface="+mn-lt"/>
                <a:ea typeface="+mn-ea"/>
                <a:cs typeface="+mn-cs"/>
              </a:rPr>
              <a:t>pane,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Size</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8 pt</a:t>
            </a:r>
            <a:r>
              <a:rPr lang="en-US" sz="1200" b="0" kern="120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Click</a:t>
            </a:r>
            <a:r>
              <a:rPr lang="en-US" sz="1200" b="0" kern="1200" baseline="0" dirty="0" smtClean="0">
                <a:solidFill>
                  <a:schemeClr val="tx1"/>
                </a:solidFill>
                <a:latin typeface="+mn-lt"/>
                <a:ea typeface="+mn-ea"/>
                <a:cs typeface="+mn-cs"/>
              </a:rPr>
              <a:t> the button next to </a:t>
            </a:r>
            <a:r>
              <a:rPr lang="en-US" sz="1200" b="1" kern="1200" baseline="0" dirty="0" smtClean="0">
                <a:solidFill>
                  <a:schemeClr val="tx1"/>
                </a:solidFill>
                <a:latin typeface="+mn-lt"/>
                <a:ea typeface="+mn-ea"/>
                <a:cs typeface="+mn-cs"/>
              </a:rPr>
              <a:t>Color</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b="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29</a:t>
            </a:r>
            <a:r>
              <a:rPr lang="en-US" sz="1200" dirty="0" smtClean="0"/>
              <a:t>, Green: </a:t>
            </a:r>
            <a:r>
              <a:rPr lang="en-US" sz="1200" b="1" dirty="0" smtClean="0"/>
              <a:t>199</a:t>
            </a:r>
            <a:r>
              <a:rPr lang="en-US" sz="1200" dirty="0" smtClean="0"/>
              <a:t>, Blue: </a:t>
            </a:r>
            <a:r>
              <a:rPr lang="en-US" sz="1200" b="1" dirty="0" smtClean="0"/>
              <a:t>244</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b="0" kern="1200" baseline="0" dirty="0" smtClean="0">
                <a:solidFill>
                  <a:schemeClr val="tx1"/>
                </a:solidFill>
                <a:latin typeface="+mn-lt"/>
                <a:ea typeface="+mn-ea"/>
                <a:cs typeface="+mn-cs"/>
              </a:rPr>
              <a:t>Drag the text box onto the left part of the curved line, slightly to the right of the peak of the curve. </a:t>
            </a:r>
          </a:p>
          <a:p>
            <a:endParaRPr lang="en-US" sz="1200" dirty="0" smtClean="0"/>
          </a:p>
          <a:p>
            <a:endParaRPr lang="en-US" sz="1200" dirty="0" smtClean="0"/>
          </a:p>
          <a:p>
            <a:r>
              <a:rPr lang="en-US" sz="1200" dirty="0" smtClean="0"/>
              <a:t>To reproduce the animation effects for the “1” on this slide, do the following:</a:t>
            </a:r>
          </a:p>
          <a:p>
            <a:pPr marL="228600" indent="-228600">
              <a:buFont typeface="+mj-lt"/>
              <a:buAutoNum type="arabicPeriod"/>
            </a:pPr>
            <a:r>
              <a:rPr lang="en-US" sz="1200" b="0" baseline="0" dirty="0" smtClean="0"/>
              <a:t>On the slide, select the text box. 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under </a:t>
            </a:r>
            <a:r>
              <a:rPr lang="en-US" sz="1200" b="1" baseline="0" dirty="0" smtClean="0"/>
              <a:t>Entrance</a:t>
            </a:r>
            <a:r>
              <a:rPr lang="en-US" sz="1200" b="0" baseline="0" dirty="0" smtClean="0"/>
              <a:t>, click </a:t>
            </a:r>
            <a:r>
              <a:rPr lang="en-US" sz="1200" b="1" baseline="0" dirty="0" smtClean="0"/>
              <a:t>Fade</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Timing</a:t>
            </a:r>
            <a:r>
              <a:rPr lang="en-US" sz="1200" b="0" baseline="0" dirty="0" smtClean="0"/>
              <a:t> group, do the following:</a:t>
            </a:r>
            <a:endParaRPr lang="en-US" sz="1200" baseline="0" dirty="0" smtClean="0"/>
          </a:p>
          <a:p>
            <a:pPr marL="685800" lvl="1" indent="-228600">
              <a:buFont typeface="Arial" pitchFamily="34" charset="0"/>
              <a:buChar char="•"/>
            </a:pPr>
            <a:r>
              <a:rPr lang="en-US" sz="1200" b="0" baseline="0" dirty="0" smtClean="0"/>
              <a:t>In the</a:t>
            </a:r>
            <a:r>
              <a:rPr lang="en-US" sz="1200" baseline="0" dirty="0" smtClean="0"/>
              <a:t> </a:t>
            </a:r>
            <a:r>
              <a:rPr lang="en-US" sz="1200" b="1" dirty="0" smtClean="0"/>
              <a:t>Start</a:t>
            </a:r>
            <a:r>
              <a:rPr lang="en-US" sz="1200" baseline="0" dirty="0" smtClean="0"/>
              <a:t> list, select</a:t>
            </a:r>
            <a:r>
              <a:rPr lang="en-US" sz="1200" dirty="0" smtClean="0"/>
              <a:t> </a:t>
            </a:r>
            <a:r>
              <a:rPr lang="en-US" sz="1200" b="1" dirty="0" smtClean="0"/>
              <a:t>With Previous</a:t>
            </a:r>
            <a:r>
              <a:rPr lang="en-US" sz="1200" b="0" dirty="0" smtClean="0"/>
              <a:t>. </a:t>
            </a:r>
          </a:p>
          <a:p>
            <a:pPr marL="685800" lvl="1" indent="-228600">
              <a:buFont typeface="Arial" pitchFamily="34" charset="0"/>
              <a:buChar char="•"/>
            </a:pPr>
            <a:r>
              <a:rPr lang="en-US" sz="1200" b="0" dirty="0" smtClean="0"/>
              <a:t>In the </a:t>
            </a:r>
            <a:r>
              <a:rPr lang="en-US" sz="1200" b="1" dirty="0" smtClean="0"/>
              <a:t>Duration </a:t>
            </a:r>
            <a:r>
              <a:rPr lang="en-US" sz="1200" b="0" dirty="0" smtClean="0"/>
              <a:t>box,</a:t>
            </a:r>
            <a:r>
              <a:rPr lang="en-US" sz="1200" b="0" baseline="0" dirty="0" smtClean="0"/>
              <a:t> enter </a:t>
            </a:r>
            <a:r>
              <a:rPr lang="en-US" sz="1200" b="1" baseline="0" dirty="0" smtClean="0"/>
              <a:t>1.00</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under </a:t>
            </a:r>
            <a:r>
              <a:rPr lang="en-US" sz="1200" b="1" baseline="0" dirty="0" smtClean="0"/>
              <a:t>Emphasis</a:t>
            </a:r>
            <a:r>
              <a:rPr lang="en-US" sz="1200" b="0" baseline="0" dirty="0" smtClean="0"/>
              <a:t> click </a:t>
            </a:r>
            <a:r>
              <a:rPr lang="en-US" sz="1200" b="1" baseline="0" dirty="0" smtClean="0"/>
              <a:t>Spin</a:t>
            </a:r>
            <a:r>
              <a:rPr lang="en-US" sz="1200" b="0" baseline="0" dirty="0" smtClean="0"/>
              <a:t>.</a:t>
            </a:r>
            <a:endParaRPr lang="en-US" sz="1200" baseline="0" dirty="0" smtClean="0"/>
          </a:p>
          <a:p>
            <a:pPr marL="228600" lvl="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Animation</a:t>
            </a:r>
            <a:r>
              <a:rPr lang="en-US" sz="1200" b="0" baseline="0" dirty="0" smtClean="0"/>
              <a:t> group, click the </a:t>
            </a:r>
            <a:r>
              <a:rPr lang="en-US" sz="1200" b="1" baseline="0" dirty="0" smtClean="0"/>
              <a:t>Effect Options </a:t>
            </a:r>
            <a:r>
              <a:rPr lang="en-US" sz="1200" b="0" baseline="0" dirty="0" smtClean="0"/>
              <a:t>dialog box launcher. In the </a:t>
            </a:r>
            <a:r>
              <a:rPr lang="en-US" sz="1200" b="1" baseline="0" dirty="0" smtClean="0"/>
              <a:t>Spin</a:t>
            </a:r>
            <a:r>
              <a:rPr lang="en-US" sz="1200" b="0" baseline="0" dirty="0" smtClean="0"/>
              <a:t> dialog box, do the following:</a:t>
            </a:r>
            <a:endParaRPr lang="en-US" sz="1200" baseline="0" dirty="0" smtClean="0"/>
          </a:p>
          <a:p>
            <a:pPr marL="685800" lvl="1" indent="-228600">
              <a:buFont typeface="Arial" pitchFamily="34" charset="0"/>
              <a:buChar char="•"/>
            </a:pPr>
            <a:r>
              <a:rPr lang="en-US" sz="1200" baseline="0" dirty="0" smtClean="0"/>
              <a:t>On the </a:t>
            </a:r>
            <a:r>
              <a:rPr lang="en-US" sz="1200" b="1" baseline="0" dirty="0" smtClean="0"/>
              <a:t>Effect</a:t>
            </a:r>
            <a:r>
              <a:rPr lang="en-US" sz="1200" baseline="0" dirty="0" smtClean="0"/>
              <a:t> tab, under </a:t>
            </a:r>
            <a:r>
              <a:rPr lang="en-US" sz="1200" b="1" baseline="0" dirty="0" smtClean="0"/>
              <a:t>Settings</a:t>
            </a:r>
            <a:r>
              <a:rPr lang="en-US" sz="1200" b="0" baseline="0" dirty="0" smtClean="0"/>
              <a:t>, </a:t>
            </a:r>
            <a:r>
              <a:rPr lang="en-US" sz="1200" baseline="0" dirty="0" smtClean="0"/>
              <a:t>do the following:</a:t>
            </a:r>
          </a:p>
          <a:p>
            <a:pPr marL="1143000" lvl="2" indent="-228600">
              <a:buFont typeface="Arial" pitchFamily="34" charset="0"/>
              <a:buChar char="•"/>
            </a:pPr>
            <a:r>
              <a:rPr lang="en-US" sz="1200" baseline="0" dirty="0" smtClean="0"/>
              <a:t>In the </a:t>
            </a:r>
            <a:r>
              <a:rPr lang="en-US" sz="1200" b="1" baseline="0" dirty="0" smtClean="0"/>
              <a:t>Amount </a:t>
            </a:r>
            <a:r>
              <a:rPr lang="en-US" sz="1200" b="0" baseline="0" dirty="0" smtClean="0"/>
              <a:t>list</a:t>
            </a:r>
            <a:r>
              <a:rPr lang="en-US" sz="1200" baseline="0" dirty="0" smtClean="0"/>
              <a:t>, in the </a:t>
            </a:r>
            <a:r>
              <a:rPr lang="en-US" sz="1200" b="1" baseline="0" dirty="0" smtClean="0"/>
              <a:t>Custom</a:t>
            </a:r>
            <a:r>
              <a:rPr lang="en-US" sz="1200" baseline="0" dirty="0" smtClean="0"/>
              <a:t> box, enter </a:t>
            </a:r>
            <a:r>
              <a:rPr lang="en-US" sz="1200" b="1" dirty="0" smtClean="0"/>
              <a:t>30°</a:t>
            </a:r>
            <a:r>
              <a:rPr lang="en-US" sz="1200" b="0" dirty="0" smtClean="0"/>
              <a:t>, and then press ENTER.</a:t>
            </a:r>
            <a:r>
              <a:rPr lang="en-US" sz="1200" b="0" baseline="0" dirty="0" smtClean="0"/>
              <a:t> </a:t>
            </a:r>
          </a:p>
          <a:p>
            <a:pPr marL="1143000" lvl="2" indent="-228600">
              <a:buFont typeface="Arial" pitchFamily="34" charset="0"/>
              <a:buChar char="•"/>
            </a:pPr>
            <a:r>
              <a:rPr lang="en-US" sz="1200" b="0" baseline="0" dirty="0" smtClean="0"/>
              <a:t>S</a:t>
            </a:r>
            <a:r>
              <a:rPr lang="en-US" sz="1200" dirty="0" smtClean="0"/>
              <a:t>elect </a:t>
            </a:r>
            <a:r>
              <a:rPr lang="en-US" sz="1200" b="1" dirty="0" smtClean="0"/>
              <a:t>Clockwise</a:t>
            </a:r>
            <a:r>
              <a:rPr lang="en-US" sz="1200" dirty="0" smtClean="0"/>
              <a:t>.</a:t>
            </a:r>
          </a:p>
          <a:p>
            <a:pPr marL="1143000" lvl="2" indent="-228600">
              <a:buFont typeface="Arial" pitchFamily="34" charset="0"/>
              <a:buChar char="•"/>
            </a:pPr>
            <a:r>
              <a:rPr lang="en-US" sz="1200" baseline="0" dirty="0" smtClean="0"/>
              <a:t>Select </a:t>
            </a:r>
            <a:r>
              <a:rPr lang="en-US" sz="1200" b="1" baseline="0" dirty="0" smtClean="0"/>
              <a:t>Auto-Reverse</a:t>
            </a:r>
            <a:r>
              <a:rPr lang="en-US" sz="1200" baseline="0" dirty="0" smtClean="0"/>
              <a:t>.</a:t>
            </a:r>
            <a:endParaRPr lang="en-US" sz="1200" b="0" baseline="0" dirty="0" smtClean="0"/>
          </a:p>
          <a:p>
            <a:pPr marL="685800" lvl="1" indent="-228600">
              <a:buFont typeface="Arial" pitchFamily="34" charset="0"/>
              <a:buChar char="•"/>
            </a:pPr>
            <a:r>
              <a:rPr lang="en-US" sz="1200" b="0" baseline="0" dirty="0" smtClean="0"/>
              <a:t>On the </a:t>
            </a:r>
            <a:r>
              <a:rPr lang="en-US" sz="1200" b="1" baseline="0" dirty="0" smtClean="0"/>
              <a:t>Timing</a:t>
            </a:r>
            <a:r>
              <a:rPr lang="en-US" sz="1200" b="0" baseline="0" dirty="0" smtClean="0"/>
              <a:t> tab, do the following:</a:t>
            </a:r>
          </a:p>
          <a:p>
            <a:pPr marL="1143000" lvl="2" indent="-228600">
              <a:buFont typeface="Arial" pitchFamily="34" charset="0"/>
              <a:buChar char="•"/>
            </a:pPr>
            <a:r>
              <a:rPr lang="en-US" sz="1200" b="0" baseline="0" dirty="0" smtClean="0"/>
              <a:t>In the</a:t>
            </a:r>
            <a:r>
              <a:rPr lang="en-US" sz="1200" baseline="0" dirty="0" smtClean="0"/>
              <a:t> </a:t>
            </a:r>
            <a:r>
              <a:rPr lang="en-US" sz="1200" b="1" dirty="0" smtClean="0"/>
              <a:t>Start</a:t>
            </a:r>
            <a:r>
              <a:rPr lang="en-US" sz="1200" baseline="0" dirty="0" smtClean="0"/>
              <a:t> list, select</a:t>
            </a:r>
            <a:r>
              <a:rPr lang="en-US" sz="1200" dirty="0" smtClean="0"/>
              <a:t> </a:t>
            </a:r>
            <a:r>
              <a:rPr lang="en-US" sz="1200" b="1" dirty="0" smtClean="0"/>
              <a:t>With Previous</a:t>
            </a:r>
            <a:r>
              <a:rPr lang="en-US" sz="1200" b="0" dirty="0" smtClean="0"/>
              <a:t>. </a:t>
            </a:r>
          </a:p>
          <a:p>
            <a:pPr marL="1143000" lvl="2" indent="-228600">
              <a:buFont typeface="Arial" pitchFamily="34" charset="0"/>
              <a:buChar char="•"/>
            </a:pPr>
            <a:r>
              <a:rPr lang="en-US" sz="1200" b="0" dirty="0" smtClean="0"/>
              <a:t>In the </a:t>
            </a:r>
            <a:r>
              <a:rPr lang="en-US" sz="1200" b="1" dirty="0" smtClean="0"/>
              <a:t>Duration </a:t>
            </a:r>
            <a:r>
              <a:rPr lang="en-US" sz="1200" baseline="0" dirty="0" smtClean="0"/>
              <a:t>list</a:t>
            </a:r>
            <a:r>
              <a:rPr lang="en-US" sz="1200" b="0" dirty="0" smtClean="0"/>
              <a:t>,</a:t>
            </a:r>
            <a:r>
              <a:rPr lang="en-US" sz="1200" b="0" baseline="0" dirty="0" smtClean="0"/>
              <a:t> select </a:t>
            </a:r>
            <a:r>
              <a:rPr lang="en-US" sz="1200" b="1" baseline="0" dirty="0" smtClean="0"/>
              <a:t>1 seconds (Fast)</a:t>
            </a:r>
            <a:r>
              <a:rPr lang="en-US" sz="1200" b="0" baseline="0" dirty="0" smtClean="0"/>
              <a:t>.</a:t>
            </a:r>
          </a:p>
          <a:p>
            <a:pPr marL="228600" indent="-228600">
              <a:buFont typeface="+mj-lt"/>
              <a:buAutoNum type="arabicPeriod"/>
            </a:pPr>
            <a:r>
              <a:rPr lang="en-US" sz="1200" b="0" baseline="0" dirty="0" smtClean="0"/>
              <a:t>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click </a:t>
            </a:r>
            <a:r>
              <a:rPr lang="en-US" sz="1200" b="1" baseline="0" dirty="0" smtClean="0"/>
              <a:t>More Motion Paths</a:t>
            </a:r>
            <a:r>
              <a:rPr lang="en-US" sz="1200" b="0" baseline="0" dirty="0" smtClean="0"/>
              <a:t>. In the </a:t>
            </a:r>
            <a:r>
              <a:rPr lang="en-US" sz="1200" b="1" baseline="0" dirty="0" smtClean="0"/>
              <a:t>Add Motion Path </a:t>
            </a:r>
            <a:r>
              <a:rPr lang="en-US" sz="1200" b="0" baseline="0" dirty="0" smtClean="0"/>
              <a:t>dialog box, under </a:t>
            </a:r>
            <a:r>
              <a:rPr lang="en-US" sz="1200" b="1" baseline="0" dirty="0" smtClean="0"/>
              <a:t>Lines &amp; Curves</a:t>
            </a:r>
            <a:r>
              <a:rPr lang="en-US" sz="1200" b="0" baseline="0" dirty="0" smtClean="0"/>
              <a:t>, click </a:t>
            </a:r>
            <a:r>
              <a:rPr lang="en-US" sz="1200" b="1" baseline="0" dirty="0" smtClean="0"/>
              <a:t>Arc Down</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Timing group, do the following:</a:t>
            </a:r>
          </a:p>
          <a:p>
            <a:pPr marL="685800" lvl="1" indent="-228600">
              <a:buFont typeface="Arial" pitchFamily="34" charset="0"/>
              <a:buChar char="•"/>
            </a:pPr>
            <a:r>
              <a:rPr lang="en-US" sz="1200" b="0" baseline="0" dirty="0" smtClean="0"/>
              <a:t>In the </a:t>
            </a:r>
            <a:r>
              <a:rPr lang="en-US" sz="1200" b="1" baseline="0" dirty="0" smtClean="0"/>
              <a:t>Start</a:t>
            </a:r>
            <a:r>
              <a:rPr lang="en-US" sz="1200" b="0" baseline="0" dirty="0" smtClean="0"/>
              <a:t> list, select </a:t>
            </a:r>
            <a:r>
              <a:rPr lang="en-US" sz="1200" b="1" baseline="0" dirty="0" smtClean="0"/>
              <a:t>With Previous</a:t>
            </a:r>
            <a:r>
              <a:rPr lang="en-US" sz="1200" b="0" baseline="0" dirty="0" smtClean="0"/>
              <a:t>.</a:t>
            </a:r>
          </a:p>
          <a:p>
            <a:pPr marL="685800" lvl="1" indent="-228600">
              <a:buFont typeface="Arial" pitchFamily="34" charset="0"/>
              <a:buChar char="•"/>
            </a:pPr>
            <a:r>
              <a:rPr lang="en-US" sz="1200" b="0" baseline="0" dirty="0" smtClean="0"/>
              <a:t>In the </a:t>
            </a:r>
            <a:r>
              <a:rPr lang="en-US" sz="1200" b="1" baseline="0" dirty="0" smtClean="0"/>
              <a:t>Duration</a:t>
            </a:r>
            <a:r>
              <a:rPr lang="en-US" sz="1200" b="0" baseline="0" dirty="0" smtClean="0"/>
              <a:t> box, enter </a:t>
            </a:r>
            <a:r>
              <a:rPr lang="en-US" sz="1200" b="1" baseline="0" dirty="0" smtClean="0"/>
              <a:t>2.00</a:t>
            </a:r>
            <a:r>
              <a:rPr lang="en-US" sz="1200" b="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On the slide, right-click the motion path and then click </a:t>
            </a:r>
            <a:r>
              <a:rPr lang="en-US" sz="1200" b="1" baseline="0" dirty="0" smtClean="0"/>
              <a:t>Edit Points</a:t>
            </a:r>
            <a:r>
              <a:rPr lang="en-US" sz="1200" b="0" baseline="0" dirty="0" smtClean="0"/>
              <a:t>. In </a:t>
            </a:r>
            <a:r>
              <a:rPr lang="en-US" sz="1200" b="1" baseline="0" dirty="0" smtClean="0"/>
              <a:t>Edit Points </a:t>
            </a:r>
            <a:r>
              <a:rPr lang="en-US" sz="1200" b="0" baseline="0" dirty="0" smtClean="0"/>
              <a:t>mode, do the following: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Right-click the line and then click </a:t>
            </a:r>
            <a:r>
              <a:rPr lang="en-US" sz="1200" b="1" baseline="0" dirty="0" smtClean="0"/>
              <a:t>Add Point</a:t>
            </a:r>
            <a:r>
              <a:rPr lang="en-US" sz="1200" b="0" baseline="0" dirty="0" smtClean="0"/>
              <a:t>. Repeat until the line has five points.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Select the second, third, and fourth points individually. Drag each point so that it is along the dashed curved line.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Drag the end point off the right side of the slide. </a:t>
            </a:r>
            <a:r>
              <a:rPr lang="en-US" sz="1200" b="0" i="0" baseline="0" dirty="0" smtClean="0"/>
              <a:t>(</a:t>
            </a:r>
            <a:r>
              <a:rPr lang="en-US" sz="1200" b="1" i="0" baseline="0" dirty="0" smtClean="0"/>
              <a:t>Note:</a:t>
            </a:r>
            <a:r>
              <a:rPr lang="en-US" sz="1200" b="0" i="0" baseline="0" dirty="0" smtClean="0"/>
              <a:t> Click at least 1.5” off the right edge of the slide so that the text and its shadow exit completely.)</a:t>
            </a:r>
          </a:p>
          <a:p>
            <a:pPr marL="228600" indent="-228600">
              <a:buFont typeface="+mj-lt"/>
              <a:buAutoNum type="arabicPeriod"/>
            </a:pPr>
            <a:r>
              <a:rPr lang="en-US" sz="1200" dirty="0" smtClean="0"/>
              <a:t>On the</a:t>
            </a:r>
            <a:r>
              <a:rPr lang="en-US" sz="1200" baseline="0" dirty="0" smtClean="0"/>
              <a:t> sl</a:t>
            </a:r>
            <a:r>
              <a:rPr lang="en-US" sz="1200" dirty="0" smtClean="0"/>
              <a:t>ide, right-click the motion path, and then click </a:t>
            </a:r>
            <a:r>
              <a:rPr lang="en-US" sz="1200" b="1" dirty="0" smtClean="0"/>
              <a:t>Reverse Path Direction</a:t>
            </a:r>
            <a:r>
              <a:rPr lang="en-US" sz="1200" dirty="0" smtClean="0"/>
              <a:t>.</a:t>
            </a:r>
          </a:p>
          <a:p>
            <a:pPr marL="228600" indent="-228600">
              <a:buFont typeface="+mj-lt"/>
              <a:buAutoNum type="arabicPeriod"/>
            </a:pPr>
            <a:r>
              <a:rPr lang="en-US" sz="1200" dirty="0" smtClean="0"/>
              <a:t>On the </a:t>
            </a:r>
            <a:r>
              <a:rPr lang="en-US" sz="1200" b="1" dirty="0" smtClean="0"/>
              <a:t>View</a:t>
            </a:r>
            <a:r>
              <a:rPr lang="en-US" sz="1200" dirty="0" smtClean="0"/>
              <a:t> tab, in the </a:t>
            </a:r>
            <a:r>
              <a:rPr lang="en-US" sz="1200" b="1" dirty="0" smtClean="0"/>
              <a:t>Show/Hide</a:t>
            </a:r>
            <a:r>
              <a:rPr lang="en-US" sz="1200" dirty="0" smtClean="0"/>
              <a:t> group, clear </a:t>
            </a:r>
            <a:r>
              <a:rPr lang="en-US" sz="1200" b="1" dirty="0" smtClean="0"/>
              <a:t>Ruler</a:t>
            </a:r>
            <a:r>
              <a:rPr lang="en-US" sz="1200" dirty="0" smtClean="0"/>
              <a:t>.</a:t>
            </a:r>
          </a:p>
          <a:p>
            <a:pPr marL="228600" indent="-228600">
              <a:buFont typeface="+mj-lt"/>
              <a:buAutoNum type="arabicPeriod"/>
            </a:pPr>
            <a:r>
              <a:rPr lang="en-US" sz="1200" dirty="0" smtClean="0"/>
              <a:t>Right-click</a:t>
            </a:r>
            <a:r>
              <a:rPr lang="en-US" sz="1200" baseline="0" dirty="0" smtClean="0"/>
              <a:t> the slide background area, and then click </a:t>
            </a:r>
            <a:r>
              <a:rPr lang="en-US" sz="1200" b="1" baseline="0" dirty="0" smtClean="0"/>
              <a:t>Grid and Guides</a:t>
            </a:r>
            <a:r>
              <a:rPr lang="en-US" sz="1200" baseline="0" dirty="0" smtClean="0"/>
              <a:t>. In the </a:t>
            </a:r>
            <a:r>
              <a:rPr lang="en-US" sz="1200" b="1" baseline="0" dirty="0" smtClean="0"/>
              <a:t>Grid and Guides </a:t>
            </a:r>
            <a:r>
              <a:rPr lang="en-US" sz="1200" baseline="0" dirty="0" smtClean="0"/>
              <a:t>dialog box, under </a:t>
            </a:r>
            <a:r>
              <a:rPr lang="en-US" sz="1200" b="1" baseline="0" dirty="0" smtClean="0"/>
              <a:t>Guide settings</a:t>
            </a:r>
            <a:r>
              <a:rPr lang="en-US" sz="1200" baseline="0" dirty="0" smtClean="0"/>
              <a:t>, clear </a:t>
            </a:r>
            <a:r>
              <a:rPr lang="en-US" sz="1200" b="1" baseline="0" dirty="0" smtClean="0"/>
              <a:t>Display drawing guides on screen</a:t>
            </a:r>
            <a:r>
              <a:rPr lang="en-US" sz="1200" baseline="0" dirty="0" smtClean="0"/>
              <a:t>. </a:t>
            </a:r>
            <a:endParaRPr lang="en-US" sz="1200" dirty="0" smtClean="0"/>
          </a:p>
          <a:p>
            <a:endParaRPr lang="en-US" sz="1200" dirty="0" smtClean="0"/>
          </a:p>
          <a:p>
            <a:endParaRPr lang="en-US" sz="1200" dirty="0" smtClean="0"/>
          </a:p>
          <a:p>
            <a:pPr marL="0" marR="0" lvl="3" indent="-22860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To reproduce the animated “2” on this slide, do the following:</a:t>
            </a: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smtClean="0">
                <a:solidFill>
                  <a:schemeClr val="tx1"/>
                </a:solidFill>
                <a:latin typeface="+mn-lt"/>
                <a:ea typeface="+mn-ea"/>
                <a:cs typeface="+mn-cs"/>
              </a:rPr>
              <a:t>Select the first text box.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Clipboard</a:t>
            </a:r>
            <a:r>
              <a:rPr lang="en-US" sz="1200" kern="1200" dirty="0" smtClean="0">
                <a:solidFill>
                  <a:schemeClr val="tx1"/>
                </a:solidFill>
                <a:effectLst/>
                <a:latin typeface="+mn-lt"/>
                <a:ea typeface="+mn-ea"/>
                <a:cs typeface="+mn-cs"/>
              </a:rPr>
              <a:t> group, 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b="0" kern="1200" baseline="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Click in the second text box, delete </a:t>
            </a:r>
            <a:r>
              <a:rPr lang="en-US" sz="1200" b="1" kern="1200" dirty="0" smtClean="0">
                <a:solidFill>
                  <a:schemeClr val="tx1"/>
                </a:solidFill>
                <a:latin typeface="+mn-lt"/>
                <a:ea typeface="+mn-ea"/>
                <a:cs typeface="+mn-cs"/>
              </a:rPr>
              <a:t>1</a:t>
            </a:r>
            <a:r>
              <a:rPr lang="en-US" sz="1200" b="0" kern="1200" dirty="0" smtClean="0">
                <a:solidFill>
                  <a:schemeClr val="tx1"/>
                </a:solidFill>
                <a:latin typeface="+mn-lt"/>
                <a:ea typeface="+mn-ea"/>
                <a:cs typeface="+mn-cs"/>
              </a:rPr>
              <a:t>, and then enter </a:t>
            </a:r>
            <a:r>
              <a:rPr lang="en-US" sz="1200" b="1" kern="1200" dirty="0" smtClean="0">
                <a:solidFill>
                  <a:schemeClr val="tx1"/>
                </a:solidFill>
                <a:latin typeface="+mn-lt"/>
                <a:ea typeface="+mn-ea"/>
                <a:cs typeface="+mn-cs"/>
              </a:rPr>
              <a:t>2</a:t>
            </a:r>
            <a:r>
              <a:rPr lang="en-US" sz="1200" b="0" kern="120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Select the second text box. 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a:t>
            </a:r>
            <a:r>
              <a:rPr lang="en-US" sz="1200" b="0" kern="1200" baseline="0" dirty="0" smtClean="0">
                <a:solidFill>
                  <a:schemeClr val="tx1"/>
                </a:solidFill>
                <a:latin typeface="+mn-lt"/>
                <a:ea typeface="+mn-ea"/>
                <a:cs typeface="+mn-cs"/>
              </a:rPr>
              <a:t> tab, in the bottom right corner of the </a:t>
            </a:r>
            <a:r>
              <a:rPr lang="en-US" sz="1200" b="1" kern="1200" baseline="0" dirty="0" smtClean="0">
                <a:solidFill>
                  <a:schemeClr val="tx1"/>
                </a:solidFill>
                <a:latin typeface="+mn-lt"/>
                <a:ea typeface="+mn-ea"/>
                <a:cs typeface="+mn-cs"/>
              </a:rPr>
              <a:t>WordArt Styles </a:t>
            </a:r>
            <a:r>
              <a:rPr lang="en-US" sz="1200" b="0" kern="1200" baseline="0" dirty="0" smtClean="0">
                <a:solidFill>
                  <a:schemeClr val="tx1"/>
                </a:solidFill>
                <a:latin typeface="+mn-lt"/>
                <a:ea typeface="+mn-ea"/>
                <a:cs typeface="+mn-cs"/>
              </a:rPr>
              <a:t>group, click the </a:t>
            </a:r>
            <a:r>
              <a:rPr lang="en-US" sz="1200" b="1" kern="1200" dirty="0" smtClean="0">
                <a:solidFill>
                  <a:schemeClr val="tx1"/>
                </a:solidFill>
                <a:latin typeface="+mn-lt"/>
                <a:ea typeface="+mn-ea"/>
                <a:cs typeface="+mn-cs"/>
              </a:rPr>
              <a:t>Format</a:t>
            </a:r>
            <a:r>
              <a:rPr lang="en-US" sz="1200" b="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Text</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Effects</a:t>
            </a:r>
            <a:r>
              <a:rPr lang="en-US" sz="1200" b="0" kern="1200" baseline="0" dirty="0" smtClean="0">
                <a:solidFill>
                  <a:schemeClr val="tx1"/>
                </a:solidFill>
                <a:latin typeface="+mn-lt"/>
                <a:ea typeface="+mn-ea"/>
                <a:cs typeface="+mn-cs"/>
              </a:rPr>
              <a:t> dialog box launcher.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342900" lvl="0" indent="-342900">
              <a:buFont typeface="+mj-lt"/>
              <a:buAutoNum type="arabicPeriod" startAt="2"/>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click </a:t>
            </a:r>
            <a:r>
              <a:rPr lang="en-US" sz="1200" b="1" dirty="0" smtClean="0"/>
              <a:t>More Colors</a:t>
            </a:r>
            <a:r>
              <a:rPr lang="en-US" sz="1200" dirty="0" smtClean="0"/>
              <a:t>, and then 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198</a:t>
            </a:r>
            <a:r>
              <a:rPr lang="en-US" sz="1200" dirty="0" smtClean="0"/>
              <a:t>, Green: </a:t>
            </a:r>
            <a:r>
              <a:rPr lang="en-US" sz="1200" b="1" dirty="0" smtClean="0"/>
              <a:t>217</a:t>
            </a:r>
            <a:r>
              <a:rPr lang="en-US" sz="1200" dirty="0" smtClean="0"/>
              <a:t>, Blue: </a:t>
            </a:r>
            <a:r>
              <a:rPr lang="en-US" sz="1200" b="1" dirty="0" smtClean="0"/>
              <a:t>241</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228</a:t>
            </a:r>
            <a:r>
              <a:rPr lang="en-US" sz="1200" dirty="0" smtClean="0"/>
              <a:t>, Green: </a:t>
            </a:r>
            <a:r>
              <a:rPr lang="en-US" sz="1200" b="1" dirty="0" smtClean="0"/>
              <a:t>108</a:t>
            </a:r>
            <a:r>
              <a:rPr lang="en-US" sz="1200" dirty="0" smtClean="0"/>
              <a:t>, Blue: </a:t>
            </a:r>
            <a:r>
              <a:rPr lang="en-US" sz="1200" b="1" dirty="0" smtClean="0"/>
              <a:t>10</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pane, under </a:t>
            </a:r>
            <a:r>
              <a:rPr lang="en-US" sz="1200" b="1" kern="1200" baseline="0" dirty="0" smtClean="0">
                <a:solidFill>
                  <a:schemeClr val="tx1"/>
                </a:solidFill>
                <a:latin typeface="+mn-lt"/>
                <a:ea typeface="+mn-ea"/>
                <a:cs typeface="+mn-cs"/>
              </a:rPr>
              <a:t>Rotation</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350°</a:t>
            </a:r>
            <a:r>
              <a:rPr lang="en-US" sz="1200" b="0" kern="120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i="0" baseline="0" dirty="0" smtClean="0"/>
              <a:t>Format Text Effects </a:t>
            </a:r>
            <a:r>
              <a:rPr lang="en-US" sz="1200" i="0" baseline="0" dirty="0" smtClean="0"/>
              <a:t>dialog box, click </a:t>
            </a:r>
            <a:r>
              <a:rPr lang="en-US" sz="1200" b="1" i="0" baseline="0" dirty="0" smtClean="0"/>
              <a:t>Glow and Soft Edges </a:t>
            </a:r>
            <a:r>
              <a:rPr lang="en-US" sz="1200" i="0" baseline="0" dirty="0" smtClean="0"/>
              <a:t>in the left pane, in the </a:t>
            </a:r>
            <a:r>
              <a:rPr lang="en-US" sz="1200" b="1" i="0" baseline="0" dirty="0" smtClean="0"/>
              <a:t>Glow and Soft Edges </a:t>
            </a:r>
            <a:r>
              <a:rPr lang="en-US" sz="1200" i="0" baseline="0" dirty="0" smtClean="0"/>
              <a:t>pane, click the button next to </a:t>
            </a:r>
            <a:r>
              <a:rPr lang="en-US" sz="1200" b="1" i="0" baseline="0" dirty="0" smtClean="0"/>
              <a:t>Color</a:t>
            </a:r>
            <a:r>
              <a:rPr lang="en-US" sz="1200" i="0" baseline="0" dirty="0" smtClean="0"/>
              <a:t>, and then click </a:t>
            </a:r>
            <a:r>
              <a:rPr lang="en-US" sz="1200" b="1" i="0" baseline="0" dirty="0" smtClean="0"/>
              <a:t>More Colors</a:t>
            </a:r>
            <a:r>
              <a:rPr lang="en-US" sz="1200" i="0" baseline="0" dirty="0" smtClean="0"/>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255</a:t>
            </a:r>
            <a:r>
              <a:rPr lang="en-US" sz="1200" dirty="0" smtClean="0"/>
              <a:t>, Green: </a:t>
            </a:r>
            <a:r>
              <a:rPr lang="en-US" sz="1200" b="1" dirty="0" smtClean="0"/>
              <a:t>144</a:t>
            </a:r>
            <a:r>
              <a:rPr lang="en-US" sz="1200" dirty="0" smtClean="0"/>
              <a:t>, Blue: </a:t>
            </a:r>
            <a:r>
              <a:rPr lang="en-US" sz="1200" b="1" dirty="0" smtClean="0"/>
              <a:t>4</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i="0" kern="1200" dirty="0" smtClean="0">
                <a:solidFill>
                  <a:schemeClr val="tx1"/>
                </a:solidFill>
                <a:latin typeface="+mn-lt"/>
                <a:ea typeface="+mn-ea"/>
                <a:cs typeface="+mn-cs"/>
              </a:rPr>
              <a:t>Drag the second text box onto the curved</a:t>
            </a:r>
            <a:r>
              <a:rPr lang="en-US" sz="1200" b="0" i="0" kern="1200" baseline="0" dirty="0" smtClean="0">
                <a:solidFill>
                  <a:schemeClr val="tx1"/>
                </a:solidFill>
                <a:latin typeface="+mn-lt"/>
                <a:ea typeface="+mn-ea"/>
                <a:cs typeface="+mn-cs"/>
              </a:rPr>
              <a:t> line, to the right of the “1” text box and approximately in the middle of the slide.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i="0" kern="1200" baseline="0" dirty="0" smtClean="0">
                <a:solidFill>
                  <a:schemeClr val="tx1"/>
                </a:solidFill>
                <a:latin typeface="+mn-lt"/>
                <a:ea typeface="+mn-ea"/>
                <a:cs typeface="+mn-cs"/>
              </a:rPr>
              <a:t>On the </a:t>
            </a:r>
            <a:r>
              <a:rPr lang="en-US" sz="1200" b="1" i="0" kern="1200" baseline="0" dirty="0" smtClean="0">
                <a:solidFill>
                  <a:schemeClr val="tx1"/>
                </a:solidFill>
                <a:latin typeface="+mn-lt"/>
                <a:ea typeface="+mn-ea"/>
                <a:cs typeface="+mn-cs"/>
              </a:rPr>
              <a:t>Animations</a:t>
            </a:r>
            <a:r>
              <a:rPr lang="en-US" sz="1200" b="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Advanced Animation </a:t>
            </a:r>
            <a:r>
              <a:rPr lang="en-US" sz="1200" b="0" i="0" kern="1200" baseline="0" dirty="0" smtClean="0">
                <a:solidFill>
                  <a:schemeClr val="tx1"/>
                </a:solidFill>
                <a:latin typeface="+mn-lt"/>
                <a:ea typeface="+mn-ea"/>
                <a:cs typeface="+mn-cs"/>
              </a:rPr>
              <a:t>group, click </a:t>
            </a:r>
            <a:r>
              <a:rPr lang="en-US" sz="1200" b="1" i="0" kern="1200" baseline="0" dirty="0" smtClean="0">
                <a:solidFill>
                  <a:schemeClr val="tx1"/>
                </a:solidFill>
                <a:latin typeface="+mn-lt"/>
                <a:ea typeface="+mn-ea"/>
                <a:cs typeface="+mn-cs"/>
              </a:rPr>
              <a:t>Animation Pane</a:t>
            </a:r>
            <a:r>
              <a:rPr lang="en-US" sz="1200" b="0" i="0" kern="1200" baseline="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kern="1200" baseline="0" dirty="0" smtClean="0">
                <a:solidFill>
                  <a:schemeClr val="tx1"/>
                </a:solidFill>
                <a:latin typeface="+mn-lt"/>
                <a:ea typeface="+mn-ea"/>
                <a:cs typeface="+mn-cs"/>
              </a:rPr>
              <a:t>Press and hold CTRL, and then 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fourth and fifth animation effects (fade and spin effects for the second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0.5</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0.9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sixth animation effect (motion path for the second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0.5</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1.8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0"/>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sixth animation effect. On the slide, right-click the selected motion path, and then click </a:t>
            </a:r>
            <a:r>
              <a:rPr lang="en-US" sz="1200" b="1" i="0" kern="1200" baseline="0" dirty="0" smtClean="0">
                <a:solidFill>
                  <a:schemeClr val="tx1"/>
                </a:solidFill>
                <a:latin typeface="+mn-lt"/>
                <a:ea typeface="+mn-ea"/>
                <a:cs typeface="+mn-cs"/>
              </a:rPr>
              <a:t>Edit Points</a:t>
            </a:r>
            <a:r>
              <a:rPr lang="en-US" sz="1200" i="0" kern="1200" baseline="0" dirty="0" smtClean="0">
                <a:solidFill>
                  <a:schemeClr val="tx1"/>
                </a:solidFill>
                <a:latin typeface="+mn-lt"/>
                <a:ea typeface="+mn-ea"/>
                <a:cs typeface="+mn-cs"/>
              </a:rPr>
              <a:t>. Drag the points on the path to match the path to the curved line. (</a:t>
            </a:r>
            <a:r>
              <a:rPr lang="en-US" sz="1200" b="1" i="0" kern="1200" baseline="0" dirty="0" smtClean="0">
                <a:solidFill>
                  <a:schemeClr val="tx1"/>
                </a:solidFill>
                <a:latin typeface="+mn-lt"/>
                <a:ea typeface="+mn-ea"/>
                <a:cs typeface="+mn-cs"/>
              </a:rPr>
              <a:t>Note:</a:t>
            </a:r>
            <a:r>
              <a:rPr lang="en-US" sz="1200" i="0" kern="1200" baseline="0" dirty="0" smtClean="0">
                <a:solidFill>
                  <a:schemeClr val="tx1"/>
                </a:solidFill>
                <a:latin typeface="+mn-lt"/>
                <a:ea typeface="+mn-ea"/>
                <a:cs typeface="+mn-cs"/>
              </a:rPr>
              <a:t> The starting point will be further to the right of the right edge of the slide than the starting point for the first motion path.)</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1"/>
              <a:tabLst/>
              <a:defRPr/>
            </a:pP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1"/>
              <a:tabLst/>
              <a:defRPr/>
            </a:pP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animated “3” on this slide, do the following:</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second text box.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Clipboard</a:t>
            </a:r>
            <a:r>
              <a:rPr lang="en-US" sz="1200" kern="1200" dirty="0" smtClean="0">
                <a:solidFill>
                  <a:schemeClr val="tx1"/>
                </a:solidFill>
                <a:effectLst/>
                <a:latin typeface="+mn-lt"/>
                <a:ea typeface="+mn-ea"/>
                <a:cs typeface="+mn-cs"/>
              </a:rPr>
              <a:t> group, 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b="0" kern="1200" baseline="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Drag the third text box away from the second text box.</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in the third text box, delete </a:t>
            </a:r>
            <a:r>
              <a:rPr lang="en-US" sz="1200" b="1" kern="1200" baseline="0" dirty="0" smtClean="0">
                <a:solidFill>
                  <a:schemeClr val="tx1"/>
                </a:solidFill>
                <a:latin typeface="+mn-lt"/>
                <a:ea typeface="+mn-ea"/>
                <a:cs typeface="+mn-cs"/>
              </a:rPr>
              <a:t>2</a:t>
            </a:r>
            <a:r>
              <a:rPr lang="en-US" sz="1200" b="0" kern="1200" baseline="0" dirty="0" smtClean="0">
                <a:solidFill>
                  <a:schemeClr val="tx1"/>
                </a:solidFill>
                <a:latin typeface="+mn-lt"/>
                <a:ea typeface="+mn-ea"/>
                <a:cs typeface="+mn-cs"/>
              </a:rPr>
              <a:t>, and then enter </a:t>
            </a:r>
            <a:r>
              <a:rPr lang="en-US" sz="1200" b="1" kern="1200" baseline="0" dirty="0" smtClean="0">
                <a:solidFill>
                  <a:schemeClr val="tx1"/>
                </a:solidFill>
                <a:latin typeface="+mn-lt"/>
                <a:ea typeface="+mn-ea"/>
                <a:cs typeface="+mn-cs"/>
              </a:rPr>
              <a:t>3</a:t>
            </a:r>
            <a:r>
              <a:rPr lang="en-US" sz="1200" b="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Select the third text box. </a:t>
            </a:r>
            <a:r>
              <a:rPr lang="en-US" sz="1200" b="0" kern="1200" dirty="0" smtClean="0">
                <a:solidFill>
                  <a:schemeClr val="tx1"/>
                </a:solidFill>
                <a:latin typeface="+mn-lt"/>
                <a:ea typeface="+mn-ea"/>
                <a:cs typeface="+mn-cs"/>
              </a:rPr>
              <a:t>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 tab</a:t>
            </a:r>
            <a:r>
              <a:rPr lang="en-US" sz="1200" b="0" kern="1200" baseline="0" dirty="0" smtClean="0">
                <a:solidFill>
                  <a:schemeClr val="tx1"/>
                </a:solidFill>
                <a:latin typeface="+mn-lt"/>
                <a:ea typeface="+mn-ea"/>
                <a:cs typeface="+mn-cs"/>
              </a:rPr>
              <a:t>, in the bottom right corner of the </a:t>
            </a:r>
            <a:r>
              <a:rPr lang="en-US" sz="1200" b="1" kern="1200" baseline="0" dirty="0" smtClean="0">
                <a:solidFill>
                  <a:schemeClr val="tx1"/>
                </a:solidFill>
                <a:latin typeface="+mn-lt"/>
                <a:ea typeface="+mn-ea"/>
                <a:cs typeface="+mn-cs"/>
              </a:rPr>
              <a:t>WordArt Styles </a:t>
            </a:r>
            <a:r>
              <a:rPr lang="en-US" sz="1200" b="0" kern="1200" baseline="0" dirty="0" smtClean="0">
                <a:solidFill>
                  <a:schemeClr val="tx1"/>
                </a:solidFill>
                <a:latin typeface="+mn-lt"/>
                <a:ea typeface="+mn-ea"/>
                <a:cs typeface="+mn-cs"/>
              </a:rPr>
              <a:t>group, click the </a:t>
            </a:r>
            <a:r>
              <a:rPr lang="en-US" sz="1200" b="1" kern="1200" dirty="0" smtClean="0">
                <a:solidFill>
                  <a:schemeClr val="tx1"/>
                </a:solidFill>
                <a:latin typeface="+mn-lt"/>
                <a:ea typeface="+mn-ea"/>
                <a:cs typeface="+mn-cs"/>
              </a:rPr>
              <a:t>Format</a:t>
            </a:r>
            <a:r>
              <a:rPr lang="en-US" sz="1200" b="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Text</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Effects</a:t>
            </a:r>
            <a:r>
              <a:rPr lang="en-US" sz="1200" b="0" kern="1200" baseline="0" dirty="0" smtClean="0">
                <a:solidFill>
                  <a:schemeClr val="tx1"/>
                </a:solidFill>
                <a:latin typeface="+mn-lt"/>
                <a:ea typeface="+mn-ea"/>
                <a:cs typeface="+mn-cs"/>
              </a:rPr>
              <a:t> dialog box launcher.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a:t>
            </a:r>
            <a:r>
              <a:rPr lang="en-US" sz="1200" kern="1200" baseline="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startAt="5"/>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b="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click </a:t>
            </a:r>
            <a:r>
              <a:rPr lang="en-US" sz="1200" b="1" dirty="0" smtClean="0"/>
              <a:t>More Colors</a:t>
            </a:r>
            <a:r>
              <a:rPr lang="en-US" sz="1200" dirty="0" smtClean="0"/>
              <a:t>, and then 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198</a:t>
            </a:r>
            <a:r>
              <a:rPr lang="en-US" sz="1200" dirty="0" smtClean="0"/>
              <a:t>, Green: </a:t>
            </a:r>
            <a:r>
              <a:rPr lang="en-US" sz="1200" b="1" dirty="0" smtClean="0"/>
              <a:t>217</a:t>
            </a:r>
            <a:r>
              <a:rPr lang="en-US" sz="1200" dirty="0" smtClean="0"/>
              <a:t>, Blue: </a:t>
            </a:r>
            <a:r>
              <a:rPr lang="en-US" sz="1200" b="1" dirty="0" smtClean="0"/>
              <a:t>241</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119</a:t>
            </a:r>
            <a:r>
              <a:rPr lang="en-US" sz="1200" dirty="0" smtClean="0"/>
              <a:t>, Green: </a:t>
            </a:r>
            <a:r>
              <a:rPr lang="en-US" sz="1200" b="1" dirty="0" smtClean="0"/>
              <a:t>147</a:t>
            </a:r>
            <a:r>
              <a:rPr lang="en-US" sz="1200" dirty="0" smtClean="0"/>
              <a:t>, Blue: </a:t>
            </a:r>
            <a:r>
              <a:rPr lang="en-US" sz="1200" b="1" dirty="0" smtClean="0"/>
              <a:t>60</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pane, under </a:t>
            </a:r>
            <a:r>
              <a:rPr lang="en-US" sz="1200" b="1" kern="1200" baseline="0" dirty="0" smtClean="0">
                <a:solidFill>
                  <a:schemeClr val="tx1"/>
                </a:solidFill>
                <a:latin typeface="+mn-lt"/>
                <a:ea typeface="+mn-ea"/>
                <a:cs typeface="+mn-cs"/>
              </a:rPr>
              <a:t>Rotation</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a:t>
            </a:r>
            <a:r>
              <a:rPr lang="en-US" sz="1200" b="0" kern="120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i="0" baseline="0" dirty="0" smtClean="0"/>
              <a:t>Format Text Effects </a:t>
            </a:r>
            <a:r>
              <a:rPr lang="en-US" sz="1200" i="0" baseline="0" dirty="0" smtClean="0"/>
              <a:t>dialog box, click </a:t>
            </a:r>
            <a:r>
              <a:rPr lang="en-US" sz="1200" b="1" i="0" baseline="0" dirty="0" smtClean="0"/>
              <a:t>Glow and Soft Edges </a:t>
            </a:r>
            <a:r>
              <a:rPr lang="en-US" sz="1200" i="0" baseline="0" dirty="0" smtClean="0"/>
              <a:t>in the left pane, and in the </a:t>
            </a:r>
            <a:r>
              <a:rPr lang="en-US" sz="1200" b="1" i="0" baseline="0" dirty="0" smtClean="0"/>
              <a:t>Glow and Soft Edges </a:t>
            </a:r>
            <a:r>
              <a:rPr lang="en-US" sz="1200" i="0" baseline="0" dirty="0" smtClean="0"/>
              <a:t>pane, under </a:t>
            </a:r>
            <a:r>
              <a:rPr lang="en-US" sz="1200" b="1" i="0" baseline="0" dirty="0" smtClean="0"/>
              <a:t>Glow</a:t>
            </a:r>
            <a:r>
              <a:rPr lang="en-US" sz="1200" i="0" baseline="0" dirty="0" smtClean="0"/>
              <a:t>, click the button next to </a:t>
            </a:r>
            <a:r>
              <a:rPr lang="en-US" sz="1200" b="1" i="0" baseline="0" dirty="0" smtClean="0"/>
              <a:t>Color</a:t>
            </a:r>
            <a:r>
              <a:rPr lang="en-US" sz="1200" i="0" baseline="0" dirty="0" smtClean="0"/>
              <a:t>, and then click </a:t>
            </a:r>
            <a:r>
              <a:rPr lang="en-US" sz="1200" b="1" i="0" baseline="0" dirty="0" smtClean="0"/>
              <a:t>More Colors</a:t>
            </a:r>
            <a:r>
              <a:rPr lang="en-US" sz="1200" i="0" baseline="0" dirty="0" smtClean="0"/>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168</a:t>
            </a:r>
            <a:r>
              <a:rPr lang="en-US" sz="1200" dirty="0" smtClean="0"/>
              <a:t>, Green: </a:t>
            </a:r>
            <a:r>
              <a:rPr lang="en-US" sz="1200" b="1" dirty="0" smtClean="0"/>
              <a:t>224</a:t>
            </a:r>
            <a:r>
              <a:rPr lang="en-US" sz="1200" dirty="0" smtClean="0"/>
              <a:t>, Blue: </a:t>
            </a:r>
            <a:r>
              <a:rPr lang="en-US" sz="1200" b="1" dirty="0" smtClean="0"/>
              <a:t>52</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b="0" kern="1200" baseline="0" dirty="0" smtClean="0">
                <a:solidFill>
                  <a:schemeClr val="tx1"/>
                </a:solidFill>
                <a:latin typeface="+mn-lt"/>
                <a:ea typeface="+mn-ea"/>
                <a:cs typeface="+mn-cs"/>
              </a:rPr>
              <a:t>Drag the third text box to the right of the second text box, above the curve.</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seventh animation effect (fade effect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0.7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eighth animation effect (spin effect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0.75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ninth animation effect (motion path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1.5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ninth animation effect (motion path for the third text box). On the slide, right-click the selected motion path, and then click </a:t>
            </a:r>
            <a:r>
              <a:rPr lang="en-US" sz="1200" b="1" i="0" kern="1200" baseline="0" dirty="0" smtClean="0">
                <a:solidFill>
                  <a:schemeClr val="tx1"/>
                </a:solidFill>
                <a:latin typeface="+mn-lt"/>
                <a:ea typeface="+mn-ea"/>
                <a:cs typeface="+mn-cs"/>
              </a:rPr>
              <a:t>Edit Points</a:t>
            </a:r>
            <a:r>
              <a:rPr lang="en-US" sz="1200" i="0" kern="1200" baseline="0" dirty="0" smtClean="0">
                <a:solidFill>
                  <a:schemeClr val="tx1"/>
                </a:solidFill>
                <a:latin typeface="+mn-lt"/>
                <a:ea typeface="+mn-ea"/>
                <a:cs typeface="+mn-cs"/>
              </a:rPr>
              <a:t>. Drag the points on the path to match the path to the curved line. (</a:t>
            </a:r>
            <a:r>
              <a:rPr lang="en-US" sz="1200" b="1" i="0" kern="1200" baseline="0" dirty="0" smtClean="0">
                <a:solidFill>
                  <a:schemeClr val="tx1"/>
                </a:solidFill>
                <a:latin typeface="+mn-lt"/>
                <a:ea typeface="+mn-ea"/>
                <a:cs typeface="+mn-cs"/>
              </a:rPr>
              <a:t>Note:</a:t>
            </a:r>
            <a:r>
              <a:rPr lang="en-US" sz="1200" i="0" kern="1200" baseline="0" dirty="0" smtClean="0">
                <a:solidFill>
                  <a:schemeClr val="tx1"/>
                </a:solidFill>
                <a:latin typeface="+mn-lt"/>
                <a:ea typeface="+mn-ea"/>
                <a:cs typeface="+mn-cs"/>
              </a:rPr>
              <a:t> The endpoint will be above the curved line and the path will eventually meet the curve. The starting point will be further to the right of the right edge of the slide than the starting point for the first motion path.)</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endParaRPr lang="en-US" sz="1200" b="0" kern="1200" baseline="0" dirty="0" smtClean="0">
              <a:solidFill>
                <a:schemeClr val="tx1"/>
              </a:solidFill>
              <a:latin typeface="+mn-lt"/>
              <a:ea typeface="+mn-ea"/>
              <a:cs typeface="+mn-cs"/>
            </a:endParaRPr>
          </a:p>
          <a:p>
            <a:endParaRPr lang="en-US" sz="1200" dirty="0" smtClean="0"/>
          </a:p>
          <a:p>
            <a:r>
              <a:rPr lang="en-US" sz="1200" kern="1200" dirty="0" smtClean="0">
                <a:solidFill>
                  <a:schemeClr val="tx1"/>
                </a:solidFill>
                <a:latin typeface="+mn-lt"/>
                <a:ea typeface="+mn-ea"/>
                <a:cs typeface="+mn-cs"/>
              </a:rPr>
              <a:t>To reproduce the background on this slide, do the following: </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Corner</a:t>
            </a:r>
            <a:r>
              <a:rPr lang="en-US" sz="1200" b="0" kern="1200" dirty="0" smtClean="0">
                <a:solidFill>
                  <a:schemeClr val="tx1"/>
                </a:solidFill>
                <a:latin typeface="+mn-lt"/>
                <a:ea typeface="+mn-ea"/>
                <a:cs typeface="+mn-cs"/>
              </a:rPr>
              <a:t> (fifth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Darker 35% </a:t>
            </a:r>
            <a:r>
              <a:rPr lang="en-US" sz="1200" b="0" kern="1200" dirty="0" smtClean="0">
                <a:solidFill>
                  <a:schemeClr val="tx1"/>
                </a:solidFill>
                <a:latin typeface="+mn-lt"/>
                <a:ea typeface="+mn-ea"/>
                <a:cs typeface="+mn-cs"/>
              </a:rPr>
              <a:t>(fifth</a:t>
            </a:r>
            <a:r>
              <a:rPr lang="en-US" sz="1200" b="0" kern="1200" baseline="0" dirty="0" smtClean="0">
                <a:solidFill>
                  <a:schemeClr val="tx1"/>
                </a:solidFill>
                <a:latin typeface="+mn-lt"/>
                <a:ea typeface="+mn-ea"/>
                <a:cs typeface="+mn-cs"/>
              </a:rPr>
              <a:t> row, first option from the left)</a:t>
            </a:r>
            <a:r>
              <a:rPr lang="en-US" sz="1200" b="0" kern="1200" dirty="0" smtClean="0">
                <a:solidFill>
                  <a:schemeClr val="tx1"/>
                </a:solidFill>
                <a:latin typeface="+mn-lt"/>
                <a:ea typeface="+mn-ea"/>
                <a:cs typeface="+mn-cs"/>
              </a:rPr>
              <a:t>.</a:t>
            </a:r>
          </a:p>
          <a:p>
            <a:pPr marL="1143000" lvl="2" indent="-228600">
              <a:buFont typeface="Arial" pitchFamily="34" charset="0"/>
              <a:buNone/>
            </a:pPr>
            <a:endParaRPr lang="en-US" sz="1200" b="0" kern="1200" dirty="0" smtClean="0">
              <a:solidFill>
                <a:schemeClr val="tx1"/>
              </a:solidFill>
              <a:latin typeface="+mn-lt"/>
              <a:ea typeface="+mn-ea"/>
              <a:cs typeface="+mn-cs"/>
            </a:endParaRPr>
          </a:p>
        </p:txBody>
      </p:sp>
      <p:sp>
        <p:nvSpPr>
          <p:cNvPr id="5" name="Slide Image Placeholder 4"/>
          <p:cNvSpPr>
            <a:spLocks noGrp="1" noRot="1" noChangeAspect="1"/>
          </p:cNvSpPr>
          <p:nvPr>
            <p:ph type="sldImg"/>
          </p:nvPr>
        </p:nvSpPr>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dirty="0" smtClean="0"/>
              <a:t>Rotating numbers on a curved path</a:t>
            </a:r>
          </a:p>
          <a:p>
            <a:r>
              <a:rPr lang="en-US" sz="1400" dirty="0" smtClean="0"/>
              <a:t>(Advanced)</a:t>
            </a:r>
          </a:p>
          <a:p>
            <a:endParaRPr lang="en-US" sz="1200" dirty="0" smtClean="0"/>
          </a:p>
          <a:p>
            <a:pPr marL="685800" marR="0" lvl="3" indent="-22860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0" marR="0" lvl="3" indent="0" algn="l" defTabSz="914400" rtl="0" eaLnBrk="1" fontAlgn="auto" latinLnBrk="0" hangingPunct="1">
              <a:lnSpc>
                <a:spcPct val="100000"/>
              </a:lnSpc>
              <a:spcBef>
                <a:spcPts val="0"/>
              </a:spcBef>
              <a:spcAft>
                <a:spcPts val="0"/>
              </a:spcAft>
              <a:buClrTx/>
              <a:buSzTx/>
              <a:buFont typeface="+mj-lt"/>
              <a:buNone/>
              <a:tabLst/>
              <a:defRPr/>
            </a:pPr>
            <a:r>
              <a:rPr lang="en-US" sz="1200" b="1" dirty="0" smtClean="0"/>
              <a:t>Tip: </a:t>
            </a:r>
            <a:r>
              <a:rPr lang="en-US" sz="1200" dirty="0" smtClean="0"/>
              <a:t>To draw the curved line on this slide, you will need to use the ruler and the drawing guides.</a:t>
            </a:r>
          </a:p>
          <a:p>
            <a:pPr marL="685800" marR="0" lvl="3" indent="-22860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dirty="0" smtClean="0"/>
          </a:p>
          <a:p>
            <a:r>
              <a:rPr lang="en-US" sz="1200" dirty="0" smtClean="0"/>
              <a:t>To display the ruler and the drawing</a:t>
            </a:r>
            <a:r>
              <a:rPr lang="en-US" sz="1200" baseline="0" dirty="0" smtClean="0"/>
              <a:t> guides, do the following:</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On the </a:t>
            </a:r>
            <a:r>
              <a:rPr lang="en-US" sz="1200" b="1" kern="1200" baseline="0" dirty="0" smtClean="0">
                <a:solidFill>
                  <a:schemeClr val="tx1"/>
                </a:solidFill>
                <a:latin typeface="+mn-lt"/>
                <a:ea typeface="+mn-ea"/>
                <a:cs typeface="+mn-cs"/>
              </a:rPr>
              <a:t>View</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Show/Hide</a:t>
            </a:r>
            <a:r>
              <a:rPr lang="en-US" sz="1200" b="0" kern="1200" baseline="0" dirty="0" smtClean="0">
                <a:solidFill>
                  <a:schemeClr val="tx1"/>
                </a:solidFill>
                <a:latin typeface="+mn-lt"/>
                <a:ea typeface="+mn-ea"/>
                <a:cs typeface="+mn-cs"/>
              </a:rPr>
              <a:t> group, select </a:t>
            </a:r>
            <a:r>
              <a:rPr lang="en-US" sz="1200" b="1" kern="1200" baseline="0" dirty="0" smtClean="0">
                <a:solidFill>
                  <a:schemeClr val="tx1"/>
                </a:solidFill>
                <a:latin typeface="+mn-lt"/>
                <a:ea typeface="+mn-ea"/>
                <a:cs typeface="+mn-cs"/>
              </a:rPr>
              <a:t>Ruler</a:t>
            </a:r>
            <a:r>
              <a:rPr lang="en-US" sz="1200" b="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Right-click the slide background area, and then click </a:t>
            </a:r>
            <a:r>
              <a:rPr lang="en-US" sz="1200" b="1" kern="1200" baseline="0" dirty="0" smtClean="0">
                <a:solidFill>
                  <a:schemeClr val="tx1"/>
                </a:solidFill>
                <a:latin typeface="+mn-lt"/>
                <a:ea typeface="+mn-ea"/>
                <a:cs typeface="+mn-cs"/>
              </a:rPr>
              <a:t>Grid and Guides</a:t>
            </a:r>
            <a:r>
              <a:rPr lang="en-US" sz="1200" b="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Grid and Guides </a:t>
            </a:r>
            <a:r>
              <a:rPr lang="en-US" sz="1200" b="0" kern="1200" baseline="0" dirty="0" smtClean="0">
                <a:solidFill>
                  <a:schemeClr val="tx1"/>
                </a:solidFill>
                <a:latin typeface="+mn-lt"/>
                <a:ea typeface="+mn-ea"/>
                <a:cs typeface="+mn-cs"/>
              </a:rPr>
              <a:t>dialog box, under </a:t>
            </a:r>
            <a:r>
              <a:rPr lang="en-US" sz="1200" b="1" kern="1200" baseline="0" dirty="0" smtClean="0">
                <a:solidFill>
                  <a:schemeClr val="tx1"/>
                </a:solidFill>
                <a:latin typeface="+mn-lt"/>
                <a:ea typeface="+mn-ea"/>
                <a:cs typeface="+mn-cs"/>
              </a:rPr>
              <a:t>Guide settings</a:t>
            </a:r>
            <a:r>
              <a:rPr lang="en-US" sz="1200" b="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Display drawing guides on screen</a:t>
            </a:r>
            <a:r>
              <a:rPr lang="en-US" sz="1200" b="0" kern="1200" baseline="0" dirty="0" smtClean="0">
                <a:solidFill>
                  <a:schemeClr val="tx1"/>
                </a:solidFill>
                <a:latin typeface="+mn-lt"/>
                <a:ea typeface="+mn-ea"/>
                <a:cs typeface="+mn-cs"/>
              </a:rPr>
              <a:t>. </a:t>
            </a:r>
            <a:r>
              <a:rPr lang="en-US" sz="1200" b="0" baseline="0" dirty="0" smtClean="0"/>
              <a:t>(</a:t>
            </a:r>
            <a:r>
              <a:rPr lang="en-US" sz="1200" b="1" dirty="0" smtClean="0"/>
              <a:t>Note: </a:t>
            </a:r>
            <a:r>
              <a:rPr lang="en-US" sz="1200" dirty="0" smtClean="0"/>
              <a:t>One horizontal and one vertical guide will display on</a:t>
            </a:r>
            <a:r>
              <a:rPr lang="en-US" sz="1200" baseline="0" dirty="0" smtClean="0"/>
              <a:t> the slide </a:t>
            </a:r>
            <a:r>
              <a:rPr lang="en-US" sz="1200" dirty="0" smtClean="0"/>
              <a:t>at 0.00, the default</a:t>
            </a:r>
            <a:r>
              <a:rPr lang="en-US" sz="1200" baseline="0" dirty="0" smtClean="0"/>
              <a:t> position</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None/>
              <a:tabLst/>
              <a:defRPr/>
            </a:pPr>
            <a:r>
              <a:rPr lang="en-US" sz="1200" dirty="0" smtClean="0"/>
              <a:t>To reproduce the curved line on this slide, do the following:</a:t>
            </a: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On the </a:t>
            </a:r>
            <a:r>
              <a:rPr lang="en-US" sz="1200" b="1" kern="1200" baseline="0" dirty="0" smtClean="0">
                <a:solidFill>
                  <a:schemeClr val="tx1"/>
                </a:solidFill>
                <a:latin typeface="+mn-lt"/>
                <a:ea typeface="+mn-ea"/>
                <a:cs typeface="+mn-cs"/>
              </a:rPr>
              <a:t>Insert </a:t>
            </a:r>
            <a:r>
              <a:rPr lang="en-US" sz="1200" b="0" kern="1200" baseline="0" dirty="0" smtClean="0">
                <a:solidFill>
                  <a:schemeClr val="tx1"/>
                </a:solidFill>
                <a:latin typeface="+mn-lt"/>
                <a:ea typeface="+mn-ea"/>
                <a:cs typeface="+mn-cs"/>
              </a:rPr>
              <a:t>tab, in the </a:t>
            </a:r>
            <a:r>
              <a:rPr lang="en-US" sz="1200" b="1" kern="1200" baseline="0" dirty="0" smtClean="0">
                <a:solidFill>
                  <a:schemeClr val="tx1"/>
                </a:solidFill>
                <a:latin typeface="+mn-lt"/>
                <a:ea typeface="+mn-ea"/>
                <a:cs typeface="+mn-cs"/>
              </a:rPr>
              <a:t>Illustrations </a:t>
            </a:r>
            <a:r>
              <a:rPr lang="en-US" sz="1200" b="0" kern="1200" baseline="0" dirty="0" smtClean="0">
                <a:solidFill>
                  <a:schemeClr val="tx1"/>
                </a:solidFill>
                <a:latin typeface="+mn-lt"/>
                <a:ea typeface="+mn-ea"/>
                <a:cs typeface="+mn-cs"/>
              </a:rPr>
              <a:t>group, click </a:t>
            </a:r>
            <a:r>
              <a:rPr lang="en-US" sz="1200" b="1" kern="1200" baseline="0" dirty="0" smtClean="0">
                <a:solidFill>
                  <a:schemeClr val="tx1"/>
                </a:solidFill>
                <a:latin typeface="+mn-lt"/>
                <a:ea typeface="+mn-ea"/>
                <a:cs typeface="+mn-cs"/>
              </a:rPr>
              <a:t>Shapes</a:t>
            </a:r>
            <a:r>
              <a:rPr lang="en-US" sz="1200" b="0" kern="1200" baseline="0" dirty="0" smtClean="0">
                <a:solidFill>
                  <a:schemeClr val="tx1"/>
                </a:solidFill>
                <a:latin typeface="+mn-lt"/>
                <a:ea typeface="+mn-ea"/>
                <a:cs typeface="+mn-cs"/>
              </a:rPr>
              <a:t>, and then under </a:t>
            </a:r>
            <a:r>
              <a:rPr lang="en-US" sz="1200" b="1" kern="1200" baseline="0" dirty="0" smtClean="0">
                <a:solidFill>
                  <a:schemeClr val="tx1"/>
                </a:solidFill>
                <a:latin typeface="+mn-lt"/>
                <a:ea typeface="+mn-ea"/>
                <a:cs typeface="+mn-cs"/>
              </a:rPr>
              <a:t>Lines</a:t>
            </a:r>
            <a:r>
              <a:rPr lang="en-US" sz="1200" b="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Curve</a:t>
            </a:r>
            <a:r>
              <a:rPr lang="en-US" sz="1200" b="0" kern="1200" baseline="0" dirty="0" smtClean="0">
                <a:solidFill>
                  <a:schemeClr val="tx1"/>
                </a:solidFill>
                <a:latin typeface="+mn-lt"/>
                <a:ea typeface="+mn-ea"/>
                <a:cs typeface="+mn-cs"/>
              </a:rPr>
              <a:t> (10</a:t>
            </a:r>
            <a:r>
              <a:rPr lang="en-US" sz="1200" b="0" kern="1200" baseline="30000" dirty="0" smtClean="0">
                <a:solidFill>
                  <a:schemeClr val="tx1"/>
                </a:solidFill>
                <a:latin typeface="+mn-lt"/>
                <a:ea typeface="+mn-ea"/>
                <a:cs typeface="+mn-cs"/>
              </a:rPr>
              <a:t>th</a:t>
            </a:r>
            <a:r>
              <a:rPr lang="en-US" sz="1200" b="0" kern="1200" baseline="0" dirty="0" smtClean="0">
                <a:solidFill>
                  <a:schemeClr val="tx1"/>
                </a:solidFill>
                <a:latin typeface="+mn-lt"/>
                <a:ea typeface="+mn-ea"/>
                <a:cs typeface="+mn-cs"/>
              </a:rPr>
              <a:t> option from the left). To draw the curved line on the slide, do the following:</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first point 0.25” to the left of the left edge of the slide and 0.75” below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second point 3” to the left of the vertical drawing guide and 1” above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third point 1.5” to the right of the vertical drawing guide and 0.5” below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Double-click the fourth and final point 0.25” to the right of the right edge of the slide and 1.5” above the horizontal drawing guide.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Select the curved line. 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Shape Styles </a:t>
            </a:r>
            <a:r>
              <a:rPr lang="en-US" sz="1200" b="0" kern="1200" baseline="0" dirty="0" smtClean="0">
                <a:solidFill>
                  <a:schemeClr val="tx1"/>
                </a:solidFill>
                <a:latin typeface="+mn-lt"/>
                <a:ea typeface="+mn-ea"/>
                <a:cs typeface="+mn-cs"/>
              </a:rPr>
              <a:t>group, click </a:t>
            </a:r>
            <a:r>
              <a:rPr lang="en-US" sz="1200" b="1" kern="1200" baseline="0" dirty="0" smtClean="0">
                <a:solidFill>
                  <a:schemeClr val="tx1"/>
                </a:solidFill>
                <a:latin typeface="+mn-lt"/>
                <a:ea typeface="+mn-ea"/>
                <a:cs typeface="+mn-cs"/>
              </a:rPr>
              <a:t>Shape Outline</a:t>
            </a:r>
            <a:r>
              <a:rPr lang="en-US" sz="1200" b="0" kern="1200" baseline="0" dirty="0" smtClean="0">
                <a:solidFill>
                  <a:schemeClr val="tx1"/>
                </a:solidFill>
                <a:latin typeface="+mn-lt"/>
                <a:ea typeface="+mn-ea"/>
                <a:cs typeface="+mn-cs"/>
              </a:rPr>
              <a:t>, and then do the following: </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Under </a:t>
            </a:r>
            <a:r>
              <a:rPr lang="en-US" sz="1200" b="1" kern="1200" baseline="0" dirty="0" smtClean="0">
                <a:solidFill>
                  <a:schemeClr val="tx1"/>
                </a:solidFill>
                <a:latin typeface="+mn-lt"/>
                <a:ea typeface="+mn-ea"/>
                <a:cs typeface="+mn-cs"/>
              </a:rPr>
              <a:t>Theme Colors</a:t>
            </a:r>
            <a:r>
              <a:rPr lang="en-US" sz="1200" b="0" kern="1200" baseline="0" dirty="0" smtClean="0">
                <a:solidFill>
                  <a:schemeClr val="tx1"/>
                </a:solidFill>
                <a:latin typeface="+mn-lt"/>
                <a:ea typeface="+mn-ea"/>
                <a:cs typeface="+mn-cs"/>
              </a:rPr>
              <a:t>,</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click</a:t>
            </a:r>
            <a:r>
              <a:rPr lang="en-US" sz="1200" b="0" dirty="0" smtClean="0"/>
              <a:t> </a:t>
            </a:r>
            <a:r>
              <a:rPr lang="en-US" sz="1200" b="1" dirty="0" smtClean="0"/>
              <a:t>White, Background 1, Darker 35%</a:t>
            </a:r>
            <a:r>
              <a:rPr lang="en-US" sz="1200" b="0" dirty="0" smtClean="0"/>
              <a:t> (fifth row, first option from the left). </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Point to </a:t>
            </a:r>
            <a:r>
              <a:rPr lang="en-US" sz="1200" b="1" kern="1200" baseline="0" dirty="0" smtClean="0">
                <a:solidFill>
                  <a:schemeClr val="tx1"/>
                </a:solidFill>
                <a:latin typeface="+mn-lt"/>
                <a:ea typeface="+mn-ea"/>
                <a:cs typeface="+mn-cs"/>
              </a:rPr>
              <a:t>Dashes</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Square Dot </a:t>
            </a:r>
            <a:r>
              <a:rPr lang="en-US" sz="1200" b="0" kern="1200" baseline="0" dirty="0" smtClean="0">
                <a:solidFill>
                  <a:schemeClr val="tx1"/>
                </a:solidFill>
                <a:latin typeface="+mn-lt"/>
                <a:ea typeface="+mn-ea"/>
                <a:cs typeface="+mn-cs"/>
              </a:rPr>
              <a:t>(third option from the top).</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Point to </a:t>
            </a:r>
            <a:r>
              <a:rPr lang="en-US" sz="1200" b="1" kern="1200" baseline="0" dirty="0" smtClean="0">
                <a:solidFill>
                  <a:schemeClr val="tx1"/>
                </a:solidFill>
                <a:latin typeface="+mn-lt"/>
                <a:ea typeface="+mn-ea"/>
                <a:cs typeface="+mn-cs"/>
              </a:rPr>
              <a:t>Weight</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1 ½ pt</a:t>
            </a:r>
            <a:r>
              <a:rPr lang="en-US" sz="1200" b="0" kern="1200" baseline="0" dirty="0" smtClean="0">
                <a:solidFill>
                  <a:schemeClr val="tx1"/>
                </a:solidFill>
                <a:latin typeface="+mn-lt"/>
                <a:ea typeface="+mn-ea"/>
                <a:cs typeface="+mn-cs"/>
              </a:rPr>
              <a:t>. </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dirty="0" smtClean="0"/>
          </a:p>
          <a:p>
            <a:endParaRPr lang="en-US" sz="1200" dirty="0" smtClean="0"/>
          </a:p>
          <a:p>
            <a:r>
              <a:rPr lang="en-US" sz="1200" dirty="0" smtClean="0"/>
              <a:t>To reproduce the “1”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 the </a:t>
            </a:r>
            <a:r>
              <a:rPr lang="en-US" sz="1200" b="1" i="0" dirty="0" smtClean="0"/>
              <a:t>Home</a:t>
            </a:r>
            <a:r>
              <a:rPr lang="en-US" sz="1200" i="0" dirty="0" smtClean="0"/>
              <a:t> tab, in the</a:t>
            </a:r>
            <a:r>
              <a:rPr lang="en-US" sz="1200" i="0" baseline="0" dirty="0" smtClean="0"/>
              <a:t> </a:t>
            </a:r>
            <a:r>
              <a:rPr lang="en-US" sz="1200" b="1" i="0" baseline="0" dirty="0" smtClean="0"/>
              <a:t>Slides</a:t>
            </a:r>
            <a:r>
              <a:rPr lang="en-US" sz="1200" i="0" baseline="0" dirty="0" smtClean="0"/>
              <a:t> group, click </a:t>
            </a:r>
            <a:r>
              <a:rPr lang="en-US" sz="1200" b="1" i="0" baseline="0" dirty="0" smtClean="0"/>
              <a:t>Layout</a:t>
            </a:r>
            <a:r>
              <a:rPr lang="en-US" sz="1200" i="0" baseline="0" dirty="0" smtClean="0"/>
              <a:t>, and then click </a:t>
            </a:r>
            <a:r>
              <a:rPr lang="en-US" sz="1200" b="1" i="0" baseline="0" dirty="0" smtClean="0"/>
              <a:t>Blank</a:t>
            </a:r>
            <a:r>
              <a:rPr lang="en-US" sz="1200" i="0" baseline="0" dirty="0" smtClean="0"/>
              <a:t>.</a:t>
            </a:r>
            <a:endParaRPr lang="en-US" sz="1200" i="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a:t>
            </a:r>
            <a:r>
              <a:rPr lang="en-US" sz="1200" i="0" baseline="0" dirty="0" smtClean="0"/>
              <a:t> the </a:t>
            </a:r>
            <a:r>
              <a:rPr lang="en-US" sz="1200" b="1" i="0" baseline="0" dirty="0" smtClean="0"/>
              <a:t>Insert</a:t>
            </a:r>
            <a:r>
              <a:rPr lang="en-US" sz="1200" i="0" baseline="0" dirty="0" smtClean="0"/>
              <a:t> tab, in the </a:t>
            </a:r>
            <a:r>
              <a:rPr lang="en-US" sz="1200" b="1" i="0" baseline="0" dirty="0" smtClean="0"/>
              <a:t>Text</a:t>
            </a:r>
            <a:r>
              <a:rPr lang="en-US" sz="1200" i="0" baseline="0" dirty="0" smtClean="0"/>
              <a:t> group, click </a:t>
            </a:r>
            <a:r>
              <a:rPr lang="en-US" sz="1200" b="1" i="0" baseline="0" dirty="0" smtClean="0"/>
              <a:t>Text Box</a:t>
            </a:r>
            <a:r>
              <a:rPr lang="en-US" sz="1200" i="0" baseline="0" dirty="0" smtClean="0"/>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Enter </a:t>
            </a:r>
            <a:r>
              <a:rPr lang="en-US" sz="1200" b="1" i="0" baseline="0" dirty="0" smtClean="0"/>
              <a:t>1</a:t>
            </a:r>
            <a:r>
              <a:rPr lang="en-US" sz="1200" i="0" baseline="0" dirty="0" smtClean="0"/>
              <a:t> in the text box, and then select the text. O</a:t>
            </a:r>
            <a:r>
              <a:rPr lang="en-US" sz="1200" i="0" dirty="0" smtClean="0"/>
              <a:t>n the </a:t>
            </a:r>
            <a:r>
              <a:rPr lang="en-US" sz="1200" b="1" i="0" dirty="0" smtClean="0"/>
              <a:t>Home</a:t>
            </a:r>
            <a:r>
              <a:rPr lang="en-US" sz="1200" i="0" baseline="0" dirty="0" smtClean="0"/>
              <a:t> tab, in the </a:t>
            </a:r>
            <a:r>
              <a:rPr lang="en-US" sz="1200" b="1" i="0" baseline="0" dirty="0" smtClean="0"/>
              <a:t>Font</a:t>
            </a:r>
            <a:r>
              <a:rPr lang="en-US" sz="1200" i="0" baseline="0" dirty="0" smtClean="0"/>
              <a:t> group,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Font</a:t>
            </a:r>
            <a:r>
              <a:rPr lang="en-US" sz="1200" i="0" baseline="0" dirty="0" smtClean="0"/>
              <a:t> list, select </a:t>
            </a:r>
            <a:r>
              <a:rPr lang="en-US" sz="1200" b="1" baseline="0" dirty="0" smtClean="0"/>
              <a:t>Impact</a:t>
            </a:r>
            <a:r>
              <a:rPr lang="en-US" sz="1200" b="0" baseline="0" dirty="0" smtClean="0"/>
              <a:t>.</a:t>
            </a:r>
            <a:endParaRPr lang="en-US" sz="1200" b="0" i="0" baseline="0" dirty="0" smtClean="0"/>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Font Size </a:t>
            </a:r>
            <a:r>
              <a:rPr lang="en-US" sz="1200" i="0" baseline="0" dirty="0" smtClean="0"/>
              <a:t>box, enter </a:t>
            </a:r>
            <a:r>
              <a:rPr lang="en-US" sz="1200" b="1" baseline="0" dirty="0" smtClean="0"/>
              <a:t>140</a:t>
            </a:r>
            <a:r>
              <a:rPr lang="en-US" sz="1200" b="0" baseline="0" dirty="0" smtClean="0"/>
              <a:t>.</a:t>
            </a:r>
            <a:endParaRPr lang="en-US" sz="1200" i="0"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On the </a:t>
            </a:r>
            <a:r>
              <a:rPr lang="en-US" sz="1200" b="1" i="0" baseline="0" dirty="0" smtClean="0"/>
              <a:t>Home</a:t>
            </a:r>
            <a:r>
              <a:rPr lang="en-US" sz="1200" i="0" baseline="0" dirty="0" smtClean="0"/>
              <a:t> tab, in the </a:t>
            </a:r>
            <a:r>
              <a:rPr lang="en-US" sz="1200" b="1" i="0" baseline="0" dirty="0" smtClean="0"/>
              <a:t>Paragraph</a:t>
            </a:r>
            <a:r>
              <a:rPr lang="en-US" sz="1200" i="0" baseline="0" dirty="0" smtClean="0"/>
              <a:t> group, click </a:t>
            </a:r>
            <a:r>
              <a:rPr lang="en-US" sz="1200" b="1" i="0" baseline="0" dirty="0" smtClean="0"/>
              <a:t>Align Text Left </a:t>
            </a:r>
            <a:r>
              <a:rPr lang="en-US" sz="1200" i="0" baseline="0" dirty="0" smtClean="0"/>
              <a:t>to align the text left in the text box.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Select the text box. Under </a:t>
            </a:r>
            <a:r>
              <a:rPr lang="en-US" sz="1200" b="1" i="0" baseline="0" dirty="0" smtClean="0"/>
              <a:t>Drawing Tools</a:t>
            </a:r>
            <a:r>
              <a:rPr lang="en-US" sz="1200" i="0" baseline="0" dirty="0" smtClean="0"/>
              <a:t>, on the </a:t>
            </a:r>
            <a:r>
              <a:rPr lang="en-US" sz="1200" b="1" i="0" baseline="0" dirty="0" smtClean="0"/>
              <a:t>Format</a:t>
            </a:r>
            <a:r>
              <a:rPr lang="en-US" sz="1200" i="0" baseline="0" dirty="0" smtClean="0"/>
              <a:t> tab, in the bottom right corner of the </a:t>
            </a:r>
            <a:r>
              <a:rPr lang="en-US" sz="1200" b="1" i="0" baseline="0" dirty="0" smtClean="0"/>
              <a:t>WordArt Styles </a:t>
            </a:r>
            <a:r>
              <a:rPr lang="en-US" sz="1200" i="0" baseline="0" dirty="0" smtClean="0"/>
              <a:t>group, click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 launcher.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stops</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a:t>
            </a:r>
            <a:r>
              <a:rPr lang="en-US" sz="1200" b="1" kern="1200" baseline="0" dirty="0" smtClean="0">
                <a:solidFill>
                  <a:schemeClr val="tx1"/>
                </a:solidFill>
                <a:latin typeface="+mn-lt"/>
                <a:ea typeface="+mn-ea"/>
                <a:cs typeface="+mn-cs"/>
              </a:rPr>
              <a:t> stops</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49</a:t>
            </a:r>
            <a:r>
              <a:rPr lang="en-US" sz="1200" dirty="0" smtClean="0"/>
              <a:t>, Green: </a:t>
            </a:r>
            <a:r>
              <a:rPr lang="en-US" sz="1200" b="1" dirty="0" smtClean="0"/>
              <a:t>133</a:t>
            </a:r>
            <a:r>
              <a:rPr lang="en-US" sz="1200" dirty="0" smtClean="0"/>
              <a:t>, Blue: </a:t>
            </a:r>
            <a:r>
              <a:rPr lang="en-US" sz="1200" b="1" dirty="0" smtClean="0"/>
              <a:t>156</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Outline Style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Outline Style </a:t>
            </a:r>
            <a:r>
              <a:rPr lang="en-US" sz="1200" kern="1200" baseline="0" dirty="0" smtClean="0">
                <a:solidFill>
                  <a:schemeClr val="tx1"/>
                </a:solidFill>
                <a:latin typeface="+mn-lt"/>
                <a:ea typeface="+mn-ea"/>
                <a:cs typeface="+mn-cs"/>
              </a:rPr>
              <a:t>pane, in the </a:t>
            </a:r>
            <a:r>
              <a:rPr lang="en-US" sz="1200" b="1" kern="1200" baseline="0" dirty="0" smtClean="0">
                <a:solidFill>
                  <a:schemeClr val="tx1"/>
                </a:solidFill>
                <a:latin typeface="+mn-lt"/>
                <a:ea typeface="+mn-ea"/>
                <a:cs typeface="+mn-cs"/>
              </a:rPr>
              <a:t>Width</a:t>
            </a:r>
            <a:r>
              <a:rPr lang="en-US" sz="120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2.5 pt</a:t>
            </a:r>
            <a:r>
              <a:rPr lang="en-US" sz="120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Shadow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Shadow</a:t>
            </a:r>
            <a:r>
              <a:rPr lang="en-US" sz="1200" kern="1200" baseline="0" dirty="0" smtClean="0">
                <a:solidFill>
                  <a:schemeClr val="tx1"/>
                </a:solidFill>
                <a:latin typeface="+mn-lt"/>
                <a:ea typeface="+mn-ea"/>
                <a:cs typeface="+mn-cs"/>
              </a:rPr>
              <a:t> pane, click the button next to </a:t>
            </a:r>
            <a:r>
              <a:rPr lang="en-US" sz="1200" b="1" kern="1200" baseline="0" dirty="0" smtClean="0">
                <a:solidFill>
                  <a:schemeClr val="tx1"/>
                </a:solidFill>
                <a:latin typeface="+mn-lt"/>
                <a:ea typeface="+mn-ea"/>
                <a:cs typeface="+mn-cs"/>
              </a:rPr>
              <a:t>Presets</a:t>
            </a:r>
            <a:r>
              <a:rPr lang="en-US" sz="1200" b="0" kern="1200" baseline="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under </a:t>
            </a:r>
            <a:r>
              <a:rPr lang="en-US" sz="1200" b="1" kern="1200" baseline="0" dirty="0" smtClean="0">
                <a:solidFill>
                  <a:schemeClr val="tx1"/>
                </a:solidFill>
                <a:latin typeface="+mn-lt"/>
                <a:ea typeface="+mn-ea"/>
                <a:cs typeface="+mn-cs"/>
              </a:rPr>
              <a:t>Outer</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Offset Diagonal Bottom Left</a:t>
            </a:r>
            <a:r>
              <a:rPr lang="en-US" sz="1200" b="0" kern="1200" dirty="0" smtClean="0">
                <a:solidFill>
                  <a:schemeClr val="tx1"/>
                </a:solidFill>
                <a:latin typeface="+mn-lt"/>
                <a:ea typeface="+mn-ea"/>
                <a:cs typeface="+mn-cs"/>
              </a:rPr>
              <a:t> (first row, third option from the left),</a:t>
            </a:r>
            <a:r>
              <a:rPr lang="en-US" sz="1200" b="0" kern="1200" baseline="0" dirty="0" smtClean="0">
                <a:solidFill>
                  <a:schemeClr val="tx1"/>
                </a:solidFill>
                <a:latin typeface="+mn-lt"/>
                <a:ea typeface="+mn-ea"/>
                <a:cs typeface="+mn-cs"/>
              </a:rPr>
              <a:t> and then do the following:</a:t>
            </a:r>
            <a:endParaRPr lang="en-US" sz="1200" kern="1200" baseline="0" dirty="0" smtClean="0">
              <a:solidFill>
                <a:schemeClr val="tx1"/>
              </a:solidFill>
              <a:latin typeface="+mn-lt"/>
              <a:ea typeface="+mn-ea"/>
              <a:cs typeface="+mn-cs"/>
            </a:endParaRP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Transparency</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82%</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Size </a:t>
            </a:r>
            <a:r>
              <a:rPr lang="en-US" sz="1200" b="0" kern="1200" baseline="0" dirty="0" smtClean="0">
                <a:solidFill>
                  <a:schemeClr val="tx1"/>
                </a:solidFill>
                <a:latin typeface="+mn-lt"/>
                <a:ea typeface="+mn-ea"/>
                <a:cs typeface="+mn-cs"/>
              </a:rPr>
              <a:t>box, enter </a:t>
            </a:r>
            <a:r>
              <a:rPr lang="en-US" sz="1200" b="1" kern="1200" baseline="0" dirty="0" smtClean="0">
                <a:solidFill>
                  <a:schemeClr val="tx1"/>
                </a:solidFill>
                <a:latin typeface="+mn-lt"/>
                <a:ea typeface="+mn-ea"/>
                <a:cs typeface="+mn-cs"/>
              </a:rPr>
              <a:t>100%</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Blur</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8 pt</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Angle</a:t>
            </a:r>
            <a:r>
              <a:rPr lang="en-US" sz="1200" b="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135°</a:t>
            </a:r>
            <a:r>
              <a:rPr lang="en-US" sz="1200" b="0" kern="120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Distance</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30 pt</a:t>
            </a:r>
            <a:r>
              <a:rPr lang="en-US" sz="1200" b="0" kern="1200" baseline="0" dirty="0" smtClean="0">
                <a:solidFill>
                  <a:schemeClr val="tx1"/>
                </a:solidFill>
                <a:latin typeface="+mn-lt"/>
                <a:ea typeface="+mn-ea"/>
                <a:cs typeface="+mn-cs"/>
              </a:rPr>
              <a:t>. </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b="0" kern="1200" dirty="0" smtClean="0">
                <a:solidFill>
                  <a:schemeClr val="tx1"/>
                </a:solidFill>
                <a:latin typeface="+mn-lt"/>
                <a:ea typeface="+mn-ea"/>
                <a:cs typeface="+mn-cs"/>
              </a:rPr>
              <a:t>pane, under </a:t>
            </a:r>
            <a:r>
              <a:rPr lang="en-US" sz="1200" b="1" kern="1200" dirty="0" smtClean="0">
                <a:solidFill>
                  <a:schemeClr val="tx1"/>
                </a:solidFill>
                <a:latin typeface="+mn-lt"/>
                <a:ea typeface="+mn-ea"/>
                <a:cs typeface="+mn-cs"/>
              </a:rPr>
              <a:t>Rotation</a:t>
            </a:r>
            <a:r>
              <a:rPr lang="en-US" sz="1200" b="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Z</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15°</a:t>
            </a:r>
            <a:r>
              <a:rPr lang="en-US" sz="1200" b="0" kern="120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b="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Glow and Soft Edges </a:t>
            </a:r>
            <a:r>
              <a:rPr lang="en-US" sz="1200" b="0" kern="1200" dirty="0" smtClean="0">
                <a:solidFill>
                  <a:schemeClr val="tx1"/>
                </a:solidFill>
                <a:latin typeface="+mn-lt"/>
                <a:ea typeface="+mn-ea"/>
                <a:cs typeface="+mn-cs"/>
              </a:rPr>
              <a:t>in the left pane, and in the </a:t>
            </a:r>
            <a:r>
              <a:rPr lang="en-US" sz="1200" b="1" kern="1200" dirty="0" smtClean="0">
                <a:solidFill>
                  <a:schemeClr val="tx1"/>
                </a:solidFill>
                <a:latin typeface="+mn-lt"/>
                <a:ea typeface="+mn-ea"/>
                <a:cs typeface="+mn-cs"/>
              </a:rPr>
              <a:t>Glow</a:t>
            </a:r>
            <a:r>
              <a:rPr lang="en-US" sz="1200" b="1" kern="1200" baseline="0" dirty="0" smtClean="0">
                <a:solidFill>
                  <a:schemeClr val="tx1"/>
                </a:solidFill>
                <a:latin typeface="+mn-lt"/>
                <a:ea typeface="+mn-ea"/>
                <a:cs typeface="+mn-cs"/>
              </a:rPr>
              <a:t> and Soft Edges </a:t>
            </a:r>
            <a:r>
              <a:rPr lang="en-US" sz="1200" b="0" kern="1200" baseline="0" dirty="0" smtClean="0">
                <a:solidFill>
                  <a:schemeClr val="tx1"/>
                </a:solidFill>
                <a:latin typeface="+mn-lt"/>
                <a:ea typeface="+mn-ea"/>
                <a:cs typeface="+mn-cs"/>
              </a:rPr>
              <a:t>pane,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Size</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8 pt</a:t>
            </a:r>
            <a:r>
              <a:rPr lang="en-US" sz="1200" b="0" kern="120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Click</a:t>
            </a:r>
            <a:r>
              <a:rPr lang="en-US" sz="1200" b="0" kern="1200" baseline="0" dirty="0" smtClean="0">
                <a:solidFill>
                  <a:schemeClr val="tx1"/>
                </a:solidFill>
                <a:latin typeface="+mn-lt"/>
                <a:ea typeface="+mn-ea"/>
                <a:cs typeface="+mn-cs"/>
              </a:rPr>
              <a:t> the button next to </a:t>
            </a:r>
            <a:r>
              <a:rPr lang="en-US" sz="1200" b="1" kern="1200" baseline="0" dirty="0" smtClean="0">
                <a:solidFill>
                  <a:schemeClr val="tx1"/>
                </a:solidFill>
                <a:latin typeface="+mn-lt"/>
                <a:ea typeface="+mn-ea"/>
                <a:cs typeface="+mn-cs"/>
              </a:rPr>
              <a:t>Color</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b="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29</a:t>
            </a:r>
            <a:r>
              <a:rPr lang="en-US" sz="1200" dirty="0" smtClean="0"/>
              <a:t>, Green: </a:t>
            </a:r>
            <a:r>
              <a:rPr lang="en-US" sz="1200" b="1" dirty="0" smtClean="0"/>
              <a:t>199</a:t>
            </a:r>
            <a:r>
              <a:rPr lang="en-US" sz="1200" dirty="0" smtClean="0"/>
              <a:t>, Blue: </a:t>
            </a:r>
            <a:r>
              <a:rPr lang="en-US" sz="1200" b="1" dirty="0" smtClean="0"/>
              <a:t>244</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b="0" kern="1200" baseline="0" dirty="0" smtClean="0">
                <a:solidFill>
                  <a:schemeClr val="tx1"/>
                </a:solidFill>
                <a:latin typeface="+mn-lt"/>
                <a:ea typeface="+mn-ea"/>
                <a:cs typeface="+mn-cs"/>
              </a:rPr>
              <a:t>Drag the text box onto the left part of the curved line, slightly to the right of the peak of the curve. </a:t>
            </a:r>
          </a:p>
          <a:p>
            <a:endParaRPr lang="en-US" sz="1200" dirty="0" smtClean="0"/>
          </a:p>
          <a:p>
            <a:endParaRPr lang="en-US" sz="1200" dirty="0" smtClean="0"/>
          </a:p>
          <a:p>
            <a:r>
              <a:rPr lang="en-US" sz="1200" dirty="0" smtClean="0"/>
              <a:t>To reproduce the animation effects for the “1” on this slide, do the following:</a:t>
            </a:r>
          </a:p>
          <a:p>
            <a:pPr marL="228600" indent="-228600">
              <a:buFont typeface="+mj-lt"/>
              <a:buAutoNum type="arabicPeriod"/>
            </a:pPr>
            <a:r>
              <a:rPr lang="en-US" sz="1200" b="0" baseline="0" dirty="0" smtClean="0"/>
              <a:t>On the slide, select the text box. 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under </a:t>
            </a:r>
            <a:r>
              <a:rPr lang="en-US" sz="1200" b="1" baseline="0" dirty="0" smtClean="0"/>
              <a:t>Entrance</a:t>
            </a:r>
            <a:r>
              <a:rPr lang="en-US" sz="1200" b="0" baseline="0" dirty="0" smtClean="0"/>
              <a:t>, click </a:t>
            </a:r>
            <a:r>
              <a:rPr lang="en-US" sz="1200" b="1" baseline="0" dirty="0" smtClean="0"/>
              <a:t>Fade</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Timing</a:t>
            </a:r>
            <a:r>
              <a:rPr lang="en-US" sz="1200" b="0" baseline="0" dirty="0" smtClean="0"/>
              <a:t> group, do the following:</a:t>
            </a:r>
            <a:endParaRPr lang="en-US" sz="1200" baseline="0" dirty="0" smtClean="0"/>
          </a:p>
          <a:p>
            <a:pPr marL="685800" lvl="1" indent="-228600">
              <a:buFont typeface="Arial" pitchFamily="34" charset="0"/>
              <a:buChar char="•"/>
            </a:pPr>
            <a:r>
              <a:rPr lang="en-US" sz="1200" b="0" baseline="0" dirty="0" smtClean="0"/>
              <a:t>In the</a:t>
            </a:r>
            <a:r>
              <a:rPr lang="en-US" sz="1200" baseline="0" dirty="0" smtClean="0"/>
              <a:t> </a:t>
            </a:r>
            <a:r>
              <a:rPr lang="en-US" sz="1200" b="1" dirty="0" smtClean="0"/>
              <a:t>Start</a:t>
            </a:r>
            <a:r>
              <a:rPr lang="en-US" sz="1200" baseline="0" dirty="0" smtClean="0"/>
              <a:t> list, select</a:t>
            </a:r>
            <a:r>
              <a:rPr lang="en-US" sz="1200" dirty="0" smtClean="0"/>
              <a:t> </a:t>
            </a:r>
            <a:r>
              <a:rPr lang="en-US" sz="1200" b="1" dirty="0" smtClean="0"/>
              <a:t>With Previous</a:t>
            </a:r>
            <a:r>
              <a:rPr lang="en-US" sz="1200" b="0" dirty="0" smtClean="0"/>
              <a:t>. </a:t>
            </a:r>
          </a:p>
          <a:p>
            <a:pPr marL="685800" lvl="1" indent="-228600">
              <a:buFont typeface="Arial" pitchFamily="34" charset="0"/>
              <a:buChar char="•"/>
            </a:pPr>
            <a:r>
              <a:rPr lang="en-US" sz="1200" b="0" dirty="0" smtClean="0"/>
              <a:t>In the </a:t>
            </a:r>
            <a:r>
              <a:rPr lang="en-US" sz="1200" b="1" dirty="0" smtClean="0"/>
              <a:t>Duration </a:t>
            </a:r>
            <a:r>
              <a:rPr lang="en-US" sz="1200" b="0" dirty="0" smtClean="0"/>
              <a:t>box,</a:t>
            </a:r>
            <a:r>
              <a:rPr lang="en-US" sz="1200" b="0" baseline="0" dirty="0" smtClean="0"/>
              <a:t> enter </a:t>
            </a:r>
            <a:r>
              <a:rPr lang="en-US" sz="1200" b="1" baseline="0" dirty="0" smtClean="0"/>
              <a:t>1.00</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under </a:t>
            </a:r>
            <a:r>
              <a:rPr lang="en-US" sz="1200" b="1" baseline="0" dirty="0" smtClean="0"/>
              <a:t>Emphasis</a:t>
            </a:r>
            <a:r>
              <a:rPr lang="en-US" sz="1200" b="0" baseline="0" dirty="0" smtClean="0"/>
              <a:t> click </a:t>
            </a:r>
            <a:r>
              <a:rPr lang="en-US" sz="1200" b="1" baseline="0" dirty="0" smtClean="0"/>
              <a:t>Spin</a:t>
            </a:r>
            <a:r>
              <a:rPr lang="en-US" sz="1200" b="0" baseline="0" dirty="0" smtClean="0"/>
              <a:t>.</a:t>
            </a:r>
            <a:endParaRPr lang="en-US" sz="1200" baseline="0" dirty="0" smtClean="0"/>
          </a:p>
          <a:p>
            <a:pPr marL="228600" lvl="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Animation</a:t>
            </a:r>
            <a:r>
              <a:rPr lang="en-US" sz="1200" b="0" baseline="0" dirty="0" smtClean="0"/>
              <a:t> group, click the </a:t>
            </a:r>
            <a:r>
              <a:rPr lang="en-US" sz="1200" b="1" baseline="0" dirty="0" smtClean="0"/>
              <a:t>Effect Options </a:t>
            </a:r>
            <a:r>
              <a:rPr lang="en-US" sz="1200" b="0" baseline="0" dirty="0" smtClean="0"/>
              <a:t>dialog box launcher. In the </a:t>
            </a:r>
            <a:r>
              <a:rPr lang="en-US" sz="1200" b="1" baseline="0" dirty="0" smtClean="0"/>
              <a:t>Spin</a:t>
            </a:r>
            <a:r>
              <a:rPr lang="en-US" sz="1200" b="0" baseline="0" dirty="0" smtClean="0"/>
              <a:t> dialog box, do the following:</a:t>
            </a:r>
            <a:endParaRPr lang="en-US" sz="1200" baseline="0" dirty="0" smtClean="0"/>
          </a:p>
          <a:p>
            <a:pPr marL="685800" lvl="1" indent="-228600">
              <a:buFont typeface="Arial" pitchFamily="34" charset="0"/>
              <a:buChar char="•"/>
            </a:pPr>
            <a:r>
              <a:rPr lang="en-US" sz="1200" baseline="0" dirty="0" smtClean="0"/>
              <a:t>On the </a:t>
            </a:r>
            <a:r>
              <a:rPr lang="en-US" sz="1200" b="1" baseline="0" dirty="0" smtClean="0"/>
              <a:t>Effect</a:t>
            </a:r>
            <a:r>
              <a:rPr lang="en-US" sz="1200" baseline="0" dirty="0" smtClean="0"/>
              <a:t> tab, under </a:t>
            </a:r>
            <a:r>
              <a:rPr lang="en-US" sz="1200" b="1" baseline="0" dirty="0" smtClean="0"/>
              <a:t>Settings</a:t>
            </a:r>
            <a:r>
              <a:rPr lang="en-US" sz="1200" b="0" baseline="0" dirty="0" smtClean="0"/>
              <a:t>, </a:t>
            </a:r>
            <a:r>
              <a:rPr lang="en-US" sz="1200" baseline="0" dirty="0" smtClean="0"/>
              <a:t>do the following:</a:t>
            </a:r>
          </a:p>
          <a:p>
            <a:pPr marL="1143000" lvl="2" indent="-228600">
              <a:buFont typeface="Arial" pitchFamily="34" charset="0"/>
              <a:buChar char="•"/>
            </a:pPr>
            <a:r>
              <a:rPr lang="en-US" sz="1200" baseline="0" dirty="0" smtClean="0"/>
              <a:t>In the </a:t>
            </a:r>
            <a:r>
              <a:rPr lang="en-US" sz="1200" b="1" baseline="0" dirty="0" smtClean="0"/>
              <a:t>Amount </a:t>
            </a:r>
            <a:r>
              <a:rPr lang="en-US" sz="1200" b="0" baseline="0" dirty="0" smtClean="0"/>
              <a:t>list</a:t>
            </a:r>
            <a:r>
              <a:rPr lang="en-US" sz="1200" baseline="0" dirty="0" smtClean="0"/>
              <a:t>, in the </a:t>
            </a:r>
            <a:r>
              <a:rPr lang="en-US" sz="1200" b="1" baseline="0" dirty="0" smtClean="0"/>
              <a:t>Custom</a:t>
            </a:r>
            <a:r>
              <a:rPr lang="en-US" sz="1200" baseline="0" dirty="0" smtClean="0"/>
              <a:t> box, enter </a:t>
            </a:r>
            <a:r>
              <a:rPr lang="en-US" sz="1200" b="1" dirty="0" smtClean="0"/>
              <a:t>30°</a:t>
            </a:r>
            <a:r>
              <a:rPr lang="en-US" sz="1200" b="0" dirty="0" smtClean="0"/>
              <a:t>, and then press ENTER.</a:t>
            </a:r>
            <a:r>
              <a:rPr lang="en-US" sz="1200" b="0" baseline="0" dirty="0" smtClean="0"/>
              <a:t> </a:t>
            </a:r>
          </a:p>
          <a:p>
            <a:pPr marL="1143000" lvl="2" indent="-228600">
              <a:buFont typeface="Arial" pitchFamily="34" charset="0"/>
              <a:buChar char="•"/>
            </a:pPr>
            <a:r>
              <a:rPr lang="en-US" sz="1200" b="0" baseline="0" dirty="0" smtClean="0"/>
              <a:t>S</a:t>
            </a:r>
            <a:r>
              <a:rPr lang="en-US" sz="1200" dirty="0" smtClean="0"/>
              <a:t>elect </a:t>
            </a:r>
            <a:r>
              <a:rPr lang="en-US" sz="1200" b="1" dirty="0" smtClean="0"/>
              <a:t>Clockwise</a:t>
            </a:r>
            <a:r>
              <a:rPr lang="en-US" sz="1200" dirty="0" smtClean="0"/>
              <a:t>.</a:t>
            </a:r>
          </a:p>
          <a:p>
            <a:pPr marL="1143000" lvl="2" indent="-228600">
              <a:buFont typeface="Arial" pitchFamily="34" charset="0"/>
              <a:buChar char="•"/>
            </a:pPr>
            <a:r>
              <a:rPr lang="en-US" sz="1200" baseline="0" dirty="0" smtClean="0"/>
              <a:t>Select </a:t>
            </a:r>
            <a:r>
              <a:rPr lang="en-US" sz="1200" b="1" baseline="0" dirty="0" smtClean="0"/>
              <a:t>Auto-Reverse</a:t>
            </a:r>
            <a:r>
              <a:rPr lang="en-US" sz="1200" baseline="0" dirty="0" smtClean="0"/>
              <a:t>.</a:t>
            </a:r>
            <a:endParaRPr lang="en-US" sz="1200" b="0" baseline="0" dirty="0" smtClean="0"/>
          </a:p>
          <a:p>
            <a:pPr marL="685800" lvl="1" indent="-228600">
              <a:buFont typeface="Arial" pitchFamily="34" charset="0"/>
              <a:buChar char="•"/>
            </a:pPr>
            <a:r>
              <a:rPr lang="en-US" sz="1200" b="0" baseline="0" dirty="0" smtClean="0"/>
              <a:t>On the </a:t>
            </a:r>
            <a:r>
              <a:rPr lang="en-US" sz="1200" b="1" baseline="0" dirty="0" smtClean="0"/>
              <a:t>Timing</a:t>
            </a:r>
            <a:r>
              <a:rPr lang="en-US" sz="1200" b="0" baseline="0" dirty="0" smtClean="0"/>
              <a:t> tab, do the following:</a:t>
            </a:r>
          </a:p>
          <a:p>
            <a:pPr marL="1143000" lvl="2" indent="-228600">
              <a:buFont typeface="Arial" pitchFamily="34" charset="0"/>
              <a:buChar char="•"/>
            </a:pPr>
            <a:r>
              <a:rPr lang="en-US" sz="1200" b="0" baseline="0" dirty="0" smtClean="0"/>
              <a:t>In the</a:t>
            </a:r>
            <a:r>
              <a:rPr lang="en-US" sz="1200" baseline="0" dirty="0" smtClean="0"/>
              <a:t> </a:t>
            </a:r>
            <a:r>
              <a:rPr lang="en-US" sz="1200" b="1" dirty="0" smtClean="0"/>
              <a:t>Start</a:t>
            </a:r>
            <a:r>
              <a:rPr lang="en-US" sz="1200" baseline="0" dirty="0" smtClean="0"/>
              <a:t> list, select</a:t>
            </a:r>
            <a:r>
              <a:rPr lang="en-US" sz="1200" dirty="0" smtClean="0"/>
              <a:t> </a:t>
            </a:r>
            <a:r>
              <a:rPr lang="en-US" sz="1200" b="1" dirty="0" smtClean="0"/>
              <a:t>With Previous</a:t>
            </a:r>
            <a:r>
              <a:rPr lang="en-US" sz="1200" b="0" dirty="0" smtClean="0"/>
              <a:t>. </a:t>
            </a:r>
          </a:p>
          <a:p>
            <a:pPr marL="1143000" lvl="2" indent="-228600">
              <a:buFont typeface="Arial" pitchFamily="34" charset="0"/>
              <a:buChar char="•"/>
            </a:pPr>
            <a:r>
              <a:rPr lang="en-US" sz="1200" b="0" dirty="0" smtClean="0"/>
              <a:t>In the </a:t>
            </a:r>
            <a:r>
              <a:rPr lang="en-US" sz="1200" b="1" dirty="0" smtClean="0"/>
              <a:t>Duration </a:t>
            </a:r>
            <a:r>
              <a:rPr lang="en-US" sz="1200" baseline="0" dirty="0" smtClean="0"/>
              <a:t>list</a:t>
            </a:r>
            <a:r>
              <a:rPr lang="en-US" sz="1200" b="0" dirty="0" smtClean="0"/>
              <a:t>,</a:t>
            </a:r>
            <a:r>
              <a:rPr lang="en-US" sz="1200" b="0" baseline="0" dirty="0" smtClean="0"/>
              <a:t> select </a:t>
            </a:r>
            <a:r>
              <a:rPr lang="en-US" sz="1200" b="1" baseline="0" dirty="0" smtClean="0"/>
              <a:t>1 seconds (Fast)</a:t>
            </a:r>
            <a:r>
              <a:rPr lang="en-US" sz="1200" b="0" baseline="0" dirty="0" smtClean="0"/>
              <a:t>.</a:t>
            </a:r>
          </a:p>
          <a:p>
            <a:pPr marL="228600" indent="-228600">
              <a:buFont typeface="+mj-lt"/>
              <a:buAutoNum type="arabicPeriod"/>
            </a:pPr>
            <a:r>
              <a:rPr lang="en-US" sz="1200" b="0" baseline="0" dirty="0" smtClean="0"/>
              <a:t>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click </a:t>
            </a:r>
            <a:r>
              <a:rPr lang="en-US" sz="1200" b="1" baseline="0" dirty="0" smtClean="0"/>
              <a:t>More Motion Paths</a:t>
            </a:r>
            <a:r>
              <a:rPr lang="en-US" sz="1200" b="0" baseline="0" dirty="0" smtClean="0"/>
              <a:t>. In the </a:t>
            </a:r>
            <a:r>
              <a:rPr lang="en-US" sz="1200" b="1" baseline="0" dirty="0" smtClean="0"/>
              <a:t>Add Motion Path </a:t>
            </a:r>
            <a:r>
              <a:rPr lang="en-US" sz="1200" b="0" baseline="0" dirty="0" smtClean="0"/>
              <a:t>dialog box, under </a:t>
            </a:r>
            <a:r>
              <a:rPr lang="en-US" sz="1200" b="1" baseline="0" dirty="0" smtClean="0"/>
              <a:t>Lines &amp; Curves</a:t>
            </a:r>
            <a:r>
              <a:rPr lang="en-US" sz="1200" b="0" baseline="0" dirty="0" smtClean="0"/>
              <a:t>, click </a:t>
            </a:r>
            <a:r>
              <a:rPr lang="en-US" sz="1200" b="1" baseline="0" dirty="0" smtClean="0"/>
              <a:t>Arc Down</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Timing group, do the following:</a:t>
            </a:r>
          </a:p>
          <a:p>
            <a:pPr marL="685800" lvl="1" indent="-228600">
              <a:buFont typeface="Arial" pitchFamily="34" charset="0"/>
              <a:buChar char="•"/>
            </a:pPr>
            <a:r>
              <a:rPr lang="en-US" sz="1200" b="0" baseline="0" dirty="0" smtClean="0"/>
              <a:t>In the </a:t>
            </a:r>
            <a:r>
              <a:rPr lang="en-US" sz="1200" b="1" baseline="0" dirty="0" smtClean="0"/>
              <a:t>Start</a:t>
            </a:r>
            <a:r>
              <a:rPr lang="en-US" sz="1200" b="0" baseline="0" dirty="0" smtClean="0"/>
              <a:t> list, select </a:t>
            </a:r>
            <a:r>
              <a:rPr lang="en-US" sz="1200" b="1" baseline="0" dirty="0" smtClean="0"/>
              <a:t>With Previous</a:t>
            </a:r>
            <a:r>
              <a:rPr lang="en-US" sz="1200" b="0" baseline="0" dirty="0" smtClean="0"/>
              <a:t>.</a:t>
            </a:r>
          </a:p>
          <a:p>
            <a:pPr marL="685800" lvl="1" indent="-228600">
              <a:buFont typeface="Arial" pitchFamily="34" charset="0"/>
              <a:buChar char="•"/>
            </a:pPr>
            <a:r>
              <a:rPr lang="en-US" sz="1200" b="0" baseline="0" dirty="0" smtClean="0"/>
              <a:t>In the </a:t>
            </a:r>
            <a:r>
              <a:rPr lang="en-US" sz="1200" b="1" baseline="0" dirty="0" smtClean="0"/>
              <a:t>Duration</a:t>
            </a:r>
            <a:r>
              <a:rPr lang="en-US" sz="1200" b="0" baseline="0" dirty="0" smtClean="0"/>
              <a:t> box, enter </a:t>
            </a:r>
            <a:r>
              <a:rPr lang="en-US" sz="1200" b="1" baseline="0" dirty="0" smtClean="0"/>
              <a:t>2.00</a:t>
            </a:r>
            <a:r>
              <a:rPr lang="en-US" sz="1200" b="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On the slide, right-click the motion path and then click </a:t>
            </a:r>
            <a:r>
              <a:rPr lang="en-US" sz="1200" b="1" baseline="0" dirty="0" smtClean="0"/>
              <a:t>Edit Points</a:t>
            </a:r>
            <a:r>
              <a:rPr lang="en-US" sz="1200" b="0" baseline="0" dirty="0" smtClean="0"/>
              <a:t>. In </a:t>
            </a:r>
            <a:r>
              <a:rPr lang="en-US" sz="1200" b="1" baseline="0" dirty="0" smtClean="0"/>
              <a:t>Edit Points </a:t>
            </a:r>
            <a:r>
              <a:rPr lang="en-US" sz="1200" b="0" baseline="0" dirty="0" smtClean="0"/>
              <a:t>mode, do the following: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Right-click the line and then click </a:t>
            </a:r>
            <a:r>
              <a:rPr lang="en-US" sz="1200" b="1" baseline="0" dirty="0" smtClean="0"/>
              <a:t>Add Point</a:t>
            </a:r>
            <a:r>
              <a:rPr lang="en-US" sz="1200" b="0" baseline="0" dirty="0" smtClean="0"/>
              <a:t>. Repeat until the line has five points.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Select the second, third, and fourth points individually. Drag each point so that it is along the dashed curved line.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Drag the end point off the right side of the slide. </a:t>
            </a:r>
            <a:r>
              <a:rPr lang="en-US" sz="1200" b="0" i="0" baseline="0" dirty="0" smtClean="0"/>
              <a:t>(</a:t>
            </a:r>
            <a:r>
              <a:rPr lang="en-US" sz="1200" b="1" i="0" baseline="0" dirty="0" smtClean="0"/>
              <a:t>Note:</a:t>
            </a:r>
            <a:r>
              <a:rPr lang="en-US" sz="1200" b="0" i="0" baseline="0" dirty="0" smtClean="0"/>
              <a:t> Click at least 1.5” off the right edge of the slide so that the text and its shadow exit completely.)</a:t>
            </a:r>
          </a:p>
          <a:p>
            <a:pPr marL="228600" indent="-228600">
              <a:buFont typeface="+mj-lt"/>
              <a:buAutoNum type="arabicPeriod"/>
            </a:pPr>
            <a:r>
              <a:rPr lang="en-US" sz="1200" dirty="0" smtClean="0"/>
              <a:t>On the</a:t>
            </a:r>
            <a:r>
              <a:rPr lang="en-US" sz="1200" baseline="0" dirty="0" smtClean="0"/>
              <a:t> sl</a:t>
            </a:r>
            <a:r>
              <a:rPr lang="en-US" sz="1200" dirty="0" smtClean="0"/>
              <a:t>ide, right-click the motion path, and then click </a:t>
            </a:r>
            <a:r>
              <a:rPr lang="en-US" sz="1200" b="1" dirty="0" smtClean="0"/>
              <a:t>Reverse Path Direction</a:t>
            </a:r>
            <a:r>
              <a:rPr lang="en-US" sz="1200" dirty="0" smtClean="0"/>
              <a:t>.</a:t>
            </a:r>
          </a:p>
          <a:p>
            <a:pPr marL="228600" indent="-228600">
              <a:buFont typeface="+mj-lt"/>
              <a:buAutoNum type="arabicPeriod"/>
            </a:pPr>
            <a:r>
              <a:rPr lang="en-US" sz="1200" dirty="0" smtClean="0"/>
              <a:t>On the </a:t>
            </a:r>
            <a:r>
              <a:rPr lang="en-US" sz="1200" b="1" dirty="0" smtClean="0"/>
              <a:t>View</a:t>
            </a:r>
            <a:r>
              <a:rPr lang="en-US" sz="1200" dirty="0" smtClean="0"/>
              <a:t> tab, in the </a:t>
            </a:r>
            <a:r>
              <a:rPr lang="en-US" sz="1200" b="1" dirty="0" smtClean="0"/>
              <a:t>Show/Hide</a:t>
            </a:r>
            <a:r>
              <a:rPr lang="en-US" sz="1200" dirty="0" smtClean="0"/>
              <a:t> group, clear </a:t>
            </a:r>
            <a:r>
              <a:rPr lang="en-US" sz="1200" b="1" dirty="0" smtClean="0"/>
              <a:t>Ruler</a:t>
            </a:r>
            <a:r>
              <a:rPr lang="en-US" sz="1200" dirty="0" smtClean="0"/>
              <a:t>.</a:t>
            </a:r>
          </a:p>
          <a:p>
            <a:pPr marL="228600" indent="-228600">
              <a:buFont typeface="+mj-lt"/>
              <a:buAutoNum type="arabicPeriod"/>
            </a:pPr>
            <a:r>
              <a:rPr lang="en-US" sz="1200" dirty="0" smtClean="0"/>
              <a:t>Right-click</a:t>
            </a:r>
            <a:r>
              <a:rPr lang="en-US" sz="1200" baseline="0" dirty="0" smtClean="0"/>
              <a:t> the slide background area, and then click </a:t>
            </a:r>
            <a:r>
              <a:rPr lang="en-US" sz="1200" b="1" baseline="0" dirty="0" smtClean="0"/>
              <a:t>Grid and Guides</a:t>
            </a:r>
            <a:r>
              <a:rPr lang="en-US" sz="1200" baseline="0" dirty="0" smtClean="0"/>
              <a:t>. In the </a:t>
            </a:r>
            <a:r>
              <a:rPr lang="en-US" sz="1200" b="1" baseline="0" dirty="0" smtClean="0"/>
              <a:t>Grid and Guides </a:t>
            </a:r>
            <a:r>
              <a:rPr lang="en-US" sz="1200" baseline="0" dirty="0" smtClean="0"/>
              <a:t>dialog box, under </a:t>
            </a:r>
            <a:r>
              <a:rPr lang="en-US" sz="1200" b="1" baseline="0" dirty="0" smtClean="0"/>
              <a:t>Guide settings</a:t>
            </a:r>
            <a:r>
              <a:rPr lang="en-US" sz="1200" baseline="0" dirty="0" smtClean="0"/>
              <a:t>, clear </a:t>
            </a:r>
            <a:r>
              <a:rPr lang="en-US" sz="1200" b="1" baseline="0" dirty="0" smtClean="0"/>
              <a:t>Display drawing guides on screen</a:t>
            </a:r>
            <a:r>
              <a:rPr lang="en-US" sz="1200" baseline="0" dirty="0" smtClean="0"/>
              <a:t>. </a:t>
            </a:r>
            <a:endParaRPr lang="en-US" sz="1200" dirty="0" smtClean="0"/>
          </a:p>
          <a:p>
            <a:endParaRPr lang="en-US" sz="1200" dirty="0" smtClean="0"/>
          </a:p>
          <a:p>
            <a:endParaRPr lang="en-US" sz="1200" dirty="0" smtClean="0"/>
          </a:p>
          <a:p>
            <a:pPr marL="0" marR="0" lvl="3" indent="-22860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To reproduce the animated “2” on this slide, do the following:</a:t>
            </a: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smtClean="0">
                <a:solidFill>
                  <a:schemeClr val="tx1"/>
                </a:solidFill>
                <a:latin typeface="+mn-lt"/>
                <a:ea typeface="+mn-ea"/>
                <a:cs typeface="+mn-cs"/>
              </a:rPr>
              <a:t>Select the first text box.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Clipboard</a:t>
            </a:r>
            <a:r>
              <a:rPr lang="en-US" sz="1200" kern="1200" dirty="0" smtClean="0">
                <a:solidFill>
                  <a:schemeClr val="tx1"/>
                </a:solidFill>
                <a:effectLst/>
                <a:latin typeface="+mn-lt"/>
                <a:ea typeface="+mn-ea"/>
                <a:cs typeface="+mn-cs"/>
              </a:rPr>
              <a:t> group, 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b="0" kern="1200" baseline="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Click in the second text box, delete </a:t>
            </a:r>
            <a:r>
              <a:rPr lang="en-US" sz="1200" b="1" kern="1200" dirty="0" smtClean="0">
                <a:solidFill>
                  <a:schemeClr val="tx1"/>
                </a:solidFill>
                <a:latin typeface="+mn-lt"/>
                <a:ea typeface="+mn-ea"/>
                <a:cs typeface="+mn-cs"/>
              </a:rPr>
              <a:t>1</a:t>
            </a:r>
            <a:r>
              <a:rPr lang="en-US" sz="1200" b="0" kern="1200" dirty="0" smtClean="0">
                <a:solidFill>
                  <a:schemeClr val="tx1"/>
                </a:solidFill>
                <a:latin typeface="+mn-lt"/>
                <a:ea typeface="+mn-ea"/>
                <a:cs typeface="+mn-cs"/>
              </a:rPr>
              <a:t>, and then enter </a:t>
            </a:r>
            <a:r>
              <a:rPr lang="en-US" sz="1200" b="1" kern="1200" dirty="0" smtClean="0">
                <a:solidFill>
                  <a:schemeClr val="tx1"/>
                </a:solidFill>
                <a:latin typeface="+mn-lt"/>
                <a:ea typeface="+mn-ea"/>
                <a:cs typeface="+mn-cs"/>
              </a:rPr>
              <a:t>2</a:t>
            </a:r>
            <a:r>
              <a:rPr lang="en-US" sz="1200" b="0" kern="120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Select the second text box. 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a:t>
            </a:r>
            <a:r>
              <a:rPr lang="en-US" sz="1200" b="0" kern="1200" baseline="0" dirty="0" smtClean="0">
                <a:solidFill>
                  <a:schemeClr val="tx1"/>
                </a:solidFill>
                <a:latin typeface="+mn-lt"/>
                <a:ea typeface="+mn-ea"/>
                <a:cs typeface="+mn-cs"/>
              </a:rPr>
              <a:t> tab, in the bottom right corner of the </a:t>
            </a:r>
            <a:r>
              <a:rPr lang="en-US" sz="1200" b="1" kern="1200" baseline="0" dirty="0" smtClean="0">
                <a:solidFill>
                  <a:schemeClr val="tx1"/>
                </a:solidFill>
                <a:latin typeface="+mn-lt"/>
                <a:ea typeface="+mn-ea"/>
                <a:cs typeface="+mn-cs"/>
              </a:rPr>
              <a:t>WordArt Styles </a:t>
            </a:r>
            <a:r>
              <a:rPr lang="en-US" sz="1200" b="0" kern="1200" baseline="0" dirty="0" smtClean="0">
                <a:solidFill>
                  <a:schemeClr val="tx1"/>
                </a:solidFill>
                <a:latin typeface="+mn-lt"/>
                <a:ea typeface="+mn-ea"/>
                <a:cs typeface="+mn-cs"/>
              </a:rPr>
              <a:t>group, click the </a:t>
            </a:r>
            <a:r>
              <a:rPr lang="en-US" sz="1200" b="1" kern="1200" dirty="0" smtClean="0">
                <a:solidFill>
                  <a:schemeClr val="tx1"/>
                </a:solidFill>
                <a:latin typeface="+mn-lt"/>
                <a:ea typeface="+mn-ea"/>
                <a:cs typeface="+mn-cs"/>
              </a:rPr>
              <a:t>Format</a:t>
            </a:r>
            <a:r>
              <a:rPr lang="en-US" sz="1200" b="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Text</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Effects</a:t>
            </a:r>
            <a:r>
              <a:rPr lang="en-US" sz="1200" b="0" kern="1200" baseline="0" dirty="0" smtClean="0">
                <a:solidFill>
                  <a:schemeClr val="tx1"/>
                </a:solidFill>
                <a:latin typeface="+mn-lt"/>
                <a:ea typeface="+mn-ea"/>
                <a:cs typeface="+mn-cs"/>
              </a:rPr>
              <a:t> dialog box launcher.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342900" lvl="0" indent="-342900">
              <a:buFont typeface="+mj-lt"/>
              <a:buAutoNum type="arabicPeriod" startAt="2"/>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click </a:t>
            </a:r>
            <a:r>
              <a:rPr lang="en-US" sz="1200" b="1" dirty="0" smtClean="0"/>
              <a:t>More Colors</a:t>
            </a:r>
            <a:r>
              <a:rPr lang="en-US" sz="1200" dirty="0" smtClean="0"/>
              <a:t>, and then 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198</a:t>
            </a:r>
            <a:r>
              <a:rPr lang="en-US" sz="1200" dirty="0" smtClean="0"/>
              <a:t>, Green: </a:t>
            </a:r>
            <a:r>
              <a:rPr lang="en-US" sz="1200" b="1" dirty="0" smtClean="0"/>
              <a:t>217</a:t>
            </a:r>
            <a:r>
              <a:rPr lang="en-US" sz="1200" dirty="0" smtClean="0"/>
              <a:t>, Blue: </a:t>
            </a:r>
            <a:r>
              <a:rPr lang="en-US" sz="1200" b="1" dirty="0" smtClean="0"/>
              <a:t>241</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228</a:t>
            </a:r>
            <a:r>
              <a:rPr lang="en-US" sz="1200" dirty="0" smtClean="0"/>
              <a:t>, Green: </a:t>
            </a:r>
            <a:r>
              <a:rPr lang="en-US" sz="1200" b="1" dirty="0" smtClean="0"/>
              <a:t>108</a:t>
            </a:r>
            <a:r>
              <a:rPr lang="en-US" sz="1200" dirty="0" smtClean="0"/>
              <a:t>, Blue: </a:t>
            </a:r>
            <a:r>
              <a:rPr lang="en-US" sz="1200" b="1" dirty="0" smtClean="0"/>
              <a:t>10</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pane, under </a:t>
            </a:r>
            <a:r>
              <a:rPr lang="en-US" sz="1200" b="1" kern="1200" baseline="0" dirty="0" smtClean="0">
                <a:solidFill>
                  <a:schemeClr val="tx1"/>
                </a:solidFill>
                <a:latin typeface="+mn-lt"/>
                <a:ea typeface="+mn-ea"/>
                <a:cs typeface="+mn-cs"/>
              </a:rPr>
              <a:t>Rotation</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350°</a:t>
            </a:r>
            <a:r>
              <a:rPr lang="en-US" sz="1200" b="0" kern="120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i="0" baseline="0" dirty="0" smtClean="0"/>
              <a:t>Format Text Effects </a:t>
            </a:r>
            <a:r>
              <a:rPr lang="en-US" sz="1200" i="0" baseline="0" dirty="0" smtClean="0"/>
              <a:t>dialog box, click </a:t>
            </a:r>
            <a:r>
              <a:rPr lang="en-US" sz="1200" b="1" i="0" baseline="0" dirty="0" smtClean="0"/>
              <a:t>Glow and Soft Edges </a:t>
            </a:r>
            <a:r>
              <a:rPr lang="en-US" sz="1200" i="0" baseline="0" dirty="0" smtClean="0"/>
              <a:t>in the left pane, in the </a:t>
            </a:r>
            <a:r>
              <a:rPr lang="en-US" sz="1200" b="1" i="0" baseline="0" dirty="0" smtClean="0"/>
              <a:t>Glow and Soft Edges </a:t>
            </a:r>
            <a:r>
              <a:rPr lang="en-US" sz="1200" i="0" baseline="0" dirty="0" smtClean="0"/>
              <a:t>pane, click the button next to </a:t>
            </a:r>
            <a:r>
              <a:rPr lang="en-US" sz="1200" b="1" i="0" baseline="0" dirty="0" smtClean="0"/>
              <a:t>Color</a:t>
            </a:r>
            <a:r>
              <a:rPr lang="en-US" sz="1200" i="0" baseline="0" dirty="0" smtClean="0"/>
              <a:t>, and then click </a:t>
            </a:r>
            <a:r>
              <a:rPr lang="en-US" sz="1200" b="1" i="0" baseline="0" dirty="0" smtClean="0"/>
              <a:t>More Colors</a:t>
            </a:r>
            <a:r>
              <a:rPr lang="en-US" sz="1200" i="0" baseline="0" dirty="0" smtClean="0"/>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255</a:t>
            </a:r>
            <a:r>
              <a:rPr lang="en-US" sz="1200" dirty="0" smtClean="0"/>
              <a:t>, Green: </a:t>
            </a:r>
            <a:r>
              <a:rPr lang="en-US" sz="1200" b="1" dirty="0" smtClean="0"/>
              <a:t>144</a:t>
            </a:r>
            <a:r>
              <a:rPr lang="en-US" sz="1200" dirty="0" smtClean="0"/>
              <a:t>, Blue: </a:t>
            </a:r>
            <a:r>
              <a:rPr lang="en-US" sz="1200" b="1" dirty="0" smtClean="0"/>
              <a:t>4</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i="0" kern="1200" dirty="0" smtClean="0">
                <a:solidFill>
                  <a:schemeClr val="tx1"/>
                </a:solidFill>
                <a:latin typeface="+mn-lt"/>
                <a:ea typeface="+mn-ea"/>
                <a:cs typeface="+mn-cs"/>
              </a:rPr>
              <a:t>Drag the second text box onto the curved</a:t>
            </a:r>
            <a:r>
              <a:rPr lang="en-US" sz="1200" b="0" i="0" kern="1200" baseline="0" dirty="0" smtClean="0">
                <a:solidFill>
                  <a:schemeClr val="tx1"/>
                </a:solidFill>
                <a:latin typeface="+mn-lt"/>
                <a:ea typeface="+mn-ea"/>
                <a:cs typeface="+mn-cs"/>
              </a:rPr>
              <a:t> line, to the right of the “1” text box and approximately in the middle of the slide.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i="0" kern="1200" baseline="0" dirty="0" smtClean="0">
                <a:solidFill>
                  <a:schemeClr val="tx1"/>
                </a:solidFill>
                <a:latin typeface="+mn-lt"/>
                <a:ea typeface="+mn-ea"/>
                <a:cs typeface="+mn-cs"/>
              </a:rPr>
              <a:t>On the </a:t>
            </a:r>
            <a:r>
              <a:rPr lang="en-US" sz="1200" b="1" i="0" kern="1200" baseline="0" dirty="0" smtClean="0">
                <a:solidFill>
                  <a:schemeClr val="tx1"/>
                </a:solidFill>
                <a:latin typeface="+mn-lt"/>
                <a:ea typeface="+mn-ea"/>
                <a:cs typeface="+mn-cs"/>
              </a:rPr>
              <a:t>Animations</a:t>
            </a:r>
            <a:r>
              <a:rPr lang="en-US" sz="1200" b="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Advanced Animation </a:t>
            </a:r>
            <a:r>
              <a:rPr lang="en-US" sz="1200" b="0" i="0" kern="1200" baseline="0" dirty="0" smtClean="0">
                <a:solidFill>
                  <a:schemeClr val="tx1"/>
                </a:solidFill>
                <a:latin typeface="+mn-lt"/>
                <a:ea typeface="+mn-ea"/>
                <a:cs typeface="+mn-cs"/>
              </a:rPr>
              <a:t>group, click </a:t>
            </a:r>
            <a:r>
              <a:rPr lang="en-US" sz="1200" b="1" i="0" kern="1200" baseline="0" dirty="0" smtClean="0">
                <a:solidFill>
                  <a:schemeClr val="tx1"/>
                </a:solidFill>
                <a:latin typeface="+mn-lt"/>
                <a:ea typeface="+mn-ea"/>
                <a:cs typeface="+mn-cs"/>
              </a:rPr>
              <a:t>Animation Pane</a:t>
            </a:r>
            <a:r>
              <a:rPr lang="en-US" sz="1200" b="0" i="0" kern="1200" baseline="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kern="1200" baseline="0" dirty="0" smtClean="0">
                <a:solidFill>
                  <a:schemeClr val="tx1"/>
                </a:solidFill>
                <a:latin typeface="+mn-lt"/>
                <a:ea typeface="+mn-ea"/>
                <a:cs typeface="+mn-cs"/>
              </a:rPr>
              <a:t>Press and hold CTRL, and then 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fourth and fifth animation effects (fade and spin effects for the second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0.5</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0.9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sixth animation effect (motion path for the second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0.5</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1.8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0"/>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sixth animation effect. On the slide, right-click the selected motion path, and then click </a:t>
            </a:r>
            <a:r>
              <a:rPr lang="en-US" sz="1200" b="1" i="0" kern="1200" baseline="0" dirty="0" smtClean="0">
                <a:solidFill>
                  <a:schemeClr val="tx1"/>
                </a:solidFill>
                <a:latin typeface="+mn-lt"/>
                <a:ea typeface="+mn-ea"/>
                <a:cs typeface="+mn-cs"/>
              </a:rPr>
              <a:t>Edit Points</a:t>
            </a:r>
            <a:r>
              <a:rPr lang="en-US" sz="1200" i="0" kern="1200" baseline="0" dirty="0" smtClean="0">
                <a:solidFill>
                  <a:schemeClr val="tx1"/>
                </a:solidFill>
                <a:latin typeface="+mn-lt"/>
                <a:ea typeface="+mn-ea"/>
                <a:cs typeface="+mn-cs"/>
              </a:rPr>
              <a:t>. Drag the points on the path to match the path to the curved line. (</a:t>
            </a:r>
            <a:r>
              <a:rPr lang="en-US" sz="1200" b="1" i="0" kern="1200" baseline="0" dirty="0" smtClean="0">
                <a:solidFill>
                  <a:schemeClr val="tx1"/>
                </a:solidFill>
                <a:latin typeface="+mn-lt"/>
                <a:ea typeface="+mn-ea"/>
                <a:cs typeface="+mn-cs"/>
              </a:rPr>
              <a:t>Note:</a:t>
            </a:r>
            <a:r>
              <a:rPr lang="en-US" sz="1200" i="0" kern="1200" baseline="0" dirty="0" smtClean="0">
                <a:solidFill>
                  <a:schemeClr val="tx1"/>
                </a:solidFill>
                <a:latin typeface="+mn-lt"/>
                <a:ea typeface="+mn-ea"/>
                <a:cs typeface="+mn-cs"/>
              </a:rPr>
              <a:t> The starting point will be further to the right of the right edge of the slide than the starting point for the first motion path.)</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1"/>
              <a:tabLst/>
              <a:defRPr/>
            </a:pP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1"/>
              <a:tabLst/>
              <a:defRPr/>
            </a:pP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animated “3” on this slide, do the following:</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second text box.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Clipboard</a:t>
            </a:r>
            <a:r>
              <a:rPr lang="en-US" sz="1200" kern="1200" dirty="0" smtClean="0">
                <a:solidFill>
                  <a:schemeClr val="tx1"/>
                </a:solidFill>
                <a:effectLst/>
                <a:latin typeface="+mn-lt"/>
                <a:ea typeface="+mn-ea"/>
                <a:cs typeface="+mn-cs"/>
              </a:rPr>
              <a:t> group, 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b="0" kern="1200" baseline="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Drag the third text box away from the second text box.</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in the third text box, delete </a:t>
            </a:r>
            <a:r>
              <a:rPr lang="en-US" sz="1200" b="1" kern="1200" baseline="0" dirty="0" smtClean="0">
                <a:solidFill>
                  <a:schemeClr val="tx1"/>
                </a:solidFill>
                <a:latin typeface="+mn-lt"/>
                <a:ea typeface="+mn-ea"/>
                <a:cs typeface="+mn-cs"/>
              </a:rPr>
              <a:t>2</a:t>
            </a:r>
            <a:r>
              <a:rPr lang="en-US" sz="1200" b="0" kern="1200" baseline="0" dirty="0" smtClean="0">
                <a:solidFill>
                  <a:schemeClr val="tx1"/>
                </a:solidFill>
                <a:latin typeface="+mn-lt"/>
                <a:ea typeface="+mn-ea"/>
                <a:cs typeface="+mn-cs"/>
              </a:rPr>
              <a:t>, and then enter </a:t>
            </a:r>
            <a:r>
              <a:rPr lang="en-US" sz="1200" b="1" kern="1200" baseline="0" dirty="0" smtClean="0">
                <a:solidFill>
                  <a:schemeClr val="tx1"/>
                </a:solidFill>
                <a:latin typeface="+mn-lt"/>
                <a:ea typeface="+mn-ea"/>
                <a:cs typeface="+mn-cs"/>
              </a:rPr>
              <a:t>3</a:t>
            </a:r>
            <a:r>
              <a:rPr lang="en-US" sz="1200" b="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Select the third text box. </a:t>
            </a:r>
            <a:r>
              <a:rPr lang="en-US" sz="1200" b="0" kern="1200" dirty="0" smtClean="0">
                <a:solidFill>
                  <a:schemeClr val="tx1"/>
                </a:solidFill>
                <a:latin typeface="+mn-lt"/>
                <a:ea typeface="+mn-ea"/>
                <a:cs typeface="+mn-cs"/>
              </a:rPr>
              <a:t>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 tab</a:t>
            </a:r>
            <a:r>
              <a:rPr lang="en-US" sz="1200" b="0" kern="1200" baseline="0" dirty="0" smtClean="0">
                <a:solidFill>
                  <a:schemeClr val="tx1"/>
                </a:solidFill>
                <a:latin typeface="+mn-lt"/>
                <a:ea typeface="+mn-ea"/>
                <a:cs typeface="+mn-cs"/>
              </a:rPr>
              <a:t>, in the bottom right corner of the </a:t>
            </a:r>
            <a:r>
              <a:rPr lang="en-US" sz="1200" b="1" kern="1200" baseline="0" dirty="0" smtClean="0">
                <a:solidFill>
                  <a:schemeClr val="tx1"/>
                </a:solidFill>
                <a:latin typeface="+mn-lt"/>
                <a:ea typeface="+mn-ea"/>
                <a:cs typeface="+mn-cs"/>
              </a:rPr>
              <a:t>WordArt Styles </a:t>
            </a:r>
            <a:r>
              <a:rPr lang="en-US" sz="1200" b="0" kern="1200" baseline="0" dirty="0" smtClean="0">
                <a:solidFill>
                  <a:schemeClr val="tx1"/>
                </a:solidFill>
                <a:latin typeface="+mn-lt"/>
                <a:ea typeface="+mn-ea"/>
                <a:cs typeface="+mn-cs"/>
              </a:rPr>
              <a:t>group, click the </a:t>
            </a:r>
            <a:r>
              <a:rPr lang="en-US" sz="1200" b="1" kern="1200" dirty="0" smtClean="0">
                <a:solidFill>
                  <a:schemeClr val="tx1"/>
                </a:solidFill>
                <a:latin typeface="+mn-lt"/>
                <a:ea typeface="+mn-ea"/>
                <a:cs typeface="+mn-cs"/>
              </a:rPr>
              <a:t>Format</a:t>
            </a:r>
            <a:r>
              <a:rPr lang="en-US" sz="1200" b="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Text</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Effects</a:t>
            </a:r>
            <a:r>
              <a:rPr lang="en-US" sz="1200" b="0" kern="1200" baseline="0" dirty="0" smtClean="0">
                <a:solidFill>
                  <a:schemeClr val="tx1"/>
                </a:solidFill>
                <a:latin typeface="+mn-lt"/>
                <a:ea typeface="+mn-ea"/>
                <a:cs typeface="+mn-cs"/>
              </a:rPr>
              <a:t> dialog box launcher.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a:t>
            </a:r>
            <a:r>
              <a:rPr lang="en-US" sz="1200" kern="1200" baseline="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startAt="5"/>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b="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click </a:t>
            </a:r>
            <a:r>
              <a:rPr lang="en-US" sz="1200" b="1" dirty="0" smtClean="0"/>
              <a:t>More Colors</a:t>
            </a:r>
            <a:r>
              <a:rPr lang="en-US" sz="1200" dirty="0" smtClean="0"/>
              <a:t>, and then 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198</a:t>
            </a:r>
            <a:r>
              <a:rPr lang="en-US" sz="1200" dirty="0" smtClean="0"/>
              <a:t>, Green: </a:t>
            </a:r>
            <a:r>
              <a:rPr lang="en-US" sz="1200" b="1" dirty="0" smtClean="0"/>
              <a:t>217</a:t>
            </a:r>
            <a:r>
              <a:rPr lang="en-US" sz="1200" dirty="0" smtClean="0"/>
              <a:t>, Blue: </a:t>
            </a:r>
            <a:r>
              <a:rPr lang="en-US" sz="1200" b="1" dirty="0" smtClean="0"/>
              <a:t>241</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119</a:t>
            </a:r>
            <a:r>
              <a:rPr lang="en-US" sz="1200" dirty="0" smtClean="0"/>
              <a:t>, Green: </a:t>
            </a:r>
            <a:r>
              <a:rPr lang="en-US" sz="1200" b="1" dirty="0" smtClean="0"/>
              <a:t>147</a:t>
            </a:r>
            <a:r>
              <a:rPr lang="en-US" sz="1200" dirty="0" smtClean="0"/>
              <a:t>, Blue: </a:t>
            </a:r>
            <a:r>
              <a:rPr lang="en-US" sz="1200" b="1" dirty="0" smtClean="0"/>
              <a:t>60</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pane, under </a:t>
            </a:r>
            <a:r>
              <a:rPr lang="en-US" sz="1200" b="1" kern="1200" baseline="0" dirty="0" smtClean="0">
                <a:solidFill>
                  <a:schemeClr val="tx1"/>
                </a:solidFill>
                <a:latin typeface="+mn-lt"/>
                <a:ea typeface="+mn-ea"/>
                <a:cs typeface="+mn-cs"/>
              </a:rPr>
              <a:t>Rotation</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a:t>
            </a:r>
            <a:r>
              <a:rPr lang="en-US" sz="1200" b="0" kern="120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i="0" baseline="0" dirty="0" smtClean="0"/>
              <a:t>Format Text Effects </a:t>
            </a:r>
            <a:r>
              <a:rPr lang="en-US" sz="1200" i="0" baseline="0" dirty="0" smtClean="0"/>
              <a:t>dialog box, click </a:t>
            </a:r>
            <a:r>
              <a:rPr lang="en-US" sz="1200" b="1" i="0" baseline="0" dirty="0" smtClean="0"/>
              <a:t>Glow and Soft Edges </a:t>
            </a:r>
            <a:r>
              <a:rPr lang="en-US" sz="1200" i="0" baseline="0" dirty="0" smtClean="0"/>
              <a:t>in the left pane, and in the </a:t>
            </a:r>
            <a:r>
              <a:rPr lang="en-US" sz="1200" b="1" i="0" baseline="0" dirty="0" smtClean="0"/>
              <a:t>Glow and Soft Edges </a:t>
            </a:r>
            <a:r>
              <a:rPr lang="en-US" sz="1200" i="0" baseline="0" dirty="0" smtClean="0"/>
              <a:t>pane, under </a:t>
            </a:r>
            <a:r>
              <a:rPr lang="en-US" sz="1200" b="1" i="0" baseline="0" dirty="0" smtClean="0"/>
              <a:t>Glow</a:t>
            </a:r>
            <a:r>
              <a:rPr lang="en-US" sz="1200" i="0" baseline="0" dirty="0" smtClean="0"/>
              <a:t>, click the button next to </a:t>
            </a:r>
            <a:r>
              <a:rPr lang="en-US" sz="1200" b="1" i="0" baseline="0" dirty="0" smtClean="0"/>
              <a:t>Color</a:t>
            </a:r>
            <a:r>
              <a:rPr lang="en-US" sz="1200" i="0" baseline="0" dirty="0" smtClean="0"/>
              <a:t>, and then click </a:t>
            </a:r>
            <a:r>
              <a:rPr lang="en-US" sz="1200" b="1" i="0" baseline="0" dirty="0" smtClean="0"/>
              <a:t>More Colors</a:t>
            </a:r>
            <a:r>
              <a:rPr lang="en-US" sz="1200" i="0" baseline="0" dirty="0" smtClean="0"/>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168</a:t>
            </a:r>
            <a:r>
              <a:rPr lang="en-US" sz="1200" dirty="0" smtClean="0"/>
              <a:t>, Green: </a:t>
            </a:r>
            <a:r>
              <a:rPr lang="en-US" sz="1200" b="1" dirty="0" smtClean="0"/>
              <a:t>224</a:t>
            </a:r>
            <a:r>
              <a:rPr lang="en-US" sz="1200" dirty="0" smtClean="0"/>
              <a:t>, Blue: </a:t>
            </a:r>
            <a:r>
              <a:rPr lang="en-US" sz="1200" b="1" dirty="0" smtClean="0"/>
              <a:t>52</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b="0" kern="1200" baseline="0" dirty="0" smtClean="0">
                <a:solidFill>
                  <a:schemeClr val="tx1"/>
                </a:solidFill>
                <a:latin typeface="+mn-lt"/>
                <a:ea typeface="+mn-ea"/>
                <a:cs typeface="+mn-cs"/>
              </a:rPr>
              <a:t>Drag the third text box to the right of the second text box, above the curve.</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seventh animation effect (fade effect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0.7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eighth animation effect (spin effect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0.75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ninth animation effect (motion path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1.5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ninth animation effect (motion path for the third text box). On the slide, right-click the selected motion path, and then click </a:t>
            </a:r>
            <a:r>
              <a:rPr lang="en-US" sz="1200" b="1" i="0" kern="1200" baseline="0" dirty="0" smtClean="0">
                <a:solidFill>
                  <a:schemeClr val="tx1"/>
                </a:solidFill>
                <a:latin typeface="+mn-lt"/>
                <a:ea typeface="+mn-ea"/>
                <a:cs typeface="+mn-cs"/>
              </a:rPr>
              <a:t>Edit Points</a:t>
            </a:r>
            <a:r>
              <a:rPr lang="en-US" sz="1200" i="0" kern="1200" baseline="0" dirty="0" smtClean="0">
                <a:solidFill>
                  <a:schemeClr val="tx1"/>
                </a:solidFill>
                <a:latin typeface="+mn-lt"/>
                <a:ea typeface="+mn-ea"/>
                <a:cs typeface="+mn-cs"/>
              </a:rPr>
              <a:t>. Drag the points on the path to match the path to the curved line. (</a:t>
            </a:r>
            <a:r>
              <a:rPr lang="en-US" sz="1200" b="1" i="0" kern="1200" baseline="0" dirty="0" smtClean="0">
                <a:solidFill>
                  <a:schemeClr val="tx1"/>
                </a:solidFill>
                <a:latin typeface="+mn-lt"/>
                <a:ea typeface="+mn-ea"/>
                <a:cs typeface="+mn-cs"/>
              </a:rPr>
              <a:t>Note:</a:t>
            </a:r>
            <a:r>
              <a:rPr lang="en-US" sz="1200" i="0" kern="1200" baseline="0" dirty="0" smtClean="0">
                <a:solidFill>
                  <a:schemeClr val="tx1"/>
                </a:solidFill>
                <a:latin typeface="+mn-lt"/>
                <a:ea typeface="+mn-ea"/>
                <a:cs typeface="+mn-cs"/>
              </a:rPr>
              <a:t> The endpoint will be above the curved line and the path will eventually meet the curve. The starting point will be further to the right of the right edge of the slide than the starting point for the first motion path.)</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endParaRPr lang="en-US" sz="1200" b="0" kern="1200" baseline="0" dirty="0" smtClean="0">
              <a:solidFill>
                <a:schemeClr val="tx1"/>
              </a:solidFill>
              <a:latin typeface="+mn-lt"/>
              <a:ea typeface="+mn-ea"/>
              <a:cs typeface="+mn-cs"/>
            </a:endParaRPr>
          </a:p>
          <a:p>
            <a:endParaRPr lang="en-US" sz="1200" dirty="0" smtClean="0"/>
          </a:p>
          <a:p>
            <a:r>
              <a:rPr lang="en-US" sz="1200" kern="1200" dirty="0" smtClean="0">
                <a:solidFill>
                  <a:schemeClr val="tx1"/>
                </a:solidFill>
                <a:latin typeface="+mn-lt"/>
                <a:ea typeface="+mn-ea"/>
                <a:cs typeface="+mn-cs"/>
              </a:rPr>
              <a:t>To reproduce the background on this slide, do the following: </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Corner</a:t>
            </a:r>
            <a:r>
              <a:rPr lang="en-US" sz="1200" b="0" kern="1200" dirty="0" smtClean="0">
                <a:solidFill>
                  <a:schemeClr val="tx1"/>
                </a:solidFill>
                <a:latin typeface="+mn-lt"/>
                <a:ea typeface="+mn-ea"/>
                <a:cs typeface="+mn-cs"/>
              </a:rPr>
              <a:t> (fifth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Darker 35% </a:t>
            </a:r>
            <a:r>
              <a:rPr lang="en-US" sz="1200" b="0" kern="1200" dirty="0" smtClean="0">
                <a:solidFill>
                  <a:schemeClr val="tx1"/>
                </a:solidFill>
                <a:latin typeface="+mn-lt"/>
                <a:ea typeface="+mn-ea"/>
                <a:cs typeface="+mn-cs"/>
              </a:rPr>
              <a:t>(fifth</a:t>
            </a:r>
            <a:r>
              <a:rPr lang="en-US" sz="1200" b="0" kern="1200" baseline="0" dirty="0" smtClean="0">
                <a:solidFill>
                  <a:schemeClr val="tx1"/>
                </a:solidFill>
                <a:latin typeface="+mn-lt"/>
                <a:ea typeface="+mn-ea"/>
                <a:cs typeface="+mn-cs"/>
              </a:rPr>
              <a:t> row, first option from the left)</a:t>
            </a:r>
            <a:r>
              <a:rPr lang="en-US" sz="1200" b="0" kern="1200" dirty="0" smtClean="0">
                <a:solidFill>
                  <a:schemeClr val="tx1"/>
                </a:solidFill>
                <a:latin typeface="+mn-lt"/>
                <a:ea typeface="+mn-ea"/>
                <a:cs typeface="+mn-cs"/>
              </a:rPr>
              <a:t>.</a:t>
            </a:r>
          </a:p>
          <a:p>
            <a:pPr marL="1143000" lvl="2" indent="-228600">
              <a:buFont typeface="Arial" pitchFamily="34" charset="0"/>
              <a:buNone/>
            </a:pPr>
            <a:endParaRPr lang="en-US" sz="1200" b="0" kern="1200" dirty="0" smtClean="0">
              <a:solidFill>
                <a:schemeClr val="tx1"/>
              </a:solidFill>
              <a:latin typeface="+mn-lt"/>
              <a:ea typeface="+mn-ea"/>
              <a:cs typeface="+mn-cs"/>
            </a:endParaRPr>
          </a:p>
        </p:txBody>
      </p:sp>
      <p:sp>
        <p:nvSpPr>
          <p:cNvPr id="5" name="Slide Image Placeholder 4"/>
          <p:cNvSpPr>
            <a:spLocks noGrp="1" noRot="1" noChangeAspect="1"/>
          </p:cNvSpPr>
          <p:nvPr>
            <p:ph type="sldImg"/>
          </p:nvPr>
        </p:nvSpPr>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dirty="0" smtClean="0"/>
              <a:t>Rotating numbers on a curved path</a:t>
            </a:r>
          </a:p>
          <a:p>
            <a:r>
              <a:rPr lang="en-US" sz="1400" dirty="0" smtClean="0"/>
              <a:t>(Advanced)</a:t>
            </a:r>
          </a:p>
          <a:p>
            <a:endParaRPr lang="en-US" sz="1200" dirty="0" smtClean="0"/>
          </a:p>
          <a:p>
            <a:pPr marL="685800" marR="0" lvl="3" indent="-22860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0" marR="0" lvl="3" indent="0" algn="l" defTabSz="914400" rtl="0" eaLnBrk="1" fontAlgn="auto" latinLnBrk="0" hangingPunct="1">
              <a:lnSpc>
                <a:spcPct val="100000"/>
              </a:lnSpc>
              <a:spcBef>
                <a:spcPts val="0"/>
              </a:spcBef>
              <a:spcAft>
                <a:spcPts val="0"/>
              </a:spcAft>
              <a:buClrTx/>
              <a:buSzTx/>
              <a:buFont typeface="+mj-lt"/>
              <a:buNone/>
              <a:tabLst/>
              <a:defRPr/>
            </a:pPr>
            <a:r>
              <a:rPr lang="en-US" sz="1200" b="1" dirty="0" smtClean="0"/>
              <a:t>Tip: </a:t>
            </a:r>
            <a:r>
              <a:rPr lang="en-US" sz="1200" dirty="0" smtClean="0"/>
              <a:t>To draw the curved line on this slide, you will need to use the ruler and the drawing guides.</a:t>
            </a:r>
          </a:p>
          <a:p>
            <a:pPr marL="685800" marR="0" lvl="3" indent="-22860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dirty="0" smtClean="0"/>
          </a:p>
          <a:p>
            <a:r>
              <a:rPr lang="en-US" sz="1200" dirty="0" smtClean="0"/>
              <a:t>To display the ruler and the drawing</a:t>
            </a:r>
            <a:r>
              <a:rPr lang="en-US" sz="1200" baseline="0" dirty="0" smtClean="0"/>
              <a:t> guides, do the following:</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On the </a:t>
            </a:r>
            <a:r>
              <a:rPr lang="en-US" sz="1200" b="1" kern="1200" baseline="0" dirty="0" smtClean="0">
                <a:solidFill>
                  <a:schemeClr val="tx1"/>
                </a:solidFill>
                <a:latin typeface="+mn-lt"/>
                <a:ea typeface="+mn-ea"/>
                <a:cs typeface="+mn-cs"/>
              </a:rPr>
              <a:t>View</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Show/Hide</a:t>
            </a:r>
            <a:r>
              <a:rPr lang="en-US" sz="1200" b="0" kern="1200" baseline="0" dirty="0" smtClean="0">
                <a:solidFill>
                  <a:schemeClr val="tx1"/>
                </a:solidFill>
                <a:latin typeface="+mn-lt"/>
                <a:ea typeface="+mn-ea"/>
                <a:cs typeface="+mn-cs"/>
              </a:rPr>
              <a:t> group, select </a:t>
            </a:r>
            <a:r>
              <a:rPr lang="en-US" sz="1200" b="1" kern="1200" baseline="0" dirty="0" smtClean="0">
                <a:solidFill>
                  <a:schemeClr val="tx1"/>
                </a:solidFill>
                <a:latin typeface="+mn-lt"/>
                <a:ea typeface="+mn-ea"/>
                <a:cs typeface="+mn-cs"/>
              </a:rPr>
              <a:t>Ruler</a:t>
            </a:r>
            <a:r>
              <a:rPr lang="en-US" sz="1200" b="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Right-click the slide background area, and then click </a:t>
            </a:r>
            <a:r>
              <a:rPr lang="en-US" sz="1200" b="1" kern="1200" baseline="0" dirty="0" smtClean="0">
                <a:solidFill>
                  <a:schemeClr val="tx1"/>
                </a:solidFill>
                <a:latin typeface="+mn-lt"/>
                <a:ea typeface="+mn-ea"/>
                <a:cs typeface="+mn-cs"/>
              </a:rPr>
              <a:t>Grid and Guides</a:t>
            </a:r>
            <a:r>
              <a:rPr lang="en-US" sz="1200" b="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Grid and Guides </a:t>
            </a:r>
            <a:r>
              <a:rPr lang="en-US" sz="1200" b="0" kern="1200" baseline="0" dirty="0" smtClean="0">
                <a:solidFill>
                  <a:schemeClr val="tx1"/>
                </a:solidFill>
                <a:latin typeface="+mn-lt"/>
                <a:ea typeface="+mn-ea"/>
                <a:cs typeface="+mn-cs"/>
              </a:rPr>
              <a:t>dialog box, under </a:t>
            </a:r>
            <a:r>
              <a:rPr lang="en-US" sz="1200" b="1" kern="1200" baseline="0" dirty="0" smtClean="0">
                <a:solidFill>
                  <a:schemeClr val="tx1"/>
                </a:solidFill>
                <a:latin typeface="+mn-lt"/>
                <a:ea typeface="+mn-ea"/>
                <a:cs typeface="+mn-cs"/>
              </a:rPr>
              <a:t>Guide settings</a:t>
            </a:r>
            <a:r>
              <a:rPr lang="en-US" sz="1200" b="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Display drawing guides on screen</a:t>
            </a:r>
            <a:r>
              <a:rPr lang="en-US" sz="1200" b="0" kern="1200" baseline="0" dirty="0" smtClean="0">
                <a:solidFill>
                  <a:schemeClr val="tx1"/>
                </a:solidFill>
                <a:latin typeface="+mn-lt"/>
                <a:ea typeface="+mn-ea"/>
                <a:cs typeface="+mn-cs"/>
              </a:rPr>
              <a:t>. </a:t>
            </a:r>
            <a:r>
              <a:rPr lang="en-US" sz="1200" b="0" baseline="0" dirty="0" smtClean="0"/>
              <a:t>(</a:t>
            </a:r>
            <a:r>
              <a:rPr lang="en-US" sz="1200" b="1" dirty="0" smtClean="0"/>
              <a:t>Note: </a:t>
            </a:r>
            <a:r>
              <a:rPr lang="en-US" sz="1200" dirty="0" smtClean="0"/>
              <a:t>One horizontal and one vertical guide will display on</a:t>
            </a:r>
            <a:r>
              <a:rPr lang="en-US" sz="1200" baseline="0" dirty="0" smtClean="0"/>
              <a:t> the slide </a:t>
            </a:r>
            <a:r>
              <a:rPr lang="en-US" sz="1200" dirty="0" smtClean="0"/>
              <a:t>at 0.00, the default</a:t>
            </a:r>
            <a:r>
              <a:rPr lang="en-US" sz="1200" baseline="0" dirty="0" smtClean="0"/>
              <a:t> position</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None/>
              <a:tabLst/>
              <a:defRPr/>
            </a:pPr>
            <a:r>
              <a:rPr lang="en-US" sz="1200" dirty="0" smtClean="0"/>
              <a:t>To reproduce the curved line on this slide, do the following:</a:t>
            </a: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On the </a:t>
            </a:r>
            <a:r>
              <a:rPr lang="en-US" sz="1200" b="1" kern="1200" baseline="0" dirty="0" smtClean="0">
                <a:solidFill>
                  <a:schemeClr val="tx1"/>
                </a:solidFill>
                <a:latin typeface="+mn-lt"/>
                <a:ea typeface="+mn-ea"/>
                <a:cs typeface="+mn-cs"/>
              </a:rPr>
              <a:t>Insert </a:t>
            </a:r>
            <a:r>
              <a:rPr lang="en-US" sz="1200" b="0" kern="1200" baseline="0" dirty="0" smtClean="0">
                <a:solidFill>
                  <a:schemeClr val="tx1"/>
                </a:solidFill>
                <a:latin typeface="+mn-lt"/>
                <a:ea typeface="+mn-ea"/>
                <a:cs typeface="+mn-cs"/>
              </a:rPr>
              <a:t>tab, in the </a:t>
            </a:r>
            <a:r>
              <a:rPr lang="en-US" sz="1200" b="1" kern="1200" baseline="0" dirty="0" smtClean="0">
                <a:solidFill>
                  <a:schemeClr val="tx1"/>
                </a:solidFill>
                <a:latin typeface="+mn-lt"/>
                <a:ea typeface="+mn-ea"/>
                <a:cs typeface="+mn-cs"/>
              </a:rPr>
              <a:t>Illustrations </a:t>
            </a:r>
            <a:r>
              <a:rPr lang="en-US" sz="1200" b="0" kern="1200" baseline="0" dirty="0" smtClean="0">
                <a:solidFill>
                  <a:schemeClr val="tx1"/>
                </a:solidFill>
                <a:latin typeface="+mn-lt"/>
                <a:ea typeface="+mn-ea"/>
                <a:cs typeface="+mn-cs"/>
              </a:rPr>
              <a:t>group, click </a:t>
            </a:r>
            <a:r>
              <a:rPr lang="en-US" sz="1200" b="1" kern="1200" baseline="0" dirty="0" smtClean="0">
                <a:solidFill>
                  <a:schemeClr val="tx1"/>
                </a:solidFill>
                <a:latin typeface="+mn-lt"/>
                <a:ea typeface="+mn-ea"/>
                <a:cs typeface="+mn-cs"/>
              </a:rPr>
              <a:t>Shapes</a:t>
            </a:r>
            <a:r>
              <a:rPr lang="en-US" sz="1200" b="0" kern="1200" baseline="0" dirty="0" smtClean="0">
                <a:solidFill>
                  <a:schemeClr val="tx1"/>
                </a:solidFill>
                <a:latin typeface="+mn-lt"/>
                <a:ea typeface="+mn-ea"/>
                <a:cs typeface="+mn-cs"/>
              </a:rPr>
              <a:t>, and then under </a:t>
            </a:r>
            <a:r>
              <a:rPr lang="en-US" sz="1200" b="1" kern="1200" baseline="0" dirty="0" smtClean="0">
                <a:solidFill>
                  <a:schemeClr val="tx1"/>
                </a:solidFill>
                <a:latin typeface="+mn-lt"/>
                <a:ea typeface="+mn-ea"/>
                <a:cs typeface="+mn-cs"/>
              </a:rPr>
              <a:t>Lines</a:t>
            </a:r>
            <a:r>
              <a:rPr lang="en-US" sz="1200" b="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Curve</a:t>
            </a:r>
            <a:r>
              <a:rPr lang="en-US" sz="1200" b="0" kern="1200" baseline="0" dirty="0" smtClean="0">
                <a:solidFill>
                  <a:schemeClr val="tx1"/>
                </a:solidFill>
                <a:latin typeface="+mn-lt"/>
                <a:ea typeface="+mn-ea"/>
                <a:cs typeface="+mn-cs"/>
              </a:rPr>
              <a:t> (10</a:t>
            </a:r>
            <a:r>
              <a:rPr lang="en-US" sz="1200" b="0" kern="1200" baseline="30000" dirty="0" smtClean="0">
                <a:solidFill>
                  <a:schemeClr val="tx1"/>
                </a:solidFill>
                <a:latin typeface="+mn-lt"/>
                <a:ea typeface="+mn-ea"/>
                <a:cs typeface="+mn-cs"/>
              </a:rPr>
              <a:t>th</a:t>
            </a:r>
            <a:r>
              <a:rPr lang="en-US" sz="1200" b="0" kern="1200" baseline="0" dirty="0" smtClean="0">
                <a:solidFill>
                  <a:schemeClr val="tx1"/>
                </a:solidFill>
                <a:latin typeface="+mn-lt"/>
                <a:ea typeface="+mn-ea"/>
                <a:cs typeface="+mn-cs"/>
              </a:rPr>
              <a:t> option from the left). To draw the curved line on the slide, do the following:</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first point 0.25” to the left of the left edge of the slide and 0.75” below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second point 3” to the left of the vertical drawing guide and 1” above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third point 1.5” to the right of the vertical drawing guide and 0.5” below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Double-click the fourth and final point 0.25” to the right of the right edge of the slide and 1.5” above the horizontal drawing guide.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Select the curved line. 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Shape Styles </a:t>
            </a:r>
            <a:r>
              <a:rPr lang="en-US" sz="1200" b="0" kern="1200" baseline="0" dirty="0" smtClean="0">
                <a:solidFill>
                  <a:schemeClr val="tx1"/>
                </a:solidFill>
                <a:latin typeface="+mn-lt"/>
                <a:ea typeface="+mn-ea"/>
                <a:cs typeface="+mn-cs"/>
              </a:rPr>
              <a:t>group, click </a:t>
            </a:r>
            <a:r>
              <a:rPr lang="en-US" sz="1200" b="1" kern="1200" baseline="0" dirty="0" smtClean="0">
                <a:solidFill>
                  <a:schemeClr val="tx1"/>
                </a:solidFill>
                <a:latin typeface="+mn-lt"/>
                <a:ea typeface="+mn-ea"/>
                <a:cs typeface="+mn-cs"/>
              </a:rPr>
              <a:t>Shape Outline</a:t>
            </a:r>
            <a:r>
              <a:rPr lang="en-US" sz="1200" b="0" kern="1200" baseline="0" dirty="0" smtClean="0">
                <a:solidFill>
                  <a:schemeClr val="tx1"/>
                </a:solidFill>
                <a:latin typeface="+mn-lt"/>
                <a:ea typeface="+mn-ea"/>
                <a:cs typeface="+mn-cs"/>
              </a:rPr>
              <a:t>, and then do the following: </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Under </a:t>
            </a:r>
            <a:r>
              <a:rPr lang="en-US" sz="1200" b="1" kern="1200" baseline="0" dirty="0" smtClean="0">
                <a:solidFill>
                  <a:schemeClr val="tx1"/>
                </a:solidFill>
                <a:latin typeface="+mn-lt"/>
                <a:ea typeface="+mn-ea"/>
                <a:cs typeface="+mn-cs"/>
              </a:rPr>
              <a:t>Theme Colors</a:t>
            </a:r>
            <a:r>
              <a:rPr lang="en-US" sz="1200" b="0" kern="1200" baseline="0" dirty="0" smtClean="0">
                <a:solidFill>
                  <a:schemeClr val="tx1"/>
                </a:solidFill>
                <a:latin typeface="+mn-lt"/>
                <a:ea typeface="+mn-ea"/>
                <a:cs typeface="+mn-cs"/>
              </a:rPr>
              <a:t>,</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click</a:t>
            </a:r>
            <a:r>
              <a:rPr lang="en-US" sz="1200" b="0" dirty="0" smtClean="0"/>
              <a:t> </a:t>
            </a:r>
            <a:r>
              <a:rPr lang="en-US" sz="1200" b="1" dirty="0" smtClean="0"/>
              <a:t>White, Background 1, Darker 35%</a:t>
            </a:r>
            <a:r>
              <a:rPr lang="en-US" sz="1200" b="0" dirty="0" smtClean="0"/>
              <a:t> (fifth row, first option from the left). </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Point to </a:t>
            </a:r>
            <a:r>
              <a:rPr lang="en-US" sz="1200" b="1" kern="1200" baseline="0" dirty="0" smtClean="0">
                <a:solidFill>
                  <a:schemeClr val="tx1"/>
                </a:solidFill>
                <a:latin typeface="+mn-lt"/>
                <a:ea typeface="+mn-ea"/>
                <a:cs typeface="+mn-cs"/>
              </a:rPr>
              <a:t>Dashes</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Square Dot </a:t>
            </a:r>
            <a:r>
              <a:rPr lang="en-US" sz="1200" b="0" kern="1200" baseline="0" dirty="0" smtClean="0">
                <a:solidFill>
                  <a:schemeClr val="tx1"/>
                </a:solidFill>
                <a:latin typeface="+mn-lt"/>
                <a:ea typeface="+mn-ea"/>
                <a:cs typeface="+mn-cs"/>
              </a:rPr>
              <a:t>(third option from the top).</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Point to </a:t>
            </a:r>
            <a:r>
              <a:rPr lang="en-US" sz="1200" b="1" kern="1200" baseline="0" dirty="0" smtClean="0">
                <a:solidFill>
                  <a:schemeClr val="tx1"/>
                </a:solidFill>
                <a:latin typeface="+mn-lt"/>
                <a:ea typeface="+mn-ea"/>
                <a:cs typeface="+mn-cs"/>
              </a:rPr>
              <a:t>Weight</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1 ½ pt</a:t>
            </a:r>
            <a:r>
              <a:rPr lang="en-US" sz="1200" b="0" kern="1200" baseline="0" dirty="0" smtClean="0">
                <a:solidFill>
                  <a:schemeClr val="tx1"/>
                </a:solidFill>
                <a:latin typeface="+mn-lt"/>
                <a:ea typeface="+mn-ea"/>
                <a:cs typeface="+mn-cs"/>
              </a:rPr>
              <a:t>. </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dirty="0" smtClean="0"/>
          </a:p>
          <a:p>
            <a:endParaRPr lang="en-US" sz="1200" dirty="0" smtClean="0"/>
          </a:p>
          <a:p>
            <a:r>
              <a:rPr lang="en-US" sz="1200" dirty="0" smtClean="0"/>
              <a:t>To reproduce the “1”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 the </a:t>
            </a:r>
            <a:r>
              <a:rPr lang="en-US" sz="1200" b="1" i="0" dirty="0" smtClean="0"/>
              <a:t>Home</a:t>
            </a:r>
            <a:r>
              <a:rPr lang="en-US" sz="1200" i="0" dirty="0" smtClean="0"/>
              <a:t> tab, in the</a:t>
            </a:r>
            <a:r>
              <a:rPr lang="en-US" sz="1200" i="0" baseline="0" dirty="0" smtClean="0"/>
              <a:t> </a:t>
            </a:r>
            <a:r>
              <a:rPr lang="en-US" sz="1200" b="1" i="0" baseline="0" dirty="0" smtClean="0"/>
              <a:t>Slides</a:t>
            </a:r>
            <a:r>
              <a:rPr lang="en-US" sz="1200" i="0" baseline="0" dirty="0" smtClean="0"/>
              <a:t> group, click </a:t>
            </a:r>
            <a:r>
              <a:rPr lang="en-US" sz="1200" b="1" i="0" baseline="0" dirty="0" smtClean="0"/>
              <a:t>Layout</a:t>
            </a:r>
            <a:r>
              <a:rPr lang="en-US" sz="1200" i="0" baseline="0" dirty="0" smtClean="0"/>
              <a:t>, and then click </a:t>
            </a:r>
            <a:r>
              <a:rPr lang="en-US" sz="1200" b="1" i="0" baseline="0" dirty="0" smtClean="0"/>
              <a:t>Blank</a:t>
            </a:r>
            <a:r>
              <a:rPr lang="en-US" sz="1200" i="0" baseline="0" dirty="0" smtClean="0"/>
              <a:t>.</a:t>
            </a:r>
            <a:endParaRPr lang="en-US" sz="1200" i="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a:t>
            </a:r>
            <a:r>
              <a:rPr lang="en-US" sz="1200" i="0" baseline="0" dirty="0" smtClean="0"/>
              <a:t> the </a:t>
            </a:r>
            <a:r>
              <a:rPr lang="en-US" sz="1200" b="1" i="0" baseline="0" dirty="0" smtClean="0"/>
              <a:t>Insert</a:t>
            </a:r>
            <a:r>
              <a:rPr lang="en-US" sz="1200" i="0" baseline="0" dirty="0" smtClean="0"/>
              <a:t> tab, in the </a:t>
            </a:r>
            <a:r>
              <a:rPr lang="en-US" sz="1200" b="1" i="0" baseline="0" dirty="0" smtClean="0"/>
              <a:t>Text</a:t>
            </a:r>
            <a:r>
              <a:rPr lang="en-US" sz="1200" i="0" baseline="0" dirty="0" smtClean="0"/>
              <a:t> group, click </a:t>
            </a:r>
            <a:r>
              <a:rPr lang="en-US" sz="1200" b="1" i="0" baseline="0" dirty="0" smtClean="0"/>
              <a:t>Text Box</a:t>
            </a:r>
            <a:r>
              <a:rPr lang="en-US" sz="1200" i="0" baseline="0" dirty="0" smtClean="0"/>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Enter </a:t>
            </a:r>
            <a:r>
              <a:rPr lang="en-US" sz="1200" b="1" i="0" baseline="0" dirty="0" smtClean="0"/>
              <a:t>1</a:t>
            </a:r>
            <a:r>
              <a:rPr lang="en-US" sz="1200" i="0" baseline="0" dirty="0" smtClean="0"/>
              <a:t> in the text box, and then select the text. O</a:t>
            </a:r>
            <a:r>
              <a:rPr lang="en-US" sz="1200" i="0" dirty="0" smtClean="0"/>
              <a:t>n the </a:t>
            </a:r>
            <a:r>
              <a:rPr lang="en-US" sz="1200" b="1" i="0" dirty="0" smtClean="0"/>
              <a:t>Home</a:t>
            </a:r>
            <a:r>
              <a:rPr lang="en-US" sz="1200" i="0" baseline="0" dirty="0" smtClean="0"/>
              <a:t> tab, in the </a:t>
            </a:r>
            <a:r>
              <a:rPr lang="en-US" sz="1200" b="1" i="0" baseline="0" dirty="0" smtClean="0"/>
              <a:t>Font</a:t>
            </a:r>
            <a:r>
              <a:rPr lang="en-US" sz="1200" i="0" baseline="0" dirty="0" smtClean="0"/>
              <a:t> group,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Font</a:t>
            </a:r>
            <a:r>
              <a:rPr lang="en-US" sz="1200" i="0" baseline="0" dirty="0" smtClean="0"/>
              <a:t> list, select </a:t>
            </a:r>
            <a:r>
              <a:rPr lang="en-US" sz="1200" b="1" baseline="0" dirty="0" smtClean="0"/>
              <a:t>Impact</a:t>
            </a:r>
            <a:r>
              <a:rPr lang="en-US" sz="1200" b="0" baseline="0" dirty="0" smtClean="0"/>
              <a:t>.</a:t>
            </a:r>
            <a:endParaRPr lang="en-US" sz="1200" b="0" i="0" baseline="0" dirty="0" smtClean="0"/>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Font Size </a:t>
            </a:r>
            <a:r>
              <a:rPr lang="en-US" sz="1200" i="0" baseline="0" dirty="0" smtClean="0"/>
              <a:t>box, enter </a:t>
            </a:r>
            <a:r>
              <a:rPr lang="en-US" sz="1200" b="1" baseline="0" dirty="0" smtClean="0"/>
              <a:t>140</a:t>
            </a:r>
            <a:r>
              <a:rPr lang="en-US" sz="1200" b="0" baseline="0" dirty="0" smtClean="0"/>
              <a:t>.</a:t>
            </a:r>
            <a:endParaRPr lang="en-US" sz="1200" i="0"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On the </a:t>
            </a:r>
            <a:r>
              <a:rPr lang="en-US" sz="1200" b="1" i="0" baseline="0" dirty="0" smtClean="0"/>
              <a:t>Home</a:t>
            </a:r>
            <a:r>
              <a:rPr lang="en-US" sz="1200" i="0" baseline="0" dirty="0" smtClean="0"/>
              <a:t> tab, in the </a:t>
            </a:r>
            <a:r>
              <a:rPr lang="en-US" sz="1200" b="1" i="0" baseline="0" dirty="0" smtClean="0"/>
              <a:t>Paragraph</a:t>
            </a:r>
            <a:r>
              <a:rPr lang="en-US" sz="1200" i="0" baseline="0" dirty="0" smtClean="0"/>
              <a:t> group, click </a:t>
            </a:r>
            <a:r>
              <a:rPr lang="en-US" sz="1200" b="1" i="0" baseline="0" dirty="0" smtClean="0"/>
              <a:t>Align Text Left </a:t>
            </a:r>
            <a:r>
              <a:rPr lang="en-US" sz="1200" i="0" baseline="0" dirty="0" smtClean="0"/>
              <a:t>to align the text left in the text box.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Select the text box. Under </a:t>
            </a:r>
            <a:r>
              <a:rPr lang="en-US" sz="1200" b="1" i="0" baseline="0" dirty="0" smtClean="0"/>
              <a:t>Drawing Tools</a:t>
            </a:r>
            <a:r>
              <a:rPr lang="en-US" sz="1200" i="0" baseline="0" dirty="0" smtClean="0"/>
              <a:t>, on the </a:t>
            </a:r>
            <a:r>
              <a:rPr lang="en-US" sz="1200" b="1" i="0" baseline="0" dirty="0" smtClean="0"/>
              <a:t>Format</a:t>
            </a:r>
            <a:r>
              <a:rPr lang="en-US" sz="1200" i="0" baseline="0" dirty="0" smtClean="0"/>
              <a:t> tab, in the bottom right corner of the </a:t>
            </a:r>
            <a:r>
              <a:rPr lang="en-US" sz="1200" b="1" i="0" baseline="0" dirty="0" smtClean="0"/>
              <a:t>WordArt Styles </a:t>
            </a:r>
            <a:r>
              <a:rPr lang="en-US" sz="1200" i="0" baseline="0" dirty="0" smtClean="0"/>
              <a:t>group, click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 launcher.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stops</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a:t>
            </a:r>
            <a:r>
              <a:rPr lang="en-US" sz="1200" b="1" kern="1200" baseline="0" dirty="0" smtClean="0">
                <a:solidFill>
                  <a:schemeClr val="tx1"/>
                </a:solidFill>
                <a:latin typeface="+mn-lt"/>
                <a:ea typeface="+mn-ea"/>
                <a:cs typeface="+mn-cs"/>
              </a:rPr>
              <a:t> stops</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49</a:t>
            </a:r>
            <a:r>
              <a:rPr lang="en-US" sz="1200" dirty="0" smtClean="0"/>
              <a:t>, Green: </a:t>
            </a:r>
            <a:r>
              <a:rPr lang="en-US" sz="1200" b="1" dirty="0" smtClean="0"/>
              <a:t>133</a:t>
            </a:r>
            <a:r>
              <a:rPr lang="en-US" sz="1200" dirty="0" smtClean="0"/>
              <a:t>, Blue: </a:t>
            </a:r>
            <a:r>
              <a:rPr lang="en-US" sz="1200" b="1" dirty="0" smtClean="0"/>
              <a:t>156</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Outline Style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Outline Style </a:t>
            </a:r>
            <a:r>
              <a:rPr lang="en-US" sz="1200" kern="1200" baseline="0" dirty="0" smtClean="0">
                <a:solidFill>
                  <a:schemeClr val="tx1"/>
                </a:solidFill>
                <a:latin typeface="+mn-lt"/>
                <a:ea typeface="+mn-ea"/>
                <a:cs typeface="+mn-cs"/>
              </a:rPr>
              <a:t>pane, in the </a:t>
            </a:r>
            <a:r>
              <a:rPr lang="en-US" sz="1200" b="1" kern="1200" baseline="0" dirty="0" smtClean="0">
                <a:solidFill>
                  <a:schemeClr val="tx1"/>
                </a:solidFill>
                <a:latin typeface="+mn-lt"/>
                <a:ea typeface="+mn-ea"/>
                <a:cs typeface="+mn-cs"/>
              </a:rPr>
              <a:t>Width</a:t>
            </a:r>
            <a:r>
              <a:rPr lang="en-US" sz="120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2.5 pt</a:t>
            </a:r>
            <a:r>
              <a:rPr lang="en-US" sz="120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Shadow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Shadow</a:t>
            </a:r>
            <a:r>
              <a:rPr lang="en-US" sz="1200" kern="1200" baseline="0" dirty="0" smtClean="0">
                <a:solidFill>
                  <a:schemeClr val="tx1"/>
                </a:solidFill>
                <a:latin typeface="+mn-lt"/>
                <a:ea typeface="+mn-ea"/>
                <a:cs typeface="+mn-cs"/>
              </a:rPr>
              <a:t> pane, click the button next to </a:t>
            </a:r>
            <a:r>
              <a:rPr lang="en-US" sz="1200" b="1" kern="1200" baseline="0" dirty="0" smtClean="0">
                <a:solidFill>
                  <a:schemeClr val="tx1"/>
                </a:solidFill>
                <a:latin typeface="+mn-lt"/>
                <a:ea typeface="+mn-ea"/>
                <a:cs typeface="+mn-cs"/>
              </a:rPr>
              <a:t>Presets</a:t>
            </a:r>
            <a:r>
              <a:rPr lang="en-US" sz="1200" b="0" kern="1200" baseline="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under </a:t>
            </a:r>
            <a:r>
              <a:rPr lang="en-US" sz="1200" b="1" kern="1200" baseline="0" dirty="0" smtClean="0">
                <a:solidFill>
                  <a:schemeClr val="tx1"/>
                </a:solidFill>
                <a:latin typeface="+mn-lt"/>
                <a:ea typeface="+mn-ea"/>
                <a:cs typeface="+mn-cs"/>
              </a:rPr>
              <a:t>Outer</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Offset Diagonal Bottom Left</a:t>
            </a:r>
            <a:r>
              <a:rPr lang="en-US" sz="1200" b="0" kern="1200" dirty="0" smtClean="0">
                <a:solidFill>
                  <a:schemeClr val="tx1"/>
                </a:solidFill>
                <a:latin typeface="+mn-lt"/>
                <a:ea typeface="+mn-ea"/>
                <a:cs typeface="+mn-cs"/>
              </a:rPr>
              <a:t> (first row, third option from the left),</a:t>
            </a:r>
            <a:r>
              <a:rPr lang="en-US" sz="1200" b="0" kern="1200" baseline="0" dirty="0" smtClean="0">
                <a:solidFill>
                  <a:schemeClr val="tx1"/>
                </a:solidFill>
                <a:latin typeface="+mn-lt"/>
                <a:ea typeface="+mn-ea"/>
                <a:cs typeface="+mn-cs"/>
              </a:rPr>
              <a:t> and then do the following:</a:t>
            </a:r>
            <a:endParaRPr lang="en-US" sz="1200" kern="1200" baseline="0" dirty="0" smtClean="0">
              <a:solidFill>
                <a:schemeClr val="tx1"/>
              </a:solidFill>
              <a:latin typeface="+mn-lt"/>
              <a:ea typeface="+mn-ea"/>
              <a:cs typeface="+mn-cs"/>
            </a:endParaRP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Transparency</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82%</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Size </a:t>
            </a:r>
            <a:r>
              <a:rPr lang="en-US" sz="1200" b="0" kern="1200" baseline="0" dirty="0" smtClean="0">
                <a:solidFill>
                  <a:schemeClr val="tx1"/>
                </a:solidFill>
                <a:latin typeface="+mn-lt"/>
                <a:ea typeface="+mn-ea"/>
                <a:cs typeface="+mn-cs"/>
              </a:rPr>
              <a:t>box, enter </a:t>
            </a:r>
            <a:r>
              <a:rPr lang="en-US" sz="1200" b="1" kern="1200" baseline="0" dirty="0" smtClean="0">
                <a:solidFill>
                  <a:schemeClr val="tx1"/>
                </a:solidFill>
                <a:latin typeface="+mn-lt"/>
                <a:ea typeface="+mn-ea"/>
                <a:cs typeface="+mn-cs"/>
              </a:rPr>
              <a:t>100%</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Blur</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8 pt</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Angle</a:t>
            </a:r>
            <a:r>
              <a:rPr lang="en-US" sz="1200" b="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135°</a:t>
            </a:r>
            <a:r>
              <a:rPr lang="en-US" sz="1200" b="0" kern="120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Distance</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30 pt</a:t>
            </a:r>
            <a:r>
              <a:rPr lang="en-US" sz="1200" b="0" kern="1200" baseline="0" dirty="0" smtClean="0">
                <a:solidFill>
                  <a:schemeClr val="tx1"/>
                </a:solidFill>
                <a:latin typeface="+mn-lt"/>
                <a:ea typeface="+mn-ea"/>
                <a:cs typeface="+mn-cs"/>
              </a:rPr>
              <a:t>. </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b="0" kern="1200" dirty="0" smtClean="0">
                <a:solidFill>
                  <a:schemeClr val="tx1"/>
                </a:solidFill>
                <a:latin typeface="+mn-lt"/>
                <a:ea typeface="+mn-ea"/>
                <a:cs typeface="+mn-cs"/>
              </a:rPr>
              <a:t>pane, under </a:t>
            </a:r>
            <a:r>
              <a:rPr lang="en-US" sz="1200" b="1" kern="1200" dirty="0" smtClean="0">
                <a:solidFill>
                  <a:schemeClr val="tx1"/>
                </a:solidFill>
                <a:latin typeface="+mn-lt"/>
                <a:ea typeface="+mn-ea"/>
                <a:cs typeface="+mn-cs"/>
              </a:rPr>
              <a:t>Rotation</a:t>
            </a:r>
            <a:r>
              <a:rPr lang="en-US" sz="1200" b="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Z</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15°</a:t>
            </a:r>
            <a:r>
              <a:rPr lang="en-US" sz="1200" b="0" kern="120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b="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Glow and Soft Edges </a:t>
            </a:r>
            <a:r>
              <a:rPr lang="en-US" sz="1200" b="0" kern="1200" dirty="0" smtClean="0">
                <a:solidFill>
                  <a:schemeClr val="tx1"/>
                </a:solidFill>
                <a:latin typeface="+mn-lt"/>
                <a:ea typeface="+mn-ea"/>
                <a:cs typeface="+mn-cs"/>
              </a:rPr>
              <a:t>in the left pane, and in the </a:t>
            </a:r>
            <a:r>
              <a:rPr lang="en-US" sz="1200" b="1" kern="1200" dirty="0" smtClean="0">
                <a:solidFill>
                  <a:schemeClr val="tx1"/>
                </a:solidFill>
                <a:latin typeface="+mn-lt"/>
                <a:ea typeface="+mn-ea"/>
                <a:cs typeface="+mn-cs"/>
              </a:rPr>
              <a:t>Glow</a:t>
            </a:r>
            <a:r>
              <a:rPr lang="en-US" sz="1200" b="1" kern="1200" baseline="0" dirty="0" smtClean="0">
                <a:solidFill>
                  <a:schemeClr val="tx1"/>
                </a:solidFill>
                <a:latin typeface="+mn-lt"/>
                <a:ea typeface="+mn-ea"/>
                <a:cs typeface="+mn-cs"/>
              </a:rPr>
              <a:t> and Soft Edges </a:t>
            </a:r>
            <a:r>
              <a:rPr lang="en-US" sz="1200" b="0" kern="1200" baseline="0" dirty="0" smtClean="0">
                <a:solidFill>
                  <a:schemeClr val="tx1"/>
                </a:solidFill>
                <a:latin typeface="+mn-lt"/>
                <a:ea typeface="+mn-ea"/>
                <a:cs typeface="+mn-cs"/>
              </a:rPr>
              <a:t>pane,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Size</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8 pt</a:t>
            </a:r>
            <a:r>
              <a:rPr lang="en-US" sz="1200" b="0" kern="120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Click</a:t>
            </a:r>
            <a:r>
              <a:rPr lang="en-US" sz="1200" b="0" kern="1200" baseline="0" dirty="0" smtClean="0">
                <a:solidFill>
                  <a:schemeClr val="tx1"/>
                </a:solidFill>
                <a:latin typeface="+mn-lt"/>
                <a:ea typeface="+mn-ea"/>
                <a:cs typeface="+mn-cs"/>
              </a:rPr>
              <a:t> the button next to </a:t>
            </a:r>
            <a:r>
              <a:rPr lang="en-US" sz="1200" b="1" kern="1200" baseline="0" dirty="0" smtClean="0">
                <a:solidFill>
                  <a:schemeClr val="tx1"/>
                </a:solidFill>
                <a:latin typeface="+mn-lt"/>
                <a:ea typeface="+mn-ea"/>
                <a:cs typeface="+mn-cs"/>
              </a:rPr>
              <a:t>Color</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b="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29</a:t>
            </a:r>
            <a:r>
              <a:rPr lang="en-US" sz="1200" dirty="0" smtClean="0"/>
              <a:t>, Green: </a:t>
            </a:r>
            <a:r>
              <a:rPr lang="en-US" sz="1200" b="1" dirty="0" smtClean="0"/>
              <a:t>199</a:t>
            </a:r>
            <a:r>
              <a:rPr lang="en-US" sz="1200" dirty="0" smtClean="0"/>
              <a:t>, Blue: </a:t>
            </a:r>
            <a:r>
              <a:rPr lang="en-US" sz="1200" b="1" dirty="0" smtClean="0"/>
              <a:t>244</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b="0" kern="1200" baseline="0" dirty="0" smtClean="0">
                <a:solidFill>
                  <a:schemeClr val="tx1"/>
                </a:solidFill>
                <a:latin typeface="+mn-lt"/>
                <a:ea typeface="+mn-ea"/>
                <a:cs typeface="+mn-cs"/>
              </a:rPr>
              <a:t>Drag the text box onto the left part of the curved line, slightly to the right of the peak of the curve. </a:t>
            </a:r>
          </a:p>
          <a:p>
            <a:endParaRPr lang="en-US" sz="1200" dirty="0" smtClean="0"/>
          </a:p>
          <a:p>
            <a:endParaRPr lang="en-US" sz="1200" dirty="0" smtClean="0"/>
          </a:p>
          <a:p>
            <a:r>
              <a:rPr lang="en-US" sz="1200" dirty="0" smtClean="0"/>
              <a:t>To reproduce the animation effects for the “1” on this slide, do the following:</a:t>
            </a:r>
          </a:p>
          <a:p>
            <a:pPr marL="228600" indent="-228600">
              <a:buFont typeface="+mj-lt"/>
              <a:buAutoNum type="arabicPeriod"/>
            </a:pPr>
            <a:r>
              <a:rPr lang="en-US" sz="1200" b="0" baseline="0" dirty="0" smtClean="0"/>
              <a:t>On the slide, select the text box. 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under </a:t>
            </a:r>
            <a:r>
              <a:rPr lang="en-US" sz="1200" b="1" baseline="0" dirty="0" smtClean="0"/>
              <a:t>Entrance</a:t>
            </a:r>
            <a:r>
              <a:rPr lang="en-US" sz="1200" b="0" baseline="0" dirty="0" smtClean="0"/>
              <a:t>, click </a:t>
            </a:r>
            <a:r>
              <a:rPr lang="en-US" sz="1200" b="1" baseline="0" dirty="0" smtClean="0"/>
              <a:t>Fade</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Timing</a:t>
            </a:r>
            <a:r>
              <a:rPr lang="en-US" sz="1200" b="0" baseline="0" dirty="0" smtClean="0"/>
              <a:t> group, do the following:</a:t>
            </a:r>
            <a:endParaRPr lang="en-US" sz="1200" baseline="0" dirty="0" smtClean="0"/>
          </a:p>
          <a:p>
            <a:pPr marL="685800" lvl="1" indent="-228600">
              <a:buFont typeface="Arial" pitchFamily="34" charset="0"/>
              <a:buChar char="•"/>
            </a:pPr>
            <a:r>
              <a:rPr lang="en-US" sz="1200" b="0" baseline="0" dirty="0" smtClean="0"/>
              <a:t>In the</a:t>
            </a:r>
            <a:r>
              <a:rPr lang="en-US" sz="1200" baseline="0" dirty="0" smtClean="0"/>
              <a:t> </a:t>
            </a:r>
            <a:r>
              <a:rPr lang="en-US" sz="1200" b="1" dirty="0" smtClean="0"/>
              <a:t>Start</a:t>
            </a:r>
            <a:r>
              <a:rPr lang="en-US" sz="1200" baseline="0" dirty="0" smtClean="0"/>
              <a:t> list, select</a:t>
            </a:r>
            <a:r>
              <a:rPr lang="en-US" sz="1200" dirty="0" smtClean="0"/>
              <a:t> </a:t>
            </a:r>
            <a:r>
              <a:rPr lang="en-US" sz="1200" b="1" dirty="0" smtClean="0"/>
              <a:t>With Previous</a:t>
            </a:r>
            <a:r>
              <a:rPr lang="en-US" sz="1200" b="0" dirty="0" smtClean="0"/>
              <a:t>. </a:t>
            </a:r>
          </a:p>
          <a:p>
            <a:pPr marL="685800" lvl="1" indent="-228600">
              <a:buFont typeface="Arial" pitchFamily="34" charset="0"/>
              <a:buChar char="•"/>
            </a:pPr>
            <a:r>
              <a:rPr lang="en-US" sz="1200" b="0" dirty="0" smtClean="0"/>
              <a:t>In the </a:t>
            </a:r>
            <a:r>
              <a:rPr lang="en-US" sz="1200" b="1" dirty="0" smtClean="0"/>
              <a:t>Duration </a:t>
            </a:r>
            <a:r>
              <a:rPr lang="en-US" sz="1200" b="0" dirty="0" smtClean="0"/>
              <a:t>box,</a:t>
            </a:r>
            <a:r>
              <a:rPr lang="en-US" sz="1200" b="0" baseline="0" dirty="0" smtClean="0"/>
              <a:t> enter </a:t>
            </a:r>
            <a:r>
              <a:rPr lang="en-US" sz="1200" b="1" baseline="0" dirty="0" smtClean="0"/>
              <a:t>1.00</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under </a:t>
            </a:r>
            <a:r>
              <a:rPr lang="en-US" sz="1200" b="1" baseline="0" dirty="0" smtClean="0"/>
              <a:t>Emphasis</a:t>
            </a:r>
            <a:r>
              <a:rPr lang="en-US" sz="1200" b="0" baseline="0" dirty="0" smtClean="0"/>
              <a:t> click </a:t>
            </a:r>
            <a:r>
              <a:rPr lang="en-US" sz="1200" b="1" baseline="0" dirty="0" smtClean="0"/>
              <a:t>Spin</a:t>
            </a:r>
            <a:r>
              <a:rPr lang="en-US" sz="1200" b="0" baseline="0" dirty="0" smtClean="0"/>
              <a:t>.</a:t>
            </a:r>
            <a:endParaRPr lang="en-US" sz="1200" baseline="0" dirty="0" smtClean="0"/>
          </a:p>
          <a:p>
            <a:pPr marL="228600" lvl="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Animation</a:t>
            </a:r>
            <a:r>
              <a:rPr lang="en-US" sz="1200" b="0" baseline="0" dirty="0" smtClean="0"/>
              <a:t> group, click the </a:t>
            </a:r>
            <a:r>
              <a:rPr lang="en-US" sz="1200" b="1" baseline="0" dirty="0" smtClean="0"/>
              <a:t>Effect Options </a:t>
            </a:r>
            <a:r>
              <a:rPr lang="en-US" sz="1200" b="0" baseline="0" dirty="0" smtClean="0"/>
              <a:t>dialog box launcher. In the </a:t>
            </a:r>
            <a:r>
              <a:rPr lang="en-US" sz="1200" b="1" baseline="0" dirty="0" smtClean="0"/>
              <a:t>Spin</a:t>
            </a:r>
            <a:r>
              <a:rPr lang="en-US" sz="1200" b="0" baseline="0" dirty="0" smtClean="0"/>
              <a:t> dialog box, do the following:</a:t>
            </a:r>
            <a:endParaRPr lang="en-US" sz="1200" baseline="0" dirty="0" smtClean="0"/>
          </a:p>
          <a:p>
            <a:pPr marL="685800" lvl="1" indent="-228600">
              <a:buFont typeface="Arial" pitchFamily="34" charset="0"/>
              <a:buChar char="•"/>
            </a:pPr>
            <a:r>
              <a:rPr lang="en-US" sz="1200" baseline="0" dirty="0" smtClean="0"/>
              <a:t>On the </a:t>
            </a:r>
            <a:r>
              <a:rPr lang="en-US" sz="1200" b="1" baseline="0" dirty="0" smtClean="0"/>
              <a:t>Effect</a:t>
            </a:r>
            <a:r>
              <a:rPr lang="en-US" sz="1200" baseline="0" dirty="0" smtClean="0"/>
              <a:t> tab, under </a:t>
            </a:r>
            <a:r>
              <a:rPr lang="en-US" sz="1200" b="1" baseline="0" dirty="0" smtClean="0"/>
              <a:t>Settings</a:t>
            </a:r>
            <a:r>
              <a:rPr lang="en-US" sz="1200" b="0" baseline="0" dirty="0" smtClean="0"/>
              <a:t>, </a:t>
            </a:r>
            <a:r>
              <a:rPr lang="en-US" sz="1200" baseline="0" dirty="0" smtClean="0"/>
              <a:t>do the following:</a:t>
            </a:r>
          </a:p>
          <a:p>
            <a:pPr marL="1143000" lvl="2" indent="-228600">
              <a:buFont typeface="Arial" pitchFamily="34" charset="0"/>
              <a:buChar char="•"/>
            </a:pPr>
            <a:r>
              <a:rPr lang="en-US" sz="1200" baseline="0" dirty="0" smtClean="0"/>
              <a:t>In the </a:t>
            </a:r>
            <a:r>
              <a:rPr lang="en-US" sz="1200" b="1" baseline="0" dirty="0" smtClean="0"/>
              <a:t>Amount </a:t>
            </a:r>
            <a:r>
              <a:rPr lang="en-US" sz="1200" b="0" baseline="0" dirty="0" smtClean="0"/>
              <a:t>list</a:t>
            </a:r>
            <a:r>
              <a:rPr lang="en-US" sz="1200" baseline="0" dirty="0" smtClean="0"/>
              <a:t>, in the </a:t>
            </a:r>
            <a:r>
              <a:rPr lang="en-US" sz="1200" b="1" baseline="0" dirty="0" smtClean="0"/>
              <a:t>Custom</a:t>
            </a:r>
            <a:r>
              <a:rPr lang="en-US" sz="1200" baseline="0" dirty="0" smtClean="0"/>
              <a:t> box, enter </a:t>
            </a:r>
            <a:r>
              <a:rPr lang="en-US" sz="1200" b="1" dirty="0" smtClean="0"/>
              <a:t>30°</a:t>
            </a:r>
            <a:r>
              <a:rPr lang="en-US" sz="1200" b="0" dirty="0" smtClean="0"/>
              <a:t>, and then press ENTER.</a:t>
            </a:r>
            <a:r>
              <a:rPr lang="en-US" sz="1200" b="0" baseline="0" dirty="0" smtClean="0"/>
              <a:t> </a:t>
            </a:r>
          </a:p>
          <a:p>
            <a:pPr marL="1143000" lvl="2" indent="-228600">
              <a:buFont typeface="Arial" pitchFamily="34" charset="0"/>
              <a:buChar char="•"/>
            </a:pPr>
            <a:r>
              <a:rPr lang="en-US" sz="1200" b="0" baseline="0" dirty="0" smtClean="0"/>
              <a:t>S</a:t>
            </a:r>
            <a:r>
              <a:rPr lang="en-US" sz="1200" dirty="0" smtClean="0"/>
              <a:t>elect </a:t>
            </a:r>
            <a:r>
              <a:rPr lang="en-US" sz="1200" b="1" dirty="0" smtClean="0"/>
              <a:t>Clockwise</a:t>
            </a:r>
            <a:r>
              <a:rPr lang="en-US" sz="1200" dirty="0" smtClean="0"/>
              <a:t>.</a:t>
            </a:r>
          </a:p>
          <a:p>
            <a:pPr marL="1143000" lvl="2" indent="-228600">
              <a:buFont typeface="Arial" pitchFamily="34" charset="0"/>
              <a:buChar char="•"/>
            </a:pPr>
            <a:r>
              <a:rPr lang="en-US" sz="1200" baseline="0" dirty="0" smtClean="0"/>
              <a:t>Select </a:t>
            </a:r>
            <a:r>
              <a:rPr lang="en-US" sz="1200" b="1" baseline="0" dirty="0" smtClean="0"/>
              <a:t>Auto-Reverse</a:t>
            </a:r>
            <a:r>
              <a:rPr lang="en-US" sz="1200" baseline="0" dirty="0" smtClean="0"/>
              <a:t>.</a:t>
            </a:r>
            <a:endParaRPr lang="en-US" sz="1200" b="0" baseline="0" dirty="0" smtClean="0"/>
          </a:p>
          <a:p>
            <a:pPr marL="685800" lvl="1" indent="-228600">
              <a:buFont typeface="Arial" pitchFamily="34" charset="0"/>
              <a:buChar char="•"/>
            </a:pPr>
            <a:r>
              <a:rPr lang="en-US" sz="1200" b="0" baseline="0" dirty="0" smtClean="0"/>
              <a:t>On the </a:t>
            </a:r>
            <a:r>
              <a:rPr lang="en-US" sz="1200" b="1" baseline="0" dirty="0" smtClean="0"/>
              <a:t>Timing</a:t>
            </a:r>
            <a:r>
              <a:rPr lang="en-US" sz="1200" b="0" baseline="0" dirty="0" smtClean="0"/>
              <a:t> tab, do the following:</a:t>
            </a:r>
          </a:p>
          <a:p>
            <a:pPr marL="1143000" lvl="2" indent="-228600">
              <a:buFont typeface="Arial" pitchFamily="34" charset="0"/>
              <a:buChar char="•"/>
            </a:pPr>
            <a:r>
              <a:rPr lang="en-US" sz="1200" b="0" baseline="0" dirty="0" smtClean="0"/>
              <a:t>In the</a:t>
            </a:r>
            <a:r>
              <a:rPr lang="en-US" sz="1200" baseline="0" dirty="0" smtClean="0"/>
              <a:t> </a:t>
            </a:r>
            <a:r>
              <a:rPr lang="en-US" sz="1200" b="1" dirty="0" smtClean="0"/>
              <a:t>Start</a:t>
            </a:r>
            <a:r>
              <a:rPr lang="en-US" sz="1200" baseline="0" dirty="0" smtClean="0"/>
              <a:t> list, select</a:t>
            </a:r>
            <a:r>
              <a:rPr lang="en-US" sz="1200" dirty="0" smtClean="0"/>
              <a:t> </a:t>
            </a:r>
            <a:r>
              <a:rPr lang="en-US" sz="1200" b="1" dirty="0" smtClean="0"/>
              <a:t>With Previous</a:t>
            </a:r>
            <a:r>
              <a:rPr lang="en-US" sz="1200" b="0" dirty="0" smtClean="0"/>
              <a:t>. </a:t>
            </a:r>
          </a:p>
          <a:p>
            <a:pPr marL="1143000" lvl="2" indent="-228600">
              <a:buFont typeface="Arial" pitchFamily="34" charset="0"/>
              <a:buChar char="•"/>
            </a:pPr>
            <a:r>
              <a:rPr lang="en-US" sz="1200" b="0" dirty="0" smtClean="0"/>
              <a:t>In the </a:t>
            </a:r>
            <a:r>
              <a:rPr lang="en-US" sz="1200" b="1" dirty="0" smtClean="0"/>
              <a:t>Duration </a:t>
            </a:r>
            <a:r>
              <a:rPr lang="en-US" sz="1200" baseline="0" dirty="0" smtClean="0"/>
              <a:t>list</a:t>
            </a:r>
            <a:r>
              <a:rPr lang="en-US" sz="1200" b="0" dirty="0" smtClean="0"/>
              <a:t>,</a:t>
            </a:r>
            <a:r>
              <a:rPr lang="en-US" sz="1200" b="0" baseline="0" dirty="0" smtClean="0"/>
              <a:t> select </a:t>
            </a:r>
            <a:r>
              <a:rPr lang="en-US" sz="1200" b="1" baseline="0" dirty="0" smtClean="0"/>
              <a:t>1 seconds (Fast)</a:t>
            </a:r>
            <a:r>
              <a:rPr lang="en-US" sz="1200" b="0" baseline="0" dirty="0" smtClean="0"/>
              <a:t>.</a:t>
            </a:r>
          </a:p>
          <a:p>
            <a:pPr marL="228600" indent="-228600">
              <a:buFont typeface="+mj-lt"/>
              <a:buAutoNum type="arabicPeriod"/>
            </a:pPr>
            <a:r>
              <a:rPr lang="en-US" sz="1200" b="0" baseline="0" dirty="0" smtClean="0"/>
              <a:t>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click </a:t>
            </a:r>
            <a:r>
              <a:rPr lang="en-US" sz="1200" b="1" baseline="0" dirty="0" smtClean="0"/>
              <a:t>More Motion Paths</a:t>
            </a:r>
            <a:r>
              <a:rPr lang="en-US" sz="1200" b="0" baseline="0" dirty="0" smtClean="0"/>
              <a:t>. In the </a:t>
            </a:r>
            <a:r>
              <a:rPr lang="en-US" sz="1200" b="1" baseline="0" dirty="0" smtClean="0"/>
              <a:t>Add Motion Path </a:t>
            </a:r>
            <a:r>
              <a:rPr lang="en-US" sz="1200" b="0" baseline="0" dirty="0" smtClean="0"/>
              <a:t>dialog box, under </a:t>
            </a:r>
            <a:r>
              <a:rPr lang="en-US" sz="1200" b="1" baseline="0" dirty="0" smtClean="0"/>
              <a:t>Lines &amp; Curves</a:t>
            </a:r>
            <a:r>
              <a:rPr lang="en-US" sz="1200" b="0" baseline="0" dirty="0" smtClean="0"/>
              <a:t>, click </a:t>
            </a:r>
            <a:r>
              <a:rPr lang="en-US" sz="1200" b="1" baseline="0" dirty="0" smtClean="0"/>
              <a:t>Arc Down</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Timing group, do the following:</a:t>
            </a:r>
          </a:p>
          <a:p>
            <a:pPr marL="685800" lvl="1" indent="-228600">
              <a:buFont typeface="Arial" pitchFamily="34" charset="0"/>
              <a:buChar char="•"/>
            </a:pPr>
            <a:r>
              <a:rPr lang="en-US" sz="1200" b="0" baseline="0" dirty="0" smtClean="0"/>
              <a:t>In the </a:t>
            </a:r>
            <a:r>
              <a:rPr lang="en-US" sz="1200" b="1" baseline="0" dirty="0" smtClean="0"/>
              <a:t>Start</a:t>
            </a:r>
            <a:r>
              <a:rPr lang="en-US" sz="1200" b="0" baseline="0" dirty="0" smtClean="0"/>
              <a:t> list, select </a:t>
            </a:r>
            <a:r>
              <a:rPr lang="en-US" sz="1200" b="1" baseline="0" dirty="0" smtClean="0"/>
              <a:t>With Previous</a:t>
            </a:r>
            <a:r>
              <a:rPr lang="en-US" sz="1200" b="0" baseline="0" dirty="0" smtClean="0"/>
              <a:t>.</a:t>
            </a:r>
          </a:p>
          <a:p>
            <a:pPr marL="685800" lvl="1" indent="-228600">
              <a:buFont typeface="Arial" pitchFamily="34" charset="0"/>
              <a:buChar char="•"/>
            </a:pPr>
            <a:r>
              <a:rPr lang="en-US" sz="1200" b="0" baseline="0" dirty="0" smtClean="0"/>
              <a:t>In the </a:t>
            </a:r>
            <a:r>
              <a:rPr lang="en-US" sz="1200" b="1" baseline="0" dirty="0" smtClean="0"/>
              <a:t>Duration</a:t>
            </a:r>
            <a:r>
              <a:rPr lang="en-US" sz="1200" b="0" baseline="0" dirty="0" smtClean="0"/>
              <a:t> box, enter </a:t>
            </a:r>
            <a:r>
              <a:rPr lang="en-US" sz="1200" b="1" baseline="0" dirty="0" smtClean="0"/>
              <a:t>2.00</a:t>
            </a:r>
            <a:r>
              <a:rPr lang="en-US" sz="1200" b="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On the slide, right-click the motion path and then click </a:t>
            </a:r>
            <a:r>
              <a:rPr lang="en-US" sz="1200" b="1" baseline="0" dirty="0" smtClean="0"/>
              <a:t>Edit Points</a:t>
            </a:r>
            <a:r>
              <a:rPr lang="en-US" sz="1200" b="0" baseline="0" dirty="0" smtClean="0"/>
              <a:t>. In </a:t>
            </a:r>
            <a:r>
              <a:rPr lang="en-US" sz="1200" b="1" baseline="0" dirty="0" smtClean="0"/>
              <a:t>Edit Points </a:t>
            </a:r>
            <a:r>
              <a:rPr lang="en-US" sz="1200" b="0" baseline="0" dirty="0" smtClean="0"/>
              <a:t>mode, do the following: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Right-click the line and then click </a:t>
            </a:r>
            <a:r>
              <a:rPr lang="en-US" sz="1200" b="1" baseline="0" dirty="0" smtClean="0"/>
              <a:t>Add Point</a:t>
            </a:r>
            <a:r>
              <a:rPr lang="en-US" sz="1200" b="0" baseline="0" dirty="0" smtClean="0"/>
              <a:t>. Repeat until the line has five points.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Select the second, third, and fourth points individually. Drag each point so that it is along the dashed curved line.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Drag the end point off the right side of the slide. </a:t>
            </a:r>
            <a:r>
              <a:rPr lang="en-US" sz="1200" b="0" i="0" baseline="0" dirty="0" smtClean="0"/>
              <a:t>(</a:t>
            </a:r>
            <a:r>
              <a:rPr lang="en-US" sz="1200" b="1" i="0" baseline="0" dirty="0" smtClean="0"/>
              <a:t>Note:</a:t>
            </a:r>
            <a:r>
              <a:rPr lang="en-US" sz="1200" b="0" i="0" baseline="0" dirty="0" smtClean="0"/>
              <a:t> Click at least 1.5” off the right edge of the slide so that the text and its shadow exit completely.)</a:t>
            </a:r>
          </a:p>
          <a:p>
            <a:pPr marL="228600" indent="-228600">
              <a:buFont typeface="+mj-lt"/>
              <a:buAutoNum type="arabicPeriod"/>
            </a:pPr>
            <a:r>
              <a:rPr lang="en-US" sz="1200" dirty="0" smtClean="0"/>
              <a:t>On the</a:t>
            </a:r>
            <a:r>
              <a:rPr lang="en-US" sz="1200" baseline="0" dirty="0" smtClean="0"/>
              <a:t> sl</a:t>
            </a:r>
            <a:r>
              <a:rPr lang="en-US" sz="1200" dirty="0" smtClean="0"/>
              <a:t>ide, right-click the motion path, and then click </a:t>
            </a:r>
            <a:r>
              <a:rPr lang="en-US" sz="1200" b="1" dirty="0" smtClean="0"/>
              <a:t>Reverse Path Direction</a:t>
            </a:r>
            <a:r>
              <a:rPr lang="en-US" sz="1200" dirty="0" smtClean="0"/>
              <a:t>.</a:t>
            </a:r>
          </a:p>
          <a:p>
            <a:pPr marL="228600" indent="-228600">
              <a:buFont typeface="+mj-lt"/>
              <a:buAutoNum type="arabicPeriod"/>
            </a:pPr>
            <a:r>
              <a:rPr lang="en-US" sz="1200" dirty="0" smtClean="0"/>
              <a:t>On the </a:t>
            </a:r>
            <a:r>
              <a:rPr lang="en-US" sz="1200" b="1" dirty="0" smtClean="0"/>
              <a:t>View</a:t>
            </a:r>
            <a:r>
              <a:rPr lang="en-US" sz="1200" dirty="0" smtClean="0"/>
              <a:t> tab, in the </a:t>
            </a:r>
            <a:r>
              <a:rPr lang="en-US" sz="1200" b="1" dirty="0" smtClean="0"/>
              <a:t>Show/Hide</a:t>
            </a:r>
            <a:r>
              <a:rPr lang="en-US" sz="1200" dirty="0" smtClean="0"/>
              <a:t> group, clear </a:t>
            </a:r>
            <a:r>
              <a:rPr lang="en-US" sz="1200" b="1" dirty="0" smtClean="0"/>
              <a:t>Ruler</a:t>
            </a:r>
            <a:r>
              <a:rPr lang="en-US" sz="1200" dirty="0" smtClean="0"/>
              <a:t>.</a:t>
            </a:r>
          </a:p>
          <a:p>
            <a:pPr marL="228600" indent="-228600">
              <a:buFont typeface="+mj-lt"/>
              <a:buAutoNum type="arabicPeriod"/>
            </a:pPr>
            <a:r>
              <a:rPr lang="en-US" sz="1200" dirty="0" smtClean="0"/>
              <a:t>Right-click</a:t>
            </a:r>
            <a:r>
              <a:rPr lang="en-US" sz="1200" baseline="0" dirty="0" smtClean="0"/>
              <a:t> the slide background area, and then click </a:t>
            </a:r>
            <a:r>
              <a:rPr lang="en-US" sz="1200" b="1" baseline="0" dirty="0" smtClean="0"/>
              <a:t>Grid and Guides</a:t>
            </a:r>
            <a:r>
              <a:rPr lang="en-US" sz="1200" baseline="0" dirty="0" smtClean="0"/>
              <a:t>. In the </a:t>
            </a:r>
            <a:r>
              <a:rPr lang="en-US" sz="1200" b="1" baseline="0" dirty="0" smtClean="0"/>
              <a:t>Grid and Guides </a:t>
            </a:r>
            <a:r>
              <a:rPr lang="en-US" sz="1200" baseline="0" dirty="0" smtClean="0"/>
              <a:t>dialog box, under </a:t>
            </a:r>
            <a:r>
              <a:rPr lang="en-US" sz="1200" b="1" baseline="0" dirty="0" smtClean="0"/>
              <a:t>Guide settings</a:t>
            </a:r>
            <a:r>
              <a:rPr lang="en-US" sz="1200" baseline="0" dirty="0" smtClean="0"/>
              <a:t>, clear </a:t>
            </a:r>
            <a:r>
              <a:rPr lang="en-US" sz="1200" b="1" baseline="0" dirty="0" smtClean="0"/>
              <a:t>Display drawing guides on screen</a:t>
            </a:r>
            <a:r>
              <a:rPr lang="en-US" sz="1200" baseline="0" dirty="0" smtClean="0"/>
              <a:t>. </a:t>
            </a:r>
            <a:endParaRPr lang="en-US" sz="1200" dirty="0" smtClean="0"/>
          </a:p>
          <a:p>
            <a:endParaRPr lang="en-US" sz="1200" dirty="0" smtClean="0"/>
          </a:p>
          <a:p>
            <a:endParaRPr lang="en-US" sz="1200" dirty="0" smtClean="0"/>
          </a:p>
          <a:p>
            <a:pPr marL="0" marR="0" lvl="3" indent="-22860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To reproduce the animated “2” on this slide, do the following:</a:t>
            </a: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smtClean="0">
                <a:solidFill>
                  <a:schemeClr val="tx1"/>
                </a:solidFill>
                <a:latin typeface="+mn-lt"/>
                <a:ea typeface="+mn-ea"/>
                <a:cs typeface="+mn-cs"/>
              </a:rPr>
              <a:t>Select the first text box.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Clipboard</a:t>
            </a:r>
            <a:r>
              <a:rPr lang="en-US" sz="1200" kern="1200" dirty="0" smtClean="0">
                <a:solidFill>
                  <a:schemeClr val="tx1"/>
                </a:solidFill>
                <a:effectLst/>
                <a:latin typeface="+mn-lt"/>
                <a:ea typeface="+mn-ea"/>
                <a:cs typeface="+mn-cs"/>
              </a:rPr>
              <a:t> group, 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b="0" kern="1200" baseline="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Click in the second text box, delete </a:t>
            </a:r>
            <a:r>
              <a:rPr lang="en-US" sz="1200" b="1" kern="1200" dirty="0" smtClean="0">
                <a:solidFill>
                  <a:schemeClr val="tx1"/>
                </a:solidFill>
                <a:latin typeface="+mn-lt"/>
                <a:ea typeface="+mn-ea"/>
                <a:cs typeface="+mn-cs"/>
              </a:rPr>
              <a:t>1</a:t>
            </a:r>
            <a:r>
              <a:rPr lang="en-US" sz="1200" b="0" kern="1200" dirty="0" smtClean="0">
                <a:solidFill>
                  <a:schemeClr val="tx1"/>
                </a:solidFill>
                <a:latin typeface="+mn-lt"/>
                <a:ea typeface="+mn-ea"/>
                <a:cs typeface="+mn-cs"/>
              </a:rPr>
              <a:t>, and then enter </a:t>
            </a:r>
            <a:r>
              <a:rPr lang="en-US" sz="1200" b="1" kern="1200" dirty="0" smtClean="0">
                <a:solidFill>
                  <a:schemeClr val="tx1"/>
                </a:solidFill>
                <a:latin typeface="+mn-lt"/>
                <a:ea typeface="+mn-ea"/>
                <a:cs typeface="+mn-cs"/>
              </a:rPr>
              <a:t>2</a:t>
            </a:r>
            <a:r>
              <a:rPr lang="en-US" sz="1200" b="0" kern="120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Select the second text box. 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a:t>
            </a:r>
            <a:r>
              <a:rPr lang="en-US" sz="1200" b="0" kern="1200" baseline="0" dirty="0" smtClean="0">
                <a:solidFill>
                  <a:schemeClr val="tx1"/>
                </a:solidFill>
                <a:latin typeface="+mn-lt"/>
                <a:ea typeface="+mn-ea"/>
                <a:cs typeface="+mn-cs"/>
              </a:rPr>
              <a:t> tab, in the bottom right corner of the </a:t>
            </a:r>
            <a:r>
              <a:rPr lang="en-US" sz="1200" b="1" kern="1200" baseline="0" dirty="0" smtClean="0">
                <a:solidFill>
                  <a:schemeClr val="tx1"/>
                </a:solidFill>
                <a:latin typeface="+mn-lt"/>
                <a:ea typeface="+mn-ea"/>
                <a:cs typeface="+mn-cs"/>
              </a:rPr>
              <a:t>WordArt Styles </a:t>
            </a:r>
            <a:r>
              <a:rPr lang="en-US" sz="1200" b="0" kern="1200" baseline="0" dirty="0" smtClean="0">
                <a:solidFill>
                  <a:schemeClr val="tx1"/>
                </a:solidFill>
                <a:latin typeface="+mn-lt"/>
                <a:ea typeface="+mn-ea"/>
                <a:cs typeface="+mn-cs"/>
              </a:rPr>
              <a:t>group, click the </a:t>
            </a:r>
            <a:r>
              <a:rPr lang="en-US" sz="1200" b="1" kern="1200" dirty="0" smtClean="0">
                <a:solidFill>
                  <a:schemeClr val="tx1"/>
                </a:solidFill>
                <a:latin typeface="+mn-lt"/>
                <a:ea typeface="+mn-ea"/>
                <a:cs typeface="+mn-cs"/>
              </a:rPr>
              <a:t>Format</a:t>
            </a:r>
            <a:r>
              <a:rPr lang="en-US" sz="1200" b="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Text</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Effects</a:t>
            </a:r>
            <a:r>
              <a:rPr lang="en-US" sz="1200" b="0" kern="1200" baseline="0" dirty="0" smtClean="0">
                <a:solidFill>
                  <a:schemeClr val="tx1"/>
                </a:solidFill>
                <a:latin typeface="+mn-lt"/>
                <a:ea typeface="+mn-ea"/>
                <a:cs typeface="+mn-cs"/>
              </a:rPr>
              <a:t> dialog box launcher.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342900" lvl="0" indent="-342900">
              <a:buFont typeface="+mj-lt"/>
              <a:buAutoNum type="arabicPeriod" startAt="2"/>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click </a:t>
            </a:r>
            <a:r>
              <a:rPr lang="en-US" sz="1200" b="1" dirty="0" smtClean="0"/>
              <a:t>More Colors</a:t>
            </a:r>
            <a:r>
              <a:rPr lang="en-US" sz="1200" dirty="0" smtClean="0"/>
              <a:t>, and then 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198</a:t>
            </a:r>
            <a:r>
              <a:rPr lang="en-US" sz="1200" dirty="0" smtClean="0"/>
              <a:t>, Green: </a:t>
            </a:r>
            <a:r>
              <a:rPr lang="en-US" sz="1200" b="1" dirty="0" smtClean="0"/>
              <a:t>217</a:t>
            </a:r>
            <a:r>
              <a:rPr lang="en-US" sz="1200" dirty="0" smtClean="0"/>
              <a:t>, Blue: </a:t>
            </a:r>
            <a:r>
              <a:rPr lang="en-US" sz="1200" b="1" dirty="0" smtClean="0"/>
              <a:t>241</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228</a:t>
            </a:r>
            <a:r>
              <a:rPr lang="en-US" sz="1200" dirty="0" smtClean="0"/>
              <a:t>, Green: </a:t>
            </a:r>
            <a:r>
              <a:rPr lang="en-US" sz="1200" b="1" dirty="0" smtClean="0"/>
              <a:t>108</a:t>
            </a:r>
            <a:r>
              <a:rPr lang="en-US" sz="1200" dirty="0" smtClean="0"/>
              <a:t>, Blue: </a:t>
            </a:r>
            <a:r>
              <a:rPr lang="en-US" sz="1200" b="1" dirty="0" smtClean="0"/>
              <a:t>10</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pane, under </a:t>
            </a:r>
            <a:r>
              <a:rPr lang="en-US" sz="1200" b="1" kern="1200" baseline="0" dirty="0" smtClean="0">
                <a:solidFill>
                  <a:schemeClr val="tx1"/>
                </a:solidFill>
                <a:latin typeface="+mn-lt"/>
                <a:ea typeface="+mn-ea"/>
                <a:cs typeface="+mn-cs"/>
              </a:rPr>
              <a:t>Rotation</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350°</a:t>
            </a:r>
            <a:r>
              <a:rPr lang="en-US" sz="1200" b="0" kern="120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i="0" baseline="0" dirty="0" smtClean="0"/>
              <a:t>Format Text Effects </a:t>
            </a:r>
            <a:r>
              <a:rPr lang="en-US" sz="1200" i="0" baseline="0" dirty="0" smtClean="0"/>
              <a:t>dialog box, click </a:t>
            </a:r>
            <a:r>
              <a:rPr lang="en-US" sz="1200" b="1" i="0" baseline="0" dirty="0" smtClean="0"/>
              <a:t>Glow and Soft Edges </a:t>
            </a:r>
            <a:r>
              <a:rPr lang="en-US" sz="1200" i="0" baseline="0" dirty="0" smtClean="0"/>
              <a:t>in the left pane, in the </a:t>
            </a:r>
            <a:r>
              <a:rPr lang="en-US" sz="1200" b="1" i="0" baseline="0" dirty="0" smtClean="0"/>
              <a:t>Glow and Soft Edges </a:t>
            </a:r>
            <a:r>
              <a:rPr lang="en-US" sz="1200" i="0" baseline="0" dirty="0" smtClean="0"/>
              <a:t>pane, click the button next to </a:t>
            </a:r>
            <a:r>
              <a:rPr lang="en-US" sz="1200" b="1" i="0" baseline="0" dirty="0" smtClean="0"/>
              <a:t>Color</a:t>
            </a:r>
            <a:r>
              <a:rPr lang="en-US" sz="1200" i="0" baseline="0" dirty="0" smtClean="0"/>
              <a:t>, and then click </a:t>
            </a:r>
            <a:r>
              <a:rPr lang="en-US" sz="1200" b="1" i="0" baseline="0" dirty="0" smtClean="0"/>
              <a:t>More Colors</a:t>
            </a:r>
            <a:r>
              <a:rPr lang="en-US" sz="1200" i="0" baseline="0" dirty="0" smtClean="0"/>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255</a:t>
            </a:r>
            <a:r>
              <a:rPr lang="en-US" sz="1200" dirty="0" smtClean="0"/>
              <a:t>, Green: </a:t>
            </a:r>
            <a:r>
              <a:rPr lang="en-US" sz="1200" b="1" dirty="0" smtClean="0"/>
              <a:t>144</a:t>
            </a:r>
            <a:r>
              <a:rPr lang="en-US" sz="1200" dirty="0" smtClean="0"/>
              <a:t>, Blue: </a:t>
            </a:r>
            <a:r>
              <a:rPr lang="en-US" sz="1200" b="1" dirty="0" smtClean="0"/>
              <a:t>4</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i="0" kern="1200" dirty="0" smtClean="0">
                <a:solidFill>
                  <a:schemeClr val="tx1"/>
                </a:solidFill>
                <a:latin typeface="+mn-lt"/>
                <a:ea typeface="+mn-ea"/>
                <a:cs typeface="+mn-cs"/>
              </a:rPr>
              <a:t>Drag the second text box onto the curved</a:t>
            </a:r>
            <a:r>
              <a:rPr lang="en-US" sz="1200" b="0" i="0" kern="1200" baseline="0" dirty="0" smtClean="0">
                <a:solidFill>
                  <a:schemeClr val="tx1"/>
                </a:solidFill>
                <a:latin typeface="+mn-lt"/>
                <a:ea typeface="+mn-ea"/>
                <a:cs typeface="+mn-cs"/>
              </a:rPr>
              <a:t> line, to the right of the “1” text box and approximately in the middle of the slide.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i="0" kern="1200" baseline="0" dirty="0" smtClean="0">
                <a:solidFill>
                  <a:schemeClr val="tx1"/>
                </a:solidFill>
                <a:latin typeface="+mn-lt"/>
                <a:ea typeface="+mn-ea"/>
                <a:cs typeface="+mn-cs"/>
              </a:rPr>
              <a:t>On the </a:t>
            </a:r>
            <a:r>
              <a:rPr lang="en-US" sz="1200" b="1" i="0" kern="1200" baseline="0" dirty="0" smtClean="0">
                <a:solidFill>
                  <a:schemeClr val="tx1"/>
                </a:solidFill>
                <a:latin typeface="+mn-lt"/>
                <a:ea typeface="+mn-ea"/>
                <a:cs typeface="+mn-cs"/>
              </a:rPr>
              <a:t>Animations</a:t>
            </a:r>
            <a:r>
              <a:rPr lang="en-US" sz="1200" b="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Advanced Animation </a:t>
            </a:r>
            <a:r>
              <a:rPr lang="en-US" sz="1200" b="0" i="0" kern="1200" baseline="0" dirty="0" smtClean="0">
                <a:solidFill>
                  <a:schemeClr val="tx1"/>
                </a:solidFill>
                <a:latin typeface="+mn-lt"/>
                <a:ea typeface="+mn-ea"/>
                <a:cs typeface="+mn-cs"/>
              </a:rPr>
              <a:t>group, click </a:t>
            </a:r>
            <a:r>
              <a:rPr lang="en-US" sz="1200" b="1" i="0" kern="1200" baseline="0" dirty="0" smtClean="0">
                <a:solidFill>
                  <a:schemeClr val="tx1"/>
                </a:solidFill>
                <a:latin typeface="+mn-lt"/>
                <a:ea typeface="+mn-ea"/>
                <a:cs typeface="+mn-cs"/>
              </a:rPr>
              <a:t>Animation Pane</a:t>
            </a:r>
            <a:r>
              <a:rPr lang="en-US" sz="1200" b="0" i="0" kern="1200" baseline="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kern="1200" baseline="0" dirty="0" smtClean="0">
                <a:solidFill>
                  <a:schemeClr val="tx1"/>
                </a:solidFill>
                <a:latin typeface="+mn-lt"/>
                <a:ea typeface="+mn-ea"/>
                <a:cs typeface="+mn-cs"/>
              </a:rPr>
              <a:t>Press and hold CTRL, and then 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fourth and fifth animation effects (fade and spin effects for the second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0.5</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0.9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sixth animation effect (motion path for the second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0.5</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1.8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0"/>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sixth animation effect. On the slide, right-click the selected motion path, and then click </a:t>
            </a:r>
            <a:r>
              <a:rPr lang="en-US" sz="1200" b="1" i="0" kern="1200" baseline="0" dirty="0" smtClean="0">
                <a:solidFill>
                  <a:schemeClr val="tx1"/>
                </a:solidFill>
                <a:latin typeface="+mn-lt"/>
                <a:ea typeface="+mn-ea"/>
                <a:cs typeface="+mn-cs"/>
              </a:rPr>
              <a:t>Edit Points</a:t>
            </a:r>
            <a:r>
              <a:rPr lang="en-US" sz="1200" i="0" kern="1200" baseline="0" dirty="0" smtClean="0">
                <a:solidFill>
                  <a:schemeClr val="tx1"/>
                </a:solidFill>
                <a:latin typeface="+mn-lt"/>
                <a:ea typeface="+mn-ea"/>
                <a:cs typeface="+mn-cs"/>
              </a:rPr>
              <a:t>. Drag the points on the path to match the path to the curved line. (</a:t>
            </a:r>
            <a:r>
              <a:rPr lang="en-US" sz="1200" b="1" i="0" kern="1200" baseline="0" dirty="0" smtClean="0">
                <a:solidFill>
                  <a:schemeClr val="tx1"/>
                </a:solidFill>
                <a:latin typeface="+mn-lt"/>
                <a:ea typeface="+mn-ea"/>
                <a:cs typeface="+mn-cs"/>
              </a:rPr>
              <a:t>Note:</a:t>
            </a:r>
            <a:r>
              <a:rPr lang="en-US" sz="1200" i="0" kern="1200" baseline="0" dirty="0" smtClean="0">
                <a:solidFill>
                  <a:schemeClr val="tx1"/>
                </a:solidFill>
                <a:latin typeface="+mn-lt"/>
                <a:ea typeface="+mn-ea"/>
                <a:cs typeface="+mn-cs"/>
              </a:rPr>
              <a:t> The starting point will be further to the right of the right edge of the slide than the starting point for the first motion path.)</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1"/>
              <a:tabLst/>
              <a:defRPr/>
            </a:pP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1"/>
              <a:tabLst/>
              <a:defRPr/>
            </a:pP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animated “3” on this slide, do the following:</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second text box.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Clipboard</a:t>
            </a:r>
            <a:r>
              <a:rPr lang="en-US" sz="1200" kern="1200" dirty="0" smtClean="0">
                <a:solidFill>
                  <a:schemeClr val="tx1"/>
                </a:solidFill>
                <a:effectLst/>
                <a:latin typeface="+mn-lt"/>
                <a:ea typeface="+mn-ea"/>
                <a:cs typeface="+mn-cs"/>
              </a:rPr>
              <a:t> group, 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b="0" kern="1200" baseline="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Drag the third text box away from the second text box.</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in the third text box, delete </a:t>
            </a:r>
            <a:r>
              <a:rPr lang="en-US" sz="1200" b="1" kern="1200" baseline="0" dirty="0" smtClean="0">
                <a:solidFill>
                  <a:schemeClr val="tx1"/>
                </a:solidFill>
                <a:latin typeface="+mn-lt"/>
                <a:ea typeface="+mn-ea"/>
                <a:cs typeface="+mn-cs"/>
              </a:rPr>
              <a:t>2</a:t>
            </a:r>
            <a:r>
              <a:rPr lang="en-US" sz="1200" b="0" kern="1200" baseline="0" dirty="0" smtClean="0">
                <a:solidFill>
                  <a:schemeClr val="tx1"/>
                </a:solidFill>
                <a:latin typeface="+mn-lt"/>
                <a:ea typeface="+mn-ea"/>
                <a:cs typeface="+mn-cs"/>
              </a:rPr>
              <a:t>, and then enter </a:t>
            </a:r>
            <a:r>
              <a:rPr lang="en-US" sz="1200" b="1" kern="1200" baseline="0" dirty="0" smtClean="0">
                <a:solidFill>
                  <a:schemeClr val="tx1"/>
                </a:solidFill>
                <a:latin typeface="+mn-lt"/>
                <a:ea typeface="+mn-ea"/>
                <a:cs typeface="+mn-cs"/>
              </a:rPr>
              <a:t>3</a:t>
            </a:r>
            <a:r>
              <a:rPr lang="en-US" sz="1200" b="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Select the third text box. </a:t>
            </a:r>
            <a:r>
              <a:rPr lang="en-US" sz="1200" b="0" kern="1200" dirty="0" smtClean="0">
                <a:solidFill>
                  <a:schemeClr val="tx1"/>
                </a:solidFill>
                <a:latin typeface="+mn-lt"/>
                <a:ea typeface="+mn-ea"/>
                <a:cs typeface="+mn-cs"/>
              </a:rPr>
              <a:t>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 tab</a:t>
            </a:r>
            <a:r>
              <a:rPr lang="en-US" sz="1200" b="0" kern="1200" baseline="0" dirty="0" smtClean="0">
                <a:solidFill>
                  <a:schemeClr val="tx1"/>
                </a:solidFill>
                <a:latin typeface="+mn-lt"/>
                <a:ea typeface="+mn-ea"/>
                <a:cs typeface="+mn-cs"/>
              </a:rPr>
              <a:t>, in the bottom right corner of the </a:t>
            </a:r>
            <a:r>
              <a:rPr lang="en-US" sz="1200" b="1" kern="1200" baseline="0" dirty="0" smtClean="0">
                <a:solidFill>
                  <a:schemeClr val="tx1"/>
                </a:solidFill>
                <a:latin typeface="+mn-lt"/>
                <a:ea typeface="+mn-ea"/>
                <a:cs typeface="+mn-cs"/>
              </a:rPr>
              <a:t>WordArt Styles </a:t>
            </a:r>
            <a:r>
              <a:rPr lang="en-US" sz="1200" b="0" kern="1200" baseline="0" dirty="0" smtClean="0">
                <a:solidFill>
                  <a:schemeClr val="tx1"/>
                </a:solidFill>
                <a:latin typeface="+mn-lt"/>
                <a:ea typeface="+mn-ea"/>
                <a:cs typeface="+mn-cs"/>
              </a:rPr>
              <a:t>group, click the </a:t>
            </a:r>
            <a:r>
              <a:rPr lang="en-US" sz="1200" b="1" kern="1200" dirty="0" smtClean="0">
                <a:solidFill>
                  <a:schemeClr val="tx1"/>
                </a:solidFill>
                <a:latin typeface="+mn-lt"/>
                <a:ea typeface="+mn-ea"/>
                <a:cs typeface="+mn-cs"/>
              </a:rPr>
              <a:t>Format</a:t>
            </a:r>
            <a:r>
              <a:rPr lang="en-US" sz="1200" b="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Text</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Effects</a:t>
            </a:r>
            <a:r>
              <a:rPr lang="en-US" sz="1200" b="0" kern="1200" baseline="0" dirty="0" smtClean="0">
                <a:solidFill>
                  <a:schemeClr val="tx1"/>
                </a:solidFill>
                <a:latin typeface="+mn-lt"/>
                <a:ea typeface="+mn-ea"/>
                <a:cs typeface="+mn-cs"/>
              </a:rPr>
              <a:t> dialog box launcher.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a:t>
            </a:r>
            <a:r>
              <a:rPr lang="en-US" sz="1200" kern="1200" baseline="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startAt="5"/>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b="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click </a:t>
            </a:r>
            <a:r>
              <a:rPr lang="en-US" sz="1200" b="1" dirty="0" smtClean="0"/>
              <a:t>More Colors</a:t>
            </a:r>
            <a:r>
              <a:rPr lang="en-US" sz="1200" dirty="0" smtClean="0"/>
              <a:t>, and then 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198</a:t>
            </a:r>
            <a:r>
              <a:rPr lang="en-US" sz="1200" dirty="0" smtClean="0"/>
              <a:t>, Green: </a:t>
            </a:r>
            <a:r>
              <a:rPr lang="en-US" sz="1200" b="1" dirty="0" smtClean="0"/>
              <a:t>217</a:t>
            </a:r>
            <a:r>
              <a:rPr lang="en-US" sz="1200" dirty="0" smtClean="0"/>
              <a:t>, Blue: </a:t>
            </a:r>
            <a:r>
              <a:rPr lang="en-US" sz="1200" b="1" dirty="0" smtClean="0"/>
              <a:t>241</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119</a:t>
            </a:r>
            <a:r>
              <a:rPr lang="en-US" sz="1200" dirty="0" smtClean="0"/>
              <a:t>, Green: </a:t>
            </a:r>
            <a:r>
              <a:rPr lang="en-US" sz="1200" b="1" dirty="0" smtClean="0"/>
              <a:t>147</a:t>
            </a:r>
            <a:r>
              <a:rPr lang="en-US" sz="1200" dirty="0" smtClean="0"/>
              <a:t>, Blue: </a:t>
            </a:r>
            <a:r>
              <a:rPr lang="en-US" sz="1200" b="1" dirty="0" smtClean="0"/>
              <a:t>60</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pane, under </a:t>
            </a:r>
            <a:r>
              <a:rPr lang="en-US" sz="1200" b="1" kern="1200" baseline="0" dirty="0" smtClean="0">
                <a:solidFill>
                  <a:schemeClr val="tx1"/>
                </a:solidFill>
                <a:latin typeface="+mn-lt"/>
                <a:ea typeface="+mn-ea"/>
                <a:cs typeface="+mn-cs"/>
              </a:rPr>
              <a:t>Rotation</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a:t>
            </a:r>
            <a:r>
              <a:rPr lang="en-US" sz="1200" b="0" kern="120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i="0" baseline="0" dirty="0" smtClean="0"/>
              <a:t>Format Text Effects </a:t>
            </a:r>
            <a:r>
              <a:rPr lang="en-US" sz="1200" i="0" baseline="0" dirty="0" smtClean="0"/>
              <a:t>dialog box, click </a:t>
            </a:r>
            <a:r>
              <a:rPr lang="en-US" sz="1200" b="1" i="0" baseline="0" dirty="0" smtClean="0"/>
              <a:t>Glow and Soft Edges </a:t>
            </a:r>
            <a:r>
              <a:rPr lang="en-US" sz="1200" i="0" baseline="0" dirty="0" smtClean="0"/>
              <a:t>in the left pane, and in the </a:t>
            </a:r>
            <a:r>
              <a:rPr lang="en-US" sz="1200" b="1" i="0" baseline="0" dirty="0" smtClean="0"/>
              <a:t>Glow and Soft Edges </a:t>
            </a:r>
            <a:r>
              <a:rPr lang="en-US" sz="1200" i="0" baseline="0" dirty="0" smtClean="0"/>
              <a:t>pane, under </a:t>
            </a:r>
            <a:r>
              <a:rPr lang="en-US" sz="1200" b="1" i="0" baseline="0" dirty="0" smtClean="0"/>
              <a:t>Glow</a:t>
            </a:r>
            <a:r>
              <a:rPr lang="en-US" sz="1200" i="0" baseline="0" dirty="0" smtClean="0"/>
              <a:t>, click the button next to </a:t>
            </a:r>
            <a:r>
              <a:rPr lang="en-US" sz="1200" b="1" i="0" baseline="0" dirty="0" smtClean="0"/>
              <a:t>Color</a:t>
            </a:r>
            <a:r>
              <a:rPr lang="en-US" sz="1200" i="0" baseline="0" dirty="0" smtClean="0"/>
              <a:t>, and then click </a:t>
            </a:r>
            <a:r>
              <a:rPr lang="en-US" sz="1200" b="1" i="0" baseline="0" dirty="0" smtClean="0"/>
              <a:t>More Colors</a:t>
            </a:r>
            <a:r>
              <a:rPr lang="en-US" sz="1200" i="0" baseline="0" dirty="0" smtClean="0"/>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168</a:t>
            </a:r>
            <a:r>
              <a:rPr lang="en-US" sz="1200" dirty="0" smtClean="0"/>
              <a:t>, Green: </a:t>
            </a:r>
            <a:r>
              <a:rPr lang="en-US" sz="1200" b="1" dirty="0" smtClean="0"/>
              <a:t>224</a:t>
            </a:r>
            <a:r>
              <a:rPr lang="en-US" sz="1200" dirty="0" smtClean="0"/>
              <a:t>, Blue: </a:t>
            </a:r>
            <a:r>
              <a:rPr lang="en-US" sz="1200" b="1" dirty="0" smtClean="0"/>
              <a:t>52</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b="0" kern="1200" baseline="0" dirty="0" smtClean="0">
                <a:solidFill>
                  <a:schemeClr val="tx1"/>
                </a:solidFill>
                <a:latin typeface="+mn-lt"/>
                <a:ea typeface="+mn-ea"/>
                <a:cs typeface="+mn-cs"/>
              </a:rPr>
              <a:t>Drag the third text box to the right of the second text box, above the curve.</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seventh animation effect (fade effect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0.7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eighth animation effect (spin effect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0.75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ninth animation effect (motion path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1.5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ninth animation effect (motion path for the third text box). On the slide, right-click the selected motion path, and then click </a:t>
            </a:r>
            <a:r>
              <a:rPr lang="en-US" sz="1200" b="1" i="0" kern="1200" baseline="0" dirty="0" smtClean="0">
                <a:solidFill>
                  <a:schemeClr val="tx1"/>
                </a:solidFill>
                <a:latin typeface="+mn-lt"/>
                <a:ea typeface="+mn-ea"/>
                <a:cs typeface="+mn-cs"/>
              </a:rPr>
              <a:t>Edit Points</a:t>
            </a:r>
            <a:r>
              <a:rPr lang="en-US" sz="1200" i="0" kern="1200" baseline="0" dirty="0" smtClean="0">
                <a:solidFill>
                  <a:schemeClr val="tx1"/>
                </a:solidFill>
                <a:latin typeface="+mn-lt"/>
                <a:ea typeface="+mn-ea"/>
                <a:cs typeface="+mn-cs"/>
              </a:rPr>
              <a:t>. Drag the points on the path to match the path to the curved line. (</a:t>
            </a:r>
            <a:r>
              <a:rPr lang="en-US" sz="1200" b="1" i="0" kern="1200" baseline="0" dirty="0" smtClean="0">
                <a:solidFill>
                  <a:schemeClr val="tx1"/>
                </a:solidFill>
                <a:latin typeface="+mn-lt"/>
                <a:ea typeface="+mn-ea"/>
                <a:cs typeface="+mn-cs"/>
              </a:rPr>
              <a:t>Note:</a:t>
            </a:r>
            <a:r>
              <a:rPr lang="en-US" sz="1200" i="0" kern="1200" baseline="0" dirty="0" smtClean="0">
                <a:solidFill>
                  <a:schemeClr val="tx1"/>
                </a:solidFill>
                <a:latin typeface="+mn-lt"/>
                <a:ea typeface="+mn-ea"/>
                <a:cs typeface="+mn-cs"/>
              </a:rPr>
              <a:t> The endpoint will be above the curved line and the path will eventually meet the curve. The starting point will be further to the right of the right edge of the slide than the starting point for the first motion path.)</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endParaRPr lang="en-US" sz="1200" b="0" kern="1200" baseline="0" dirty="0" smtClean="0">
              <a:solidFill>
                <a:schemeClr val="tx1"/>
              </a:solidFill>
              <a:latin typeface="+mn-lt"/>
              <a:ea typeface="+mn-ea"/>
              <a:cs typeface="+mn-cs"/>
            </a:endParaRPr>
          </a:p>
          <a:p>
            <a:endParaRPr lang="en-US" sz="1200" dirty="0" smtClean="0"/>
          </a:p>
          <a:p>
            <a:r>
              <a:rPr lang="en-US" sz="1200" kern="1200" dirty="0" smtClean="0">
                <a:solidFill>
                  <a:schemeClr val="tx1"/>
                </a:solidFill>
                <a:latin typeface="+mn-lt"/>
                <a:ea typeface="+mn-ea"/>
                <a:cs typeface="+mn-cs"/>
              </a:rPr>
              <a:t>To reproduce the background on this slide, do the following: </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Corner</a:t>
            </a:r>
            <a:r>
              <a:rPr lang="en-US" sz="1200" b="0" kern="1200" dirty="0" smtClean="0">
                <a:solidFill>
                  <a:schemeClr val="tx1"/>
                </a:solidFill>
                <a:latin typeface="+mn-lt"/>
                <a:ea typeface="+mn-ea"/>
                <a:cs typeface="+mn-cs"/>
              </a:rPr>
              <a:t> (fifth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Darker 35% </a:t>
            </a:r>
            <a:r>
              <a:rPr lang="en-US" sz="1200" b="0" kern="1200" dirty="0" smtClean="0">
                <a:solidFill>
                  <a:schemeClr val="tx1"/>
                </a:solidFill>
                <a:latin typeface="+mn-lt"/>
                <a:ea typeface="+mn-ea"/>
                <a:cs typeface="+mn-cs"/>
              </a:rPr>
              <a:t>(fifth</a:t>
            </a:r>
            <a:r>
              <a:rPr lang="en-US" sz="1200" b="0" kern="1200" baseline="0" dirty="0" smtClean="0">
                <a:solidFill>
                  <a:schemeClr val="tx1"/>
                </a:solidFill>
                <a:latin typeface="+mn-lt"/>
                <a:ea typeface="+mn-ea"/>
                <a:cs typeface="+mn-cs"/>
              </a:rPr>
              <a:t> row, first option from the left)</a:t>
            </a:r>
            <a:r>
              <a:rPr lang="en-US" sz="1200" b="0" kern="1200" dirty="0" smtClean="0">
                <a:solidFill>
                  <a:schemeClr val="tx1"/>
                </a:solidFill>
                <a:latin typeface="+mn-lt"/>
                <a:ea typeface="+mn-ea"/>
                <a:cs typeface="+mn-cs"/>
              </a:rPr>
              <a:t>.</a:t>
            </a:r>
          </a:p>
          <a:p>
            <a:pPr marL="1143000" lvl="2" indent="-228600">
              <a:buFont typeface="Arial" pitchFamily="34" charset="0"/>
              <a:buNone/>
            </a:pPr>
            <a:endParaRPr lang="en-US" sz="1200" b="0" kern="1200" dirty="0" smtClean="0">
              <a:solidFill>
                <a:schemeClr val="tx1"/>
              </a:solidFill>
              <a:latin typeface="+mn-lt"/>
              <a:ea typeface="+mn-ea"/>
              <a:cs typeface="+mn-cs"/>
            </a:endParaRPr>
          </a:p>
        </p:txBody>
      </p:sp>
      <p:sp>
        <p:nvSpPr>
          <p:cNvPr id="5" name="Slide Image Placeholder 4"/>
          <p:cNvSpPr>
            <a:spLocks noGrp="1" noRot="1" noChangeAspect="1"/>
          </p:cNvSpPr>
          <p:nvPr>
            <p:ph type="sldImg"/>
          </p:nvPr>
        </p:nvSpPr>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dirty="0" smtClean="0"/>
              <a:t>Rotating numbers on a curved path</a:t>
            </a:r>
          </a:p>
          <a:p>
            <a:r>
              <a:rPr lang="en-US" sz="1400" dirty="0" smtClean="0"/>
              <a:t>(Advanced)</a:t>
            </a:r>
          </a:p>
          <a:p>
            <a:endParaRPr lang="en-US" sz="1200" dirty="0" smtClean="0"/>
          </a:p>
          <a:p>
            <a:pPr marL="685800" marR="0" lvl="3" indent="-22860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0" marR="0" lvl="3" indent="0" algn="l" defTabSz="914400" rtl="0" eaLnBrk="1" fontAlgn="auto" latinLnBrk="0" hangingPunct="1">
              <a:lnSpc>
                <a:spcPct val="100000"/>
              </a:lnSpc>
              <a:spcBef>
                <a:spcPts val="0"/>
              </a:spcBef>
              <a:spcAft>
                <a:spcPts val="0"/>
              </a:spcAft>
              <a:buClrTx/>
              <a:buSzTx/>
              <a:buFont typeface="+mj-lt"/>
              <a:buNone/>
              <a:tabLst/>
              <a:defRPr/>
            </a:pPr>
            <a:r>
              <a:rPr lang="en-US" sz="1200" b="1" dirty="0" smtClean="0"/>
              <a:t>Tip: </a:t>
            </a:r>
            <a:r>
              <a:rPr lang="en-US" sz="1200" dirty="0" smtClean="0"/>
              <a:t>To draw the curved line on this slide, you will need to use the ruler and the drawing guides.</a:t>
            </a:r>
          </a:p>
          <a:p>
            <a:pPr marL="685800" marR="0" lvl="3" indent="-22860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dirty="0" smtClean="0"/>
          </a:p>
          <a:p>
            <a:r>
              <a:rPr lang="en-US" sz="1200" dirty="0" smtClean="0"/>
              <a:t>To display the ruler and the drawing</a:t>
            </a:r>
            <a:r>
              <a:rPr lang="en-US" sz="1200" baseline="0" dirty="0" smtClean="0"/>
              <a:t> guides, do the following:</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On the </a:t>
            </a:r>
            <a:r>
              <a:rPr lang="en-US" sz="1200" b="1" kern="1200" baseline="0" dirty="0" smtClean="0">
                <a:solidFill>
                  <a:schemeClr val="tx1"/>
                </a:solidFill>
                <a:latin typeface="+mn-lt"/>
                <a:ea typeface="+mn-ea"/>
                <a:cs typeface="+mn-cs"/>
              </a:rPr>
              <a:t>View</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Show/Hide</a:t>
            </a:r>
            <a:r>
              <a:rPr lang="en-US" sz="1200" b="0" kern="1200" baseline="0" dirty="0" smtClean="0">
                <a:solidFill>
                  <a:schemeClr val="tx1"/>
                </a:solidFill>
                <a:latin typeface="+mn-lt"/>
                <a:ea typeface="+mn-ea"/>
                <a:cs typeface="+mn-cs"/>
              </a:rPr>
              <a:t> group, select </a:t>
            </a:r>
            <a:r>
              <a:rPr lang="en-US" sz="1200" b="1" kern="1200" baseline="0" dirty="0" smtClean="0">
                <a:solidFill>
                  <a:schemeClr val="tx1"/>
                </a:solidFill>
                <a:latin typeface="+mn-lt"/>
                <a:ea typeface="+mn-ea"/>
                <a:cs typeface="+mn-cs"/>
              </a:rPr>
              <a:t>Ruler</a:t>
            </a:r>
            <a:r>
              <a:rPr lang="en-US" sz="1200" b="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Right-click the slide background area, and then click </a:t>
            </a:r>
            <a:r>
              <a:rPr lang="en-US" sz="1200" b="1" kern="1200" baseline="0" dirty="0" smtClean="0">
                <a:solidFill>
                  <a:schemeClr val="tx1"/>
                </a:solidFill>
                <a:latin typeface="+mn-lt"/>
                <a:ea typeface="+mn-ea"/>
                <a:cs typeface="+mn-cs"/>
              </a:rPr>
              <a:t>Grid and Guides</a:t>
            </a:r>
            <a:r>
              <a:rPr lang="en-US" sz="1200" b="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Grid and Guides </a:t>
            </a:r>
            <a:r>
              <a:rPr lang="en-US" sz="1200" b="0" kern="1200" baseline="0" dirty="0" smtClean="0">
                <a:solidFill>
                  <a:schemeClr val="tx1"/>
                </a:solidFill>
                <a:latin typeface="+mn-lt"/>
                <a:ea typeface="+mn-ea"/>
                <a:cs typeface="+mn-cs"/>
              </a:rPr>
              <a:t>dialog box, under </a:t>
            </a:r>
            <a:r>
              <a:rPr lang="en-US" sz="1200" b="1" kern="1200" baseline="0" dirty="0" smtClean="0">
                <a:solidFill>
                  <a:schemeClr val="tx1"/>
                </a:solidFill>
                <a:latin typeface="+mn-lt"/>
                <a:ea typeface="+mn-ea"/>
                <a:cs typeface="+mn-cs"/>
              </a:rPr>
              <a:t>Guide settings</a:t>
            </a:r>
            <a:r>
              <a:rPr lang="en-US" sz="1200" b="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Display drawing guides on screen</a:t>
            </a:r>
            <a:r>
              <a:rPr lang="en-US" sz="1200" b="0" kern="1200" baseline="0" dirty="0" smtClean="0">
                <a:solidFill>
                  <a:schemeClr val="tx1"/>
                </a:solidFill>
                <a:latin typeface="+mn-lt"/>
                <a:ea typeface="+mn-ea"/>
                <a:cs typeface="+mn-cs"/>
              </a:rPr>
              <a:t>. </a:t>
            </a:r>
            <a:r>
              <a:rPr lang="en-US" sz="1200" b="0" baseline="0" dirty="0" smtClean="0"/>
              <a:t>(</a:t>
            </a:r>
            <a:r>
              <a:rPr lang="en-US" sz="1200" b="1" dirty="0" smtClean="0"/>
              <a:t>Note: </a:t>
            </a:r>
            <a:r>
              <a:rPr lang="en-US" sz="1200" dirty="0" smtClean="0"/>
              <a:t>One horizontal and one vertical guide will display on</a:t>
            </a:r>
            <a:r>
              <a:rPr lang="en-US" sz="1200" baseline="0" dirty="0" smtClean="0"/>
              <a:t> the slide </a:t>
            </a:r>
            <a:r>
              <a:rPr lang="en-US" sz="1200" dirty="0" smtClean="0"/>
              <a:t>at 0.00, the default</a:t>
            </a:r>
            <a:r>
              <a:rPr lang="en-US" sz="1200" baseline="0" dirty="0" smtClean="0"/>
              <a:t> position</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None/>
              <a:tabLst/>
              <a:defRPr/>
            </a:pPr>
            <a:r>
              <a:rPr lang="en-US" sz="1200" dirty="0" smtClean="0"/>
              <a:t>To reproduce the curved line on this slide, do the following:</a:t>
            </a: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On the </a:t>
            </a:r>
            <a:r>
              <a:rPr lang="en-US" sz="1200" b="1" kern="1200" baseline="0" dirty="0" smtClean="0">
                <a:solidFill>
                  <a:schemeClr val="tx1"/>
                </a:solidFill>
                <a:latin typeface="+mn-lt"/>
                <a:ea typeface="+mn-ea"/>
                <a:cs typeface="+mn-cs"/>
              </a:rPr>
              <a:t>Insert </a:t>
            </a:r>
            <a:r>
              <a:rPr lang="en-US" sz="1200" b="0" kern="1200" baseline="0" dirty="0" smtClean="0">
                <a:solidFill>
                  <a:schemeClr val="tx1"/>
                </a:solidFill>
                <a:latin typeface="+mn-lt"/>
                <a:ea typeface="+mn-ea"/>
                <a:cs typeface="+mn-cs"/>
              </a:rPr>
              <a:t>tab, in the </a:t>
            </a:r>
            <a:r>
              <a:rPr lang="en-US" sz="1200" b="1" kern="1200" baseline="0" dirty="0" smtClean="0">
                <a:solidFill>
                  <a:schemeClr val="tx1"/>
                </a:solidFill>
                <a:latin typeface="+mn-lt"/>
                <a:ea typeface="+mn-ea"/>
                <a:cs typeface="+mn-cs"/>
              </a:rPr>
              <a:t>Illustrations </a:t>
            </a:r>
            <a:r>
              <a:rPr lang="en-US" sz="1200" b="0" kern="1200" baseline="0" dirty="0" smtClean="0">
                <a:solidFill>
                  <a:schemeClr val="tx1"/>
                </a:solidFill>
                <a:latin typeface="+mn-lt"/>
                <a:ea typeface="+mn-ea"/>
                <a:cs typeface="+mn-cs"/>
              </a:rPr>
              <a:t>group, click </a:t>
            </a:r>
            <a:r>
              <a:rPr lang="en-US" sz="1200" b="1" kern="1200" baseline="0" dirty="0" smtClean="0">
                <a:solidFill>
                  <a:schemeClr val="tx1"/>
                </a:solidFill>
                <a:latin typeface="+mn-lt"/>
                <a:ea typeface="+mn-ea"/>
                <a:cs typeface="+mn-cs"/>
              </a:rPr>
              <a:t>Shapes</a:t>
            </a:r>
            <a:r>
              <a:rPr lang="en-US" sz="1200" b="0" kern="1200" baseline="0" dirty="0" smtClean="0">
                <a:solidFill>
                  <a:schemeClr val="tx1"/>
                </a:solidFill>
                <a:latin typeface="+mn-lt"/>
                <a:ea typeface="+mn-ea"/>
                <a:cs typeface="+mn-cs"/>
              </a:rPr>
              <a:t>, and then under </a:t>
            </a:r>
            <a:r>
              <a:rPr lang="en-US" sz="1200" b="1" kern="1200" baseline="0" dirty="0" smtClean="0">
                <a:solidFill>
                  <a:schemeClr val="tx1"/>
                </a:solidFill>
                <a:latin typeface="+mn-lt"/>
                <a:ea typeface="+mn-ea"/>
                <a:cs typeface="+mn-cs"/>
              </a:rPr>
              <a:t>Lines</a:t>
            </a:r>
            <a:r>
              <a:rPr lang="en-US" sz="1200" b="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Curve</a:t>
            </a:r>
            <a:r>
              <a:rPr lang="en-US" sz="1200" b="0" kern="1200" baseline="0" dirty="0" smtClean="0">
                <a:solidFill>
                  <a:schemeClr val="tx1"/>
                </a:solidFill>
                <a:latin typeface="+mn-lt"/>
                <a:ea typeface="+mn-ea"/>
                <a:cs typeface="+mn-cs"/>
              </a:rPr>
              <a:t> (10</a:t>
            </a:r>
            <a:r>
              <a:rPr lang="en-US" sz="1200" b="0" kern="1200" baseline="30000" dirty="0" smtClean="0">
                <a:solidFill>
                  <a:schemeClr val="tx1"/>
                </a:solidFill>
                <a:latin typeface="+mn-lt"/>
                <a:ea typeface="+mn-ea"/>
                <a:cs typeface="+mn-cs"/>
              </a:rPr>
              <a:t>th</a:t>
            </a:r>
            <a:r>
              <a:rPr lang="en-US" sz="1200" b="0" kern="1200" baseline="0" dirty="0" smtClean="0">
                <a:solidFill>
                  <a:schemeClr val="tx1"/>
                </a:solidFill>
                <a:latin typeface="+mn-lt"/>
                <a:ea typeface="+mn-ea"/>
                <a:cs typeface="+mn-cs"/>
              </a:rPr>
              <a:t> option from the left). To draw the curved line on the slide, do the following:</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first point 0.25” to the left of the left edge of the slide and 0.75” below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second point 3” to the left of the vertical drawing guide and 1” above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third point 1.5” to the right of the vertical drawing guide and 0.5” below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Double-click the fourth and final point 0.25” to the right of the right edge of the slide and 1.5” above the horizontal drawing guide.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Select the curved line. 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Shape Styles </a:t>
            </a:r>
            <a:r>
              <a:rPr lang="en-US" sz="1200" b="0" kern="1200" baseline="0" dirty="0" smtClean="0">
                <a:solidFill>
                  <a:schemeClr val="tx1"/>
                </a:solidFill>
                <a:latin typeface="+mn-lt"/>
                <a:ea typeface="+mn-ea"/>
                <a:cs typeface="+mn-cs"/>
              </a:rPr>
              <a:t>group, click </a:t>
            </a:r>
            <a:r>
              <a:rPr lang="en-US" sz="1200" b="1" kern="1200" baseline="0" dirty="0" smtClean="0">
                <a:solidFill>
                  <a:schemeClr val="tx1"/>
                </a:solidFill>
                <a:latin typeface="+mn-lt"/>
                <a:ea typeface="+mn-ea"/>
                <a:cs typeface="+mn-cs"/>
              </a:rPr>
              <a:t>Shape Outline</a:t>
            </a:r>
            <a:r>
              <a:rPr lang="en-US" sz="1200" b="0" kern="1200" baseline="0" dirty="0" smtClean="0">
                <a:solidFill>
                  <a:schemeClr val="tx1"/>
                </a:solidFill>
                <a:latin typeface="+mn-lt"/>
                <a:ea typeface="+mn-ea"/>
                <a:cs typeface="+mn-cs"/>
              </a:rPr>
              <a:t>, and then do the following: </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Under </a:t>
            </a:r>
            <a:r>
              <a:rPr lang="en-US" sz="1200" b="1" kern="1200" baseline="0" dirty="0" smtClean="0">
                <a:solidFill>
                  <a:schemeClr val="tx1"/>
                </a:solidFill>
                <a:latin typeface="+mn-lt"/>
                <a:ea typeface="+mn-ea"/>
                <a:cs typeface="+mn-cs"/>
              </a:rPr>
              <a:t>Theme Colors</a:t>
            </a:r>
            <a:r>
              <a:rPr lang="en-US" sz="1200" b="0" kern="1200" baseline="0" dirty="0" smtClean="0">
                <a:solidFill>
                  <a:schemeClr val="tx1"/>
                </a:solidFill>
                <a:latin typeface="+mn-lt"/>
                <a:ea typeface="+mn-ea"/>
                <a:cs typeface="+mn-cs"/>
              </a:rPr>
              <a:t>,</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click</a:t>
            </a:r>
            <a:r>
              <a:rPr lang="en-US" sz="1200" b="0" dirty="0" smtClean="0"/>
              <a:t> </a:t>
            </a:r>
            <a:r>
              <a:rPr lang="en-US" sz="1200" b="1" dirty="0" smtClean="0"/>
              <a:t>White, Background 1, Darker 35%</a:t>
            </a:r>
            <a:r>
              <a:rPr lang="en-US" sz="1200" b="0" dirty="0" smtClean="0"/>
              <a:t> (fifth row, first option from the left). </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Point to </a:t>
            </a:r>
            <a:r>
              <a:rPr lang="en-US" sz="1200" b="1" kern="1200" baseline="0" dirty="0" smtClean="0">
                <a:solidFill>
                  <a:schemeClr val="tx1"/>
                </a:solidFill>
                <a:latin typeface="+mn-lt"/>
                <a:ea typeface="+mn-ea"/>
                <a:cs typeface="+mn-cs"/>
              </a:rPr>
              <a:t>Dashes</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Square Dot </a:t>
            </a:r>
            <a:r>
              <a:rPr lang="en-US" sz="1200" b="0" kern="1200" baseline="0" dirty="0" smtClean="0">
                <a:solidFill>
                  <a:schemeClr val="tx1"/>
                </a:solidFill>
                <a:latin typeface="+mn-lt"/>
                <a:ea typeface="+mn-ea"/>
                <a:cs typeface="+mn-cs"/>
              </a:rPr>
              <a:t>(third option from the top).</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Point to </a:t>
            </a:r>
            <a:r>
              <a:rPr lang="en-US" sz="1200" b="1" kern="1200" baseline="0" dirty="0" smtClean="0">
                <a:solidFill>
                  <a:schemeClr val="tx1"/>
                </a:solidFill>
                <a:latin typeface="+mn-lt"/>
                <a:ea typeface="+mn-ea"/>
                <a:cs typeface="+mn-cs"/>
              </a:rPr>
              <a:t>Weight</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1 ½ pt</a:t>
            </a:r>
            <a:r>
              <a:rPr lang="en-US" sz="1200" b="0" kern="1200" baseline="0" dirty="0" smtClean="0">
                <a:solidFill>
                  <a:schemeClr val="tx1"/>
                </a:solidFill>
                <a:latin typeface="+mn-lt"/>
                <a:ea typeface="+mn-ea"/>
                <a:cs typeface="+mn-cs"/>
              </a:rPr>
              <a:t>. </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dirty="0" smtClean="0"/>
          </a:p>
          <a:p>
            <a:endParaRPr lang="en-US" sz="1200" dirty="0" smtClean="0"/>
          </a:p>
          <a:p>
            <a:r>
              <a:rPr lang="en-US" sz="1200" dirty="0" smtClean="0"/>
              <a:t>To reproduce the “1”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 the </a:t>
            </a:r>
            <a:r>
              <a:rPr lang="en-US" sz="1200" b="1" i="0" dirty="0" smtClean="0"/>
              <a:t>Home</a:t>
            </a:r>
            <a:r>
              <a:rPr lang="en-US" sz="1200" i="0" dirty="0" smtClean="0"/>
              <a:t> tab, in the</a:t>
            </a:r>
            <a:r>
              <a:rPr lang="en-US" sz="1200" i="0" baseline="0" dirty="0" smtClean="0"/>
              <a:t> </a:t>
            </a:r>
            <a:r>
              <a:rPr lang="en-US" sz="1200" b="1" i="0" baseline="0" dirty="0" smtClean="0"/>
              <a:t>Slides</a:t>
            </a:r>
            <a:r>
              <a:rPr lang="en-US" sz="1200" i="0" baseline="0" dirty="0" smtClean="0"/>
              <a:t> group, click </a:t>
            </a:r>
            <a:r>
              <a:rPr lang="en-US" sz="1200" b="1" i="0" baseline="0" dirty="0" smtClean="0"/>
              <a:t>Layout</a:t>
            </a:r>
            <a:r>
              <a:rPr lang="en-US" sz="1200" i="0" baseline="0" dirty="0" smtClean="0"/>
              <a:t>, and then click </a:t>
            </a:r>
            <a:r>
              <a:rPr lang="en-US" sz="1200" b="1" i="0" baseline="0" dirty="0" smtClean="0"/>
              <a:t>Blank</a:t>
            </a:r>
            <a:r>
              <a:rPr lang="en-US" sz="1200" i="0" baseline="0" dirty="0" smtClean="0"/>
              <a:t>.</a:t>
            </a:r>
            <a:endParaRPr lang="en-US" sz="1200" i="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a:t>
            </a:r>
            <a:r>
              <a:rPr lang="en-US" sz="1200" i="0" baseline="0" dirty="0" smtClean="0"/>
              <a:t> the </a:t>
            </a:r>
            <a:r>
              <a:rPr lang="en-US" sz="1200" b="1" i="0" baseline="0" dirty="0" smtClean="0"/>
              <a:t>Insert</a:t>
            </a:r>
            <a:r>
              <a:rPr lang="en-US" sz="1200" i="0" baseline="0" dirty="0" smtClean="0"/>
              <a:t> tab, in the </a:t>
            </a:r>
            <a:r>
              <a:rPr lang="en-US" sz="1200" b="1" i="0" baseline="0" dirty="0" smtClean="0"/>
              <a:t>Text</a:t>
            </a:r>
            <a:r>
              <a:rPr lang="en-US" sz="1200" i="0" baseline="0" dirty="0" smtClean="0"/>
              <a:t> group, click </a:t>
            </a:r>
            <a:r>
              <a:rPr lang="en-US" sz="1200" b="1" i="0" baseline="0" dirty="0" smtClean="0"/>
              <a:t>Text Box</a:t>
            </a:r>
            <a:r>
              <a:rPr lang="en-US" sz="1200" i="0" baseline="0" dirty="0" smtClean="0"/>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Enter </a:t>
            </a:r>
            <a:r>
              <a:rPr lang="en-US" sz="1200" b="1" i="0" baseline="0" dirty="0" smtClean="0"/>
              <a:t>1</a:t>
            </a:r>
            <a:r>
              <a:rPr lang="en-US" sz="1200" i="0" baseline="0" dirty="0" smtClean="0"/>
              <a:t> in the text box, and then select the text. O</a:t>
            </a:r>
            <a:r>
              <a:rPr lang="en-US" sz="1200" i="0" dirty="0" smtClean="0"/>
              <a:t>n the </a:t>
            </a:r>
            <a:r>
              <a:rPr lang="en-US" sz="1200" b="1" i="0" dirty="0" smtClean="0"/>
              <a:t>Home</a:t>
            </a:r>
            <a:r>
              <a:rPr lang="en-US" sz="1200" i="0" baseline="0" dirty="0" smtClean="0"/>
              <a:t> tab, in the </a:t>
            </a:r>
            <a:r>
              <a:rPr lang="en-US" sz="1200" b="1" i="0" baseline="0" dirty="0" smtClean="0"/>
              <a:t>Font</a:t>
            </a:r>
            <a:r>
              <a:rPr lang="en-US" sz="1200" i="0" baseline="0" dirty="0" smtClean="0"/>
              <a:t> group,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Font</a:t>
            </a:r>
            <a:r>
              <a:rPr lang="en-US" sz="1200" i="0" baseline="0" dirty="0" smtClean="0"/>
              <a:t> list, select </a:t>
            </a:r>
            <a:r>
              <a:rPr lang="en-US" sz="1200" b="1" baseline="0" dirty="0" smtClean="0"/>
              <a:t>Impact</a:t>
            </a:r>
            <a:r>
              <a:rPr lang="en-US" sz="1200" b="0" baseline="0" dirty="0" smtClean="0"/>
              <a:t>.</a:t>
            </a:r>
            <a:endParaRPr lang="en-US" sz="1200" b="0" i="0" baseline="0" dirty="0" smtClean="0"/>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Font Size </a:t>
            </a:r>
            <a:r>
              <a:rPr lang="en-US" sz="1200" i="0" baseline="0" dirty="0" smtClean="0"/>
              <a:t>box, enter </a:t>
            </a:r>
            <a:r>
              <a:rPr lang="en-US" sz="1200" b="1" baseline="0" dirty="0" smtClean="0"/>
              <a:t>140</a:t>
            </a:r>
            <a:r>
              <a:rPr lang="en-US" sz="1200" b="0" baseline="0" dirty="0" smtClean="0"/>
              <a:t>.</a:t>
            </a:r>
            <a:endParaRPr lang="en-US" sz="1200" i="0"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On the </a:t>
            </a:r>
            <a:r>
              <a:rPr lang="en-US" sz="1200" b="1" i="0" baseline="0" dirty="0" smtClean="0"/>
              <a:t>Home</a:t>
            </a:r>
            <a:r>
              <a:rPr lang="en-US" sz="1200" i="0" baseline="0" dirty="0" smtClean="0"/>
              <a:t> tab, in the </a:t>
            </a:r>
            <a:r>
              <a:rPr lang="en-US" sz="1200" b="1" i="0" baseline="0" dirty="0" smtClean="0"/>
              <a:t>Paragraph</a:t>
            </a:r>
            <a:r>
              <a:rPr lang="en-US" sz="1200" i="0" baseline="0" dirty="0" smtClean="0"/>
              <a:t> group, click </a:t>
            </a:r>
            <a:r>
              <a:rPr lang="en-US" sz="1200" b="1" i="0" baseline="0" dirty="0" smtClean="0"/>
              <a:t>Align Text Left </a:t>
            </a:r>
            <a:r>
              <a:rPr lang="en-US" sz="1200" i="0" baseline="0" dirty="0" smtClean="0"/>
              <a:t>to align the text left in the text box.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Select the text box. Under </a:t>
            </a:r>
            <a:r>
              <a:rPr lang="en-US" sz="1200" b="1" i="0" baseline="0" dirty="0" smtClean="0"/>
              <a:t>Drawing Tools</a:t>
            </a:r>
            <a:r>
              <a:rPr lang="en-US" sz="1200" i="0" baseline="0" dirty="0" smtClean="0"/>
              <a:t>, on the </a:t>
            </a:r>
            <a:r>
              <a:rPr lang="en-US" sz="1200" b="1" i="0" baseline="0" dirty="0" smtClean="0"/>
              <a:t>Format</a:t>
            </a:r>
            <a:r>
              <a:rPr lang="en-US" sz="1200" i="0" baseline="0" dirty="0" smtClean="0"/>
              <a:t> tab, in the bottom right corner of the </a:t>
            </a:r>
            <a:r>
              <a:rPr lang="en-US" sz="1200" b="1" i="0" baseline="0" dirty="0" smtClean="0"/>
              <a:t>WordArt Styles </a:t>
            </a:r>
            <a:r>
              <a:rPr lang="en-US" sz="1200" i="0" baseline="0" dirty="0" smtClean="0"/>
              <a:t>group, click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 launcher.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stops</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a:t>
            </a:r>
            <a:r>
              <a:rPr lang="en-US" sz="1200" b="1" kern="1200" baseline="0" dirty="0" smtClean="0">
                <a:solidFill>
                  <a:schemeClr val="tx1"/>
                </a:solidFill>
                <a:latin typeface="+mn-lt"/>
                <a:ea typeface="+mn-ea"/>
                <a:cs typeface="+mn-cs"/>
              </a:rPr>
              <a:t> stops</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49</a:t>
            </a:r>
            <a:r>
              <a:rPr lang="en-US" sz="1200" dirty="0" smtClean="0"/>
              <a:t>, Green: </a:t>
            </a:r>
            <a:r>
              <a:rPr lang="en-US" sz="1200" b="1" dirty="0" smtClean="0"/>
              <a:t>133</a:t>
            </a:r>
            <a:r>
              <a:rPr lang="en-US" sz="1200" dirty="0" smtClean="0"/>
              <a:t>, Blue: </a:t>
            </a:r>
            <a:r>
              <a:rPr lang="en-US" sz="1200" b="1" dirty="0" smtClean="0"/>
              <a:t>156</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Outline Style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Outline Style </a:t>
            </a:r>
            <a:r>
              <a:rPr lang="en-US" sz="1200" kern="1200" baseline="0" dirty="0" smtClean="0">
                <a:solidFill>
                  <a:schemeClr val="tx1"/>
                </a:solidFill>
                <a:latin typeface="+mn-lt"/>
                <a:ea typeface="+mn-ea"/>
                <a:cs typeface="+mn-cs"/>
              </a:rPr>
              <a:t>pane, in the </a:t>
            </a:r>
            <a:r>
              <a:rPr lang="en-US" sz="1200" b="1" kern="1200" baseline="0" dirty="0" smtClean="0">
                <a:solidFill>
                  <a:schemeClr val="tx1"/>
                </a:solidFill>
                <a:latin typeface="+mn-lt"/>
                <a:ea typeface="+mn-ea"/>
                <a:cs typeface="+mn-cs"/>
              </a:rPr>
              <a:t>Width</a:t>
            </a:r>
            <a:r>
              <a:rPr lang="en-US" sz="120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2.5 pt</a:t>
            </a:r>
            <a:r>
              <a:rPr lang="en-US" sz="120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Shadow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Shadow</a:t>
            </a:r>
            <a:r>
              <a:rPr lang="en-US" sz="1200" kern="1200" baseline="0" dirty="0" smtClean="0">
                <a:solidFill>
                  <a:schemeClr val="tx1"/>
                </a:solidFill>
                <a:latin typeface="+mn-lt"/>
                <a:ea typeface="+mn-ea"/>
                <a:cs typeface="+mn-cs"/>
              </a:rPr>
              <a:t> pane, click the button next to </a:t>
            </a:r>
            <a:r>
              <a:rPr lang="en-US" sz="1200" b="1" kern="1200" baseline="0" dirty="0" smtClean="0">
                <a:solidFill>
                  <a:schemeClr val="tx1"/>
                </a:solidFill>
                <a:latin typeface="+mn-lt"/>
                <a:ea typeface="+mn-ea"/>
                <a:cs typeface="+mn-cs"/>
              </a:rPr>
              <a:t>Presets</a:t>
            </a:r>
            <a:r>
              <a:rPr lang="en-US" sz="1200" b="0" kern="1200" baseline="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under </a:t>
            </a:r>
            <a:r>
              <a:rPr lang="en-US" sz="1200" b="1" kern="1200" baseline="0" dirty="0" smtClean="0">
                <a:solidFill>
                  <a:schemeClr val="tx1"/>
                </a:solidFill>
                <a:latin typeface="+mn-lt"/>
                <a:ea typeface="+mn-ea"/>
                <a:cs typeface="+mn-cs"/>
              </a:rPr>
              <a:t>Outer</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Offset Diagonal Bottom Left</a:t>
            </a:r>
            <a:r>
              <a:rPr lang="en-US" sz="1200" b="0" kern="1200" dirty="0" smtClean="0">
                <a:solidFill>
                  <a:schemeClr val="tx1"/>
                </a:solidFill>
                <a:latin typeface="+mn-lt"/>
                <a:ea typeface="+mn-ea"/>
                <a:cs typeface="+mn-cs"/>
              </a:rPr>
              <a:t> (first row, third option from the left),</a:t>
            </a:r>
            <a:r>
              <a:rPr lang="en-US" sz="1200" b="0" kern="1200" baseline="0" dirty="0" smtClean="0">
                <a:solidFill>
                  <a:schemeClr val="tx1"/>
                </a:solidFill>
                <a:latin typeface="+mn-lt"/>
                <a:ea typeface="+mn-ea"/>
                <a:cs typeface="+mn-cs"/>
              </a:rPr>
              <a:t> and then do the following:</a:t>
            </a:r>
            <a:endParaRPr lang="en-US" sz="1200" kern="1200" baseline="0" dirty="0" smtClean="0">
              <a:solidFill>
                <a:schemeClr val="tx1"/>
              </a:solidFill>
              <a:latin typeface="+mn-lt"/>
              <a:ea typeface="+mn-ea"/>
              <a:cs typeface="+mn-cs"/>
            </a:endParaRP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Transparency</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82%</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Size </a:t>
            </a:r>
            <a:r>
              <a:rPr lang="en-US" sz="1200" b="0" kern="1200" baseline="0" dirty="0" smtClean="0">
                <a:solidFill>
                  <a:schemeClr val="tx1"/>
                </a:solidFill>
                <a:latin typeface="+mn-lt"/>
                <a:ea typeface="+mn-ea"/>
                <a:cs typeface="+mn-cs"/>
              </a:rPr>
              <a:t>box, enter </a:t>
            </a:r>
            <a:r>
              <a:rPr lang="en-US" sz="1200" b="1" kern="1200" baseline="0" dirty="0" smtClean="0">
                <a:solidFill>
                  <a:schemeClr val="tx1"/>
                </a:solidFill>
                <a:latin typeface="+mn-lt"/>
                <a:ea typeface="+mn-ea"/>
                <a:cs typeface="+mn-cs"/>
              </a:rPr>
              <a:t>100%</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Blur</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8 pt</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Angle</a:t>
            </a:r>
            <a:r>
              <a:rPr lang="en-US" sz="1200" b="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135°</a:t>
            </a:r>
            <a:r>
              <a:rPr lang="en-US" sz="1200" b="0" kern="120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Distance</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30 pt</a:t>
            </a:r>
            <a:r>
              <a:rPr lang="en-US" sz="1200" b="0" kern="1200" baseline="0" dirty="0" smtClean="0">
                <a:solidFill>
                  <a:schemeClr val="tx1"/>
                </a:solidFill>
                <a:latin typeface="+mn-lt"/>
                <a:ea typeface="+mn-ea"/>
                <a:cs typeface="+mn-cs"/>
              </a:rPr>
              <a:t>. </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b="0" kern="1200" dirty="0" smtClean="0">
                <a:solidFill>
                  <a:schemeClr val="tx1"/>
                </a:solidFill>
                <a:latin typeface="+mn-lt"/>
                <a:ea typeface="+mn-ea"/>
                <a:cs typeface="+mn-cs"/>
              </a:rPr>
              <a:t>pane, under </a:t>
            </a:r>
            <a:r>
              <a:rPr lang="en-US" sz="1200" b="1" kern="1200" dirty="0" smtClean="0">
                <a:solidFill>
                  <a:schemeClr val="tx1"/>
                </a:solidFill>
                <a:latin typeface="+mn-lt"/>
                <a:ea typeface="+mn-ea"/>
                <a:cs typeface="+mn-cs"/>
              </a:rPr>
              <a:t>Rotation</a:t>
            </a:r>
            <a:r>
              <a:rPr lang="en-US" sz="1200" b="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Z</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15°</a:t>
            </a:r>
            <a:r>
              <a:rPr lang="en-US" sz="1200" b="0" kern="120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b="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Glow and Soft Edges </a:t>
            </a:r>
            <a:r>
              <a:rPr lang="en-US" sz="1200" b="0" kern="1200" dirty="0" smtClean="0">
                <a:solidFill>
                  <a:schemeClr val="tx1"/>
                </a:solidFill>
                <a:latin typeface="+mn-lt"/>
                <a:ea typeface="+mn-ea"/>
                <a:cs typeface="+mn-cs"/>
              </a:rPr>
              <a:t>in the left pane, and in the </a:t>
            </a:r>
            <a:r>
              <a:rPr lang="en-US" sz="1200" b="1" kern="1200" dirty="0" smtClean="0">
                <a:solidFill>
                  <a:schemeClr val="tx1"/>
                </a:solidFill>
                <a:latin typeface="+mn-lt"/>
                <a:ea typeface="+mn-ea"/>
                <a:cs typeface="+mn-cs"/>
              </a:rPr>
              <a:t>Glow</a:t>
            </a:r>
            <a:r>
              <a:rPr lang="en-US" sz="1200" b="1" kern="1200" baseline="0" dirty="0" smtClean="0">
                <a:solidFill>
                  <a:schemeClr val="tx1"/>
                </a:solidFill>
                <a:latin typeface="+mn-lt"/>
                <a:ea typeface="+mn-ea"/>
                <a:cs typeface="+mn-cs"/>
              </a:rPr>
              <a:t> and Soft Edges </a:t>
            </a:r>
            <a:r>
              <a:rPr lang="en-US" sz="1200" b="0" kern="1200" baseline="0" dirty="0" smtClean="0">
                <a:solidFill>
                  <a:schemeClr val="tx1"/>
                </a:solidFill>
                <a:latin typeface="+mn-lt"/>
                <a:ea typeface="+mn-ea"/>
                <a:cs typeface="+mn-cs"/>
              </a:rPr>
              <a:t>pane,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Size</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8 pt</a:t>
            </a:r>
            <a:r>
              <a:rPr lang="en-US" sz="1200" b="0" kern="120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Click</a:t>
            </a:r>
            <a:r>
              <a:rPr lang="en-US" sz="1200" b="0" kern="1200" baseline="0" dirty="0" smtClean="0">
                <a:solidFill>
                  <a:schemeClr val="tx1"/>
                </a:solidFill>
                <a:latin typeface="+mn-lt"/>
                <a:ea typeface="+mn-ea"/>
                <a:cs typeface="+mn-cs"/>
              </a:rPr>
              <a:t> the button next to </a:t>
            </a:r>
            <a:r>
              <a:rPr lang="en-US" sz="1200" b="1" kern="1200" baseline="0" dirty="0" smtClean="0">
                <a:solidFill>
                  <a:schemeClr val="tx1"/>
                </a:solidFill>
                <a:latin typeface="+mn-lt"/>
                <a:ea typeface="+mn-ea"/>
                <a:cs typeface="+mn-cs"/>
              </a:rPr>
              <a:t>Color</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b="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29</a:t>
            </a:r>
            <a:r>
              <a:rPr lang="en-US" sz="1200" dirty="0" smtClean="0"/>
              <a:t>, Green: </a:t>
            </a:r>
            <a:r>
              <a:rPr lang="en-US" sz="1200" b="1" dirty="0" smtClean="0"/>
              <a:t>199</a:t>
            </a:r>
            <a:r>
              <a:rPr lang="en-US" sz="1200" dirty="0" smtClean="0"/>
              <a:t>, Blue: </a:t>
            </a:r>
            <a:r>
              <a:rPr lang="en-US" sz="1200" b="1" dirty="0" smtClean="0"/>
              <a:t>244</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b="0" kern="1200" baseline="0" dirty="0" smtClean="0">
                <a:solidFill>
                  <a:schemeClr val="tx1"/>
                </a:solidFill>
                <a:latin typeface="+mn-lt"/>
                <a:ea typeface="+mn-ea"/>
                <a:cs typeface="+mn-cs"/>
              </a:rPr>
              <a:t>Drag the text box onto the left part of the curved line, slightly to the right of the peak of the curve. </a:t>
            </a:r>
          </a:p>
          <a:p>
            <a:endParaRPr lang="en-US" sz="1200" dirty="0" smtClean="0"/>
          </a:p>
          <a:p>
            <a:endParaRPr lang="en-US" sz="1200" dirty="0" smtClean="0"/>
          </a:p>
          <a:p>
            <a:r>
              <a:rPr lang="en-US" sz="1200" dirty="0" smtClean="0"/>
              <a:t>To reproduce the animation effects for the “1” on this slide, do the following:</a:t>
            </a:r>
          </a:p>
          <a:p>
            <a:pPr marL="228600" indent="-228600">
              <a:buFont typeface="+mj-lt"/>
              <a:buAutoNum type="arabicPeriod"/>
            </a:pPr>
            <a:r>
              <a:rPr lang="en-US" sz="1200" b="0" baseline="0" dirty="0" smtClean="0"/>
              <a:t>On the slide, select the text box. 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under </a:t>
            </a:r>
            <a:r>
              <a:rPr lang="en-US" sz="1200" b="1" baseline="0" dirty="0" smtClean="0"/>
              <a:t>Entrance</a:t>
            </a:r>
            <a:r>
              <a:rPr lang="en-US" sz="1200" b="0" baseline="0" dirty="0" smtClean="0"/>
              <a:t>, click </a:t>
            </a:r>
            <a:r>
              <a:rPr lang="en-US" sz="1200" b="1" baseline="0" dirty="0" smtClean="0"/>
              <a:t>Fade</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Timing</a:t>
            </a:r>
            <a:r>
              <a:rPr lang="en-US" sz="1200" b="0" baseline="0" dirty="0" smtClean="0"/>
              <a:t> group, do the following:</a:t>
            </a:r>
            <a:endParaRPr lang="en-US" sz="1200" baseline="0" dirty="0" smtClean="0"/>
          </a:p>
          <a:p>
            <a:pPr marL="685800" lvl="1" indent="-228600">
              <a:buFont typeface="Arial" pitchFamily="34" charset="0"/>
              <a:buChar char="•"/>
            </a:pPr>
            <a:r>
              <a:rPr lang="en-US" sz="1200" b="0" baseline="0" dirty="0" smtClean="0"/>
              <a:t>In the</a:t>
            </a:r>
            <a:r>
              <a:rPr lang="en-US" sz="1200" baseline="0" dirty="0" smtClean="0"/>
              <a:t> </a:t>
            </a:r>
            <a:r>
              <a:rPr lang="en-US" sz="1200" b="1" dirty="0" smtClean="0"/>
              <a:t>Start</a:t>
            </a:r>
            <a:r>
              <a:rPr lang="en-US" sz="1200" baseline="0" dirty="0" smtClean="0"/>
              <a:t> list, select</a:t>
            </a:r>
            <a:r>
              <a:rPr lang="en-US" sz="1200" dirty="0" smtClean="0"/>
              <a:t> </a:t>
            </a:r>
            <a:r>
              <a:rPr lang="en-US" sz="1200" b="1" dirty="0" smtClean="0"/>
              <a:t>With Previous</a:t>
            </a:r>
            <a:r>
              <a:rPr lang="en-US" sz="1200" b="0" dirty="0" smtClean="0"/>
              <a:t>. </a:t>
            </a:r>
          </a:p>
          <a:p>
            <a:pPr marL="685800" lvl="1" indent="-228600">
              <a:buFont typeface="Arial" pitchFamily="34" charset="0"/>
              <a:buChar char="•"/>
            </a:pPr>
            <a:r>
              <a:rPr lang="en-US" sz="1200" b="0" dirty="0" smtClean="0"/>
              <a:t>In the </a:t>
            </a:r>
            <a:r>
              <a:rPr lang="en-US" sz="1200" b="1" dirty="0" smtClean="0"/>
              <a:t>Duration </a:t>
            </a:r>
            <a:r>
              <a:rPr lang="en-US" sz="1200" b="0" dirty="0" smtClean="0"/>
              <a:t>box,</a:t>
            </a:r>
            <a:r>
              <a:rPr lang="en-US" sz="1200" b="0" baseline="0" dirty="0" smtClean="0"/>
              <a:t> enter </a:t>
            </a:r>
            <a:r>
              <a:rPr lang="en-US" sz="1200" b="1" baseline="0" dirty="0" smtClean="0"/>
              <a:t>1.00</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under </a:t>
            </a:r>
            <a:r>
              <a:rPr lang="en-US" sz="1200" b="1" baseline="0" dirty="0" smtClean="0"/>
              <a:t>Emphasis</a:t>
            </a:r>
            <a:r>
              <a:rPr lang="en-US" sz="1200" b="0" baseline="0" dirty="0" smtClean="0"/>
              <a:t> click </a:t>
            </a:r>
            <a:r>
              <a:rPr lang="en-US" sz="1200" b="1" baseline="0" dirty="0" smtClean="0"/>
              <a:t>Spin</a:t>
            </a:r>
            <a:r>
              <a:rPr lang="en-US" sz="1200" b="0" baseline="0" dirty="0" smtClean="0"/>
              <a:t>.</a:t>
            </a:r>
            <a:endParaRPr lang="en-US" sz="1200" baseline="0" dirty="0" smtClean="0"/>
          </a:p>
          <a:p>
            <a:pPr marL="228600" lvl="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Animation</a:t>
            </a:r>
            <a:r>
              <a:rPr lang="en-US" sz="1200" b="0" baseline="0" dirty="0" smtClean="0"/>
              <a:t> group, click the </a:t>
            </a:r>
            <a:r>
              <a:rPr lang="en-US" sz="1200" b="1" baseline="0" dirty="0" smtClean="0"/>
              <a:t>Effect Options </a:t>
            </a:r>
            <a:r>
              <a:rPr lang="en-US" sz="1200" b="0" baseline="0" dirty="0" smtClean="0"/>
              <a:t>dialog box launcher. In the </a:t>
            </a:r>
            <a:r>
              <a:rPr lang="en-US" sz="1200" b="1" baseline="0" dirty="0" smtClean="0"/>
              <a:t>Spin</a:t>
            </a:r>
            <a:r>
              <a:rPr lang="en-US" sz="1200" b="0" baseline="0" dirty="0" smtClean="0"/>
              <a:t> dialog box, do the following:</a:t>
            </a:r>
            <a:endParaRPr lang="en-US" sz="1200" baseline="0" dirty="0" smtClean="0"/>
          </a:p>
          <a:p>
            <a:pPr marL="685800" lvl="1" indent="-228600">
              <a:buFont typeface="Arial" pitchFamily="34" charset="0"/>
              <a:buChar char="•"/>
            </a:pPr>
            <a:r>
              <a:rPr lang="en-US" sz="1200" baseline="0" dirty="0" smtClean="0"/>
              <a:t>On the </a:t>
            </a:r>
            <a:r>
              <a:rPr lang="en-US" sz="1200" b="1" baseline="0" dirty="0" smtClean="0"/>
              <a:t>Effect</a:t>
            </a:r>
            <a:r>
              <a:rPr lang="en-US" sz="1200" baseline="0" dirty="0" smtClean="0"/>
              <a:t> tab, under </a:t>
            </a:r>
            <a:r>
              <a:rPr lang="en-US" sz="1200" b="1" baseline="0" dirty="0" smtClean="0"/>
              <a:t>Settings</a:t>
            </a:r>
            <a:r>
              <a:rPr lang="en-US" sz="1200" b="0" baseline="0" dirty="0" smtClean="0"/>
              <a:t>, </a:t>
            </a:r>
            <a:r>
              <a:rPr lang="en-US" sz="1200" baseline="0" dirty="0" smtClean="0"/>
              <a:t>do the following:</a:t>
            </a:r>
          </a:p>
          <a:p>
            <a:pPr marL="1143000" lvl="2" indent="-228600">
              <a:buFont typeface="Arial" pitchFamily="34" charset="0"/>
              <a:buChar char="•"/>
            </a:pPr>
            <a:r>
              <a:rPr lang="en-US" sz="1200" baseline="0" dirty="0" smtClean="0"/>
              <a:t>In the </a:t>
            </a:r>
            <a:r>
              <a:rPr lang="en-US" sz="1200" b="1" baseline="0" dirty="0" smtClean="0"/>
              <a:t>Amount </a:t>
            </a:r>
            <a:r>
              <a:rPr lang="en-US" sz="1200" b="0" baseline="0" dirty="0" smtClean="0"/>
              <a:t>list</a:t>
            </a:r>
            <a:r>
              <a:rPr lang="en-US" sz="1200" baseline="0" dirty="0" smtClean="0"/>
              <a:t>, in the </a:t>
            </a:r>
            <a:r>
              <a:rPr lang="en-US" sz="1200" b="1" baseline="0" dirty="0" smtClean="0"/>
              <a:t>Custom</a:t>
            </a:r>
            <a:r>
              <a:rPr lang="en-US" sz="1200" baseline="0" dirty="0" smtClean="0"/>
              <a:t> box, enter </a:t>
            </a:r>
            <a:r>
              <a:rPr lang="en-US" sz="1200" b="1" dirty="0" smtClean="0"/>
              <a:t>30°</a:t>
            </a:r>
            <a:r>
              <a:rPr lang="en-US" sz="1200" b="0" dirty="0" smtClean="0"/>
              <a:t>, and then press ENTER.</a:t>
            </a:r>
            <a:r>
              <a:rPr lang="en-US" sz="1200" b="0" baseline="0" dirty="0" smtClean="0"/>
              <a:t> </a:t>
            </a:r>
          </a:p>
          <a:p>
            <a:pPr marL="1143000" lvl="2" indent="-228600">
              <a:buFont typeface="Arial" pitchFamily="34" charset="0"/>
              <a:buChar char="•"/>
            </a:pPr>
            <a:r>
              <a:rPr lang="en-US" sz="1200" b="0" baseline="0" dirty="0" smtClean="0"/>
              <a:t>S</a:t>
            </a:r>
            <a:r>
              <a:rPr lang="en-US" sz="1200" dirty="0" smtClean="0"/>
              <a:t>elect </a:t>
            </a:r>
            <a:r>
              <a:rPr lang="en-US" sz="1200" b="1" dirty="0" smtClean="0"/>
              <a:t>Clockwise</a:t>
            </a:r>
            <a:r>
              <a:rPr lang="en-US" sz="1200" dirty="0" smtClean="0"/>
              <a:t>.</a:t>
            </a:r>
          </a:p>
          <a:p>
            <a:pPr marL="1143000" lvl="2" indent="-228600">
              <a:buFont typeface="Arial" pitchFamily="34" charset="0"/>
              <a:buChar char="•"/>
            </a:pPr>
            <a:r>
              <a:rPr lang="en-US" sz="1200" baseline="0" dirty="0" smtClean="0"/>
              <a:t>Select </a:t>
            </a:r>
            <a:r>
              <a:rPr lang="en-US" sz="1200" b="1" baseline="0" dirty="0" smtClean="0"/>
              <a:t>Auto-Reverse</a:t>
            </a:r>
            <a:r>
              <a:rPr lang="en-US" sz="1200" baseline="0" dirty="0" smtClean="0"/>
              <a:t>.</a:t>
            </a:r>
            <a:endParaRPr lang="en-US" sz="1200" b="0" baseline="0" dirty="0" smtClean="0"/>
          </a:p>
          <a:p>
            <a:pPr marL="685800" lvl="1" indent="-228600">
              <a:buFont typeface="Arial" pitchFamily="34" charset="0"/>
              <a:buChar char="•"/>
            </a:pPr>
            <a:r>
              <a:rPr lang="en-US" sz="1200" b="0" baseline="0" dirty="0" smtClean="0"/>
              <a:t>On the </a:t>
            </a:r>
            <a:r>
              <a:rPr lang="en-US" sz="1200" b="1" baseline="0" dirty="0" smtClean="0"/>
              <a:t>Timing</a:t>
            </a:r>
            <a:r>
              <a:rPr lang="en-US" sz="1200" b="0" baseline="0" dirty="0" smtClean="0"/>
              <a:t> tab, do the following:</a:t>
            </a:r>
          </a:p>
          <a:p>
            <a:pPr marL="1143000" lvl="2" indent="-228600">
              <a:buFont typeface="Arial" pitchFamily="34" charset="0"/>
              <a:buChar char="•"/>
            </a:pPr>
            <a:r>
              <a:rPr lang="en-US" sz="1200" b="0" baseline="0" dirty="0" smtClean="0"/>
              <a:t>In the</a:t>
            </a:r>
            <a:r>
              <a:rPr lang="en-US" sz="1200" baseline="0" dirty="0" smtClean="0"/>
              <a:t> </a:t>
            </a:r>
            <a:r>
              <a:rPr lang="en-US" sz="1200" b="1" dirty="0" smtClean="0"/>
              <a:t>Start</a:t>
            </a:r>
            <a:r>
              <a:rPr lang="en-US" sz="1200" baseline="0" dirty="0" smtClean="0"/>
              <a:t> list, select</a:t>
            </a:r>
            <a:r>
              <a:rPr lang="en-US" sz="1200" dirty="0" smtClean="0"/>
              <a:t> </a:t>
            </a:r>
            <a:r>
              <a:rPr lang="en-US" sz="1200" b="1" dirty="0" smtClean="0"/>
              <a:t>With Previous</a:t>
            </a:r>
            <a:r>
              <a:rPr lang="en-US" sz="1200" b="0" dirty="0" smtClean="0"/>
              <a:t>. </a:t>
            </a:r>
          </a:p>
          <a:p>
            <a:pPr marL="1143000" lvl="2" indent="-228600">
              <a:buFont typeface="Arial" pitchFamily="34" charset="0"/>
              <a:buChar char="•"/>
            </a:pPr>
            <a:r>
              <a:rPr lang="en-US" sz="1200" b="0" dirty="0" smtClean="0"/>
              <a:t>In the </a:t>
            </a:r>
            <a:r>
              <a:rPr lang="en-US" sz="1200" b="1" dirty="0" smtClean="0"/>
              <a:t>Duration </a:t>
            </a:r>
            <a:r>
              <a:rPr lang="en-US" sz="1200" baseline="0" dirty="0" smtClean="0"/>
              <a:t>list</a:t>
            </a:r>
            <a:r>
              <a:rPr lang="en-US" sz="1200" b="0" dirty="0" smtClean="0"/>
              <a:t>,</a:t>
            </a:r>
            <a:r>
              <a:rPr lang="en-US" sz="1200" b="0" baseline="0" dirty="0" smtClean="0"/>
              <a:t> select </a:t>
            </a:r>
            <a:r>
              <a:rPr lang="en-US" sz="1200" b="1" baseline="0" dirty="0" smtClean="0"/>
              <a:t>1 seconds (Fast)</a:t>
            </a:r>
            <a:r>
              <a:rPr lang="en-US" sz="1200" b="0" baseline="0" dirty="0" smtClean="0"/>
              <a:t>.</a:t>
            </a:r>
          </a:p>
          <a:p>
            <a:pPr marL="228600" indent="-228600">
              <a:buFont typeface="+mj-lt"/>
              <a:buAutoNum type="arabicPeriod"/>
            </a:pPr>
            <a:r>
              <a:rPr lang="en-US" sz="1200" b="0" baseline="0" dirty="0" smtClean="0"/>
              <a:t>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click </a:t>
            </a:r>
            <a:r>
              <a:rPr lang="en-US" sz="1200" b="1" baseline="0" dirty="0" smtClean="0"/>
              <a:t>More Motion Paths</a:t>
            </a:r>
            <a:r>
              <a:rPr lang="en-US" sz="1200" b="0" baseline="0" dirty="0" smtClean="0"/>
              <a:t>. In the </a:t>
            </a:r>
            <a:r>
              <a:rPr lang="en-US" sz="1200" b="1" baseline="0" dirty="0" smtClean="0"/>
              <a:t>Add Motion Path </a:t>
            </a:r>
            <a:r>
              <a:rPr lang="en-US" sz="1200" b="0" baseline="0" dirty="0" smtClean="0"/>
              <a:t>dialog box, under </a:t>
            </a:r>
            <a:r>
              <a:rPr lang="en-US" sz="1200" b="1" baseline="0" dirty="0" smtClean="0"/>
              <a:t>Lines &amp; Curves</a:t>
            </a:r>
            <a:r>
              <a:rPr lang="en-US" sz="1200" b="0" baseline="0" dirty="0" smtClean="0"/>
              <a:t>, click </a:t>
            </a:r>
            <a:r>
              <a:rPr lang="en-US" sz="1200" b="1" baseline="0" dirty="0" smtClean="0"/>
              <a:t>Arc Down</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Timing group, do the following:</a:t>
            </a:r>
          </a:p>
          <a:p>
            <a:pPr marL="685800" lvl="1" indent="-228600">
              <a:buFont typeface="Arial" pitchFamily="34" charset="0"/>
              <a:buChar char="•"/>
            </a:pPr>
            <a:r>
              <a:rPr lang="en-US" sz="1200" b="0" baseline="0" dirty="0" smtClean="0"/>
              <a:t>In the </a:t>
            </a:r>
            <a:r>
              <a:rPr lang="en-US" sz="1200" b="1" baseline="0" dirty="0" smtClean="0"/>
              <a:t>Start</a:t>
            </a:r>
            <a:r>
              <a:rPr lang="en-US" sz="1200" b="0" baseline="0" dirty="0" smtClean="0"/>
              <a:t> list, select </a:t>
            </a:r>
            <a:r>
              <a:rPr lang="en-US" sz="1200" b="1" baseline="0" dirty="0" smtClean="0"/>
              <a:t>With Previous</a:t>
            </a:r>
            <a:r>
              <a:rPr lang="en-US" sz="1200" b="0" baseline="0" dirty="0" smtClean="0"/>
              <a:t>.</a:t>
            </a:r>
          </a:p>
          <a:p>
            <a:pPr marL="685800" lvl="1" indent="-228600">
              <a:buFont typeface="Arial" pitchFamily="34" charset="0"/>
              <a:buChar char="•"/>
            </a:pPr>
            <a:r>
              <a:rPr lang="en-US" sz="1200" b="0" baseline="0" dirty="0" smtClean="0"/>
              <a:t>In the </a:t>
            </a:r>
            <a:r>
              <a:rPr lang="en-US" sz="1200" b="1" baseline="0" dirty="0" smtClean="0"/>
              <a:t>Duration</a:t>
            </a:r>
            <a:r>
              <a:rPr lang="en-US" sz="1200" b="0" baseline="0" dirty="0" smtClean="0"/>
              <a:t> box, enter </a:t>
            </a:r>
            <a:r>
              <a:rPr lang="en-US" sz="1200" b="1" baseline="0" dirty="0" smtClean="0"/>
              <a:t>2.00</a:t>
            </a:r>
            <a:r>
              <a:rPr lang="en-US" sz="1200" b="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On the slide, right-click the motion path and then click </a:t>
            </a:r>
            <a:r>
              <a:rPr lang="en-US" sz="1200" b="1" baseline="0" dirty="0" smtClean="0"/>
              <a:t>Edit Points</a:t>
            </a:r>
            <a:r>
              <a:rPr lang="en-US" sz="1200" b="0" baseline="0" dirty="0" smtClean="0"/>
              <a:t>. In </a:t>
            </a:r>
            <a:r>
              <a:rPr lang="en-US" sz="1200" b="1" baseline="0" dirty="0" smtClean="0"/>
              <a:t>Edit Points </a:t>
            </a:r>
            <a:r>
              <a:rPr lang="en-US" sz="1200" b="0" baseline="0" dirty="0" smtClean="0"/>
              <a:t>mode, do the following: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Right-click the line and then click </a:t>
            </a:r>
            <a:r>
              <a:rPr lang="en-US" sz="1200" b="1" baseline="0" dirty="0" smtClean="0"/>
              <a:t>Add Point</a:t>
            </a:r>
            <a:r>
              <a:rPr lang="en-US" sz="1200" b="0" baseline="0" dirty="0" smtClean="0"/>
              <a:t>. Repeat until the line has five points.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Select the second, third, and fourth points individually. Drag each point so that it is along the dashed curved line.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Drag the end point off the right side of the slide. </a:t>
            </a:r>
            <a:r>
              <a:rPr lang="en-US" sz="1200" b="0" i="0" baseline="0" dirty="0" smtClean="0"/>
              <a:t>(</a:t>
            </a:r>
            <a:r>
              <a:rPr lang="en-US" sz="1200" b="1" i="0" baseline="0" dirty="0" smtClean="0"/>
              <a:t>Note:</a:t>
            </a:r>
            <a:r>
              <a:rPr lang="en-US" sz="1200" b="0" i="0" baseline="0" dirty="0" smtClean="0"/>
              <a:t> Click at least 1.5” off the right edge of the slide so that the text and its shadow exit completely.)</a:t>
            </a:r>
          </a:p>
          <a:p>
            <a:pPr marL="228600" indent="-228600">
              <a:buFont typeface="+mj-lt"/>
              <a:buAutoNum type="arabicPeriod"/>
            </a:pPr>
            <a:r>
              <a:rPr lang="en-US" sz="1200" dirty="0" smtClean="0"/>
              <a:t>On the</a:t>
            </a:r>
            <a:r>
              <a:rPr lang="en-US" sz="1200" baseline="0" dirty="0" smtClean="0"/>
              <a:t> sl</a:t>
            </a:r>
            <a:r>
              <a:rPr lang="en-US" sz="1200" dirty="0" smtClean="0"/>
              <a:t>ide, right-click the motion path, and then click </a:t>
            </a:r>
            <a:r>
              <a:rPr lang="en-US" sz="1200" b="1" dirty="0" smtClean="0"/>
              <a:t>Reverse Path Direction</a:t>
            </a:r>
            <a:r>
              <a:rPr lang="en-US" sz="1200" dirty="0" smtClean="0"/>
              <a:t>.</a:t>
            </a:r>
          </a:p>
          <a:p>
            <a:pPr marL="228600" indent="-228600">
              <a:buFont typeface="+mj-lt"/>
              <a:buAutoNum type="arabicPeriod"/>
            </a:pPr>
            <a:r>
              <a:rPr lang="en-US" sz="1200" dirty="0" smtClean="0"/>
              <a:t>On the </a:t>
            </a:r>
            <a:r>
              <a:rPr lang="en-US" sz="1200" b="1" dirty="0" smtClean="0"/>
              <a:t>View</a:t>
            </a:r>
            <a:r>
              <a:rPr lang="en-US" sz="1200" dirty="0" smtClean="0"/>
              <a:t> tab, in the </a:t>
            </a:r>
            <a:r>
              <a:rPr lang="en-US" sz="1200" b="1" dirty="0" smtClean="0"/>
              <a:t>Show/Hide</a:t>
            </a:r>
            <a:r>
              <a:rPr lang="en-US" sz="1200" dirty="0" smtClean="0"/>
              <a:t> group, clear </a:t>
            </a:r>
            <a:r>
              <a:rPr lang="en-US" sz="1200" b="1" dirty="0" smtClean="0"/>
              <a:t>Ruler</a:t>
            </a:r>
            <a:r>
              <a:rPr lang="en-US" sz="1200" dirty="0" smtClean="0"/>
              <a:t>.</a:t>
            </a:r>
          </a:p>
          <a:p>
            <a:pPr marL="228600" indent="-228600">
              <a:buFont typeface="+mj-lt"/>
              <a:buAutoNum type="arabicPeriod"/>
            </a:pPr>
            <a:r>
              <a:rPr lang="en-US" sz="1200" dirty="0" smtClean="0"/>
              <a:t>Right-click</a:t>
            </a:r>
            <a:r>
              <a:rPr lang="en-US" sz="1200" baseline="0" dirty="0" smtClean="0"/>
              <a:t> the slide background area, and then click </a:t>
            </a:r>
            <a:r>
              <a:rPr lang="en-US" sz="1200" b="1" baseline="0" dirty="0" smtClean="0"/>
              <a:t>Grid and Guides</a:t>
            </a:r>
            <a:r>
              <a:rPr lang="en-US" sz="1200" baseline="0" dirty="0" smtClean="0"/>
              <a:t>. In the </a:t>
            </a:r>
            <a:r>
              <a:rPr lang="en-US" sz="1200" b="1" baseline="0" dirty="0" smtClean="0"/>
              <a:t>Grid and Guides </a:t>
            </a:r>
            <a:r>
              <a:rPr lang="en-US" sz="1200" baseline="0" dirty="0" smtClean="0"/>
              <a:t>dialog box, under </a:t>
            </a:r>
            <a:r>
              <a:rPr lang="en-US" sz="1200" b="1" baseline="0" dirty="0" smtClean="0"/>
              <a:t>Guide settings</a:t>
            </a:r>
            <a:r>
              <a:rPr lang="en-US" sz="1200" baseline="0" dirty="0" smtClean="0"/>
              <a:t>, clear </a:t>
            </a:r>
            <a:r>
              <a:rPr lang="en-US" sz="1200" b="1" baseline="0" dirty="0" smtClean="0"/>
              <a:t>Display drawing guides on screen</a:t>
            </a:r>
            <a:r>
              <a:rPr lang="en-US" sz="1200" baseline="0" dirty="0" smtClean="0"/>
              <a:t>. </a:t>
            </a:r>
            <a:endParaRPr lang="en-US" sz="1200" dirty="0" smtClean="0"/>
          </a:p>
          <a:p>
            <a:endParaRPr lang="en-US" sz="1200" dirty="0" smtClean="0"/>
          </a:p>
          <a:p>
            <a:endParaRPr lang="en-US" sz="1200" dirty="0" smtClean="0"/>
          </a:p>
          <a:p>
            <a:pPr marL="0" marR="0" lvl="3" indent="-22860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To reproduce the animated “2” on this slide, do the following:</a:t>
            </a: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smtClean="0">
                <a:solidFill>
                  <a:schemeClr val="tx1"/>
                </a:solidFill>
                <a:latin typeface="+mn-lt"/>
                <a:ea typeface="+mn-ea"/>
                <a:cs typeface="+mn-cs"/>
              </a:rPr>
              <a:t>Select the first text box.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Clipboard</a:t>
            </a:r>
            <a:r>
              <a:rPr lang="en-US" sz="1200" kern="1200" dirty="0" smtClean="0">
                <a:solidFill>
                  <a:schemeClr val="tx1"/>
                </a:solidFill>
                <a:effectLst/>
                <a:latin typeface="+mn-lt"/>
                <a:ea typeface="+mn-ea"/>
                <a:cs typeface="+mn-cs"/>
              </a:rPr>
              <a:t> group, 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b="0" kern="1200" baseline="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Click in the second text box, delete </a:t>
            </a:r>
            <a:r>
              <a:rPr lang="en-US" sz="1200" b="1" kern="1200" dirty="0" smtClean="0">
                <a:solidFill>
                  <a:schemeClr val="tx1"/>
                </a:solidFill>
                <a:latin typeface="+mn-lt"/>
                <a:ea typeface="+mn-ea"/>
                <a:cs typeface="+mn-cs"/>
              </a:rPr>
              <a:t>1</a:t>
            </a:r>
            <a:r>
              <a:rPr lang="en-US" sz="1200" b="0" kern="1200" dirty="0" smtClean="0">
                <a:solidFill>
                  <a:schemeClr val="tx1"/>
                </a:solidFill>
                <a:latin typeface="+mn-lt"/>
                <a:ea typeface="+mn-ea"/>
                <a:cs typeface="+mn-cs"/>
              </a:rPr>
              <a:t>, and then enter </a:t>
            </a:r>
            <a:r>
              <a:rPr lang="en-US" sz="1200" b="1" kern="1200" dirty="0" smtClean="0">
                <a:solidFill>
                  <a:schemeClr val="tx1"/>
                </a:solidFill>
                <a:latin typeface="+mn-lt"/>
                <a:ea typeface="+mn-ea"/>
                <a:cs typeface="+mn-cs"/>
              </a:rPr>
              <a:t>2</a:t>
            </a:r>
            <a:r>
              <a:rPr lang="en-US" sz="1200" b="0" kern="120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Select the second text box. 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a:t>
            </a:r>
            <a:r>
              <a:rPr lang="en-US" sz="1200" b="0" kern="1200" baseline="0" dirty="0" smtClean="0">
                <a:solidFill>
                  <a:schemeClr val="tx1"/>
                </a:solidFill>
                <a:latin typeface="+mn-lt"/>
                <a:ea typeface="+mn-ea"/>
                <a:cs typeface="+mn-cs"/>
              </a:rPr>
              <a:t> tab, in the bottom right corner of the </a:t>
            </a:r>
            <a:r>
              <a:rPr lang="en-US" sz="1200" b="1" kern="1200" baseline="0" dirty="0" smtClean="0">
                <a:solidFill>
                  <a:schemeClr val="tx1"/>
                </a:solidFill>
                <a:latin typeface="+mn-lt"/>
                <a:ea typeface="+mn-ea"/>
                <a:cs typeface="+mn-cs"/>
              </a:rPr>
              <a:t>WordArt Styles </a:t>
            </a:r>
            <a:r>
              <a:rPr lang="en-US" sz="1200" b="0" kern="1200" baseline="0" dirty="0" smtClean="0">
                <a:solidFill>
                  <a:schemeClr val="tx1"/>
                </a:solidFill>
                <a:latin typeface="+mn-lt"/>
                <a:ea typeface="+mn-ea"/>
                <a:cs typeface="+mn-cs"/>
              </a:rPr>
              <a:t>group, click the </a:t>
            </a:r>
            <a:r>
              <a:rPr lang="en-US" sz="1200" b="1" kern="1200" dirty="0" smtClean="0">
                <a:solidFill>
                  <a:schemeClr val="tx1"/>
                </a:solidFill>
                <a:latin typeface="+mn-lt"/>
                <a:ea typeface="+mn-ea"/>
                <a:cs typeface="+mn-cs"/>
              </a:rPr>
              <a:t>Format</a:t>
            </a:r>
            <a:r>
              <a:rPr lang="en-US" sz="1200" b="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Text</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Effects</a:t>
            </a:r>
            <a:r>
              <a:rPr lang="en-US" sz="1200" b="0" kern="1200" baseline="0" dirty="0" smtClean="0">
                <a:solidFill>
                  <a:schemeClr val="tx1"/>
                </a:solidFill>
                <a:latin typeface="+mn-lt"/>
                <a:ea typeface="+mn-ea"/>
                <a:cs typeface="+mn-cs"/>
              </a:rPr>
              <a:t> dialog box launcher.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342900" lvl="0" indent="-342900">
              <a:buFont typeface="+mj-lt"/>
              <a:buAutoNum type="arabicPeriod" startAt="2"/>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click </a:t>
            </a:r>
            <a:r>
              <a:rPr lang="en-US" sz="1200" b="1" dirty="0" smtClean="0"/>
              <a:t>More Colors</a:t>
            </a:r>
            <a:r>
              <a:rPr lang="en-US" sz="1200" dirty="0" smtClean="0"/>
              <a:t>, and then 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198</a:t>
            </a:r>
            <a:r>
              <a:rPr lang="en-US" sz="1200" dirty="0" smtClean="0"/>
              <a:t>, Green: </a:t>
            </a:r>
            <a:r>
              <a:rPr lang="en-US" sz="1200" b="1" dirty="0" smtClean="0"/>
              <a:t>217</a:t>
            </a:r>
            <a:r>
              <a:rPr lang="en-US" sz="1200" dirty="0" smtClean="0"/>
              <a:t>, Blue: </a:t>
            </a:r>
            <a:r>
              <a:rPr lang="en-US" sz="1200" b="1" dirty="0" smtClean="0"/>
              <a:t>241</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228</a:t>
            </a:r>
            <a:r>
              <a:rPr lang="en-US" sz="1200" dirty="0" smtClean="0"/>
              <a:t>, Green: </a:t>
            </a:r>
            <a:r>
              <a:rPr lang="en-US" sz="1200" b="1" dirty="0" smtClean="0"/>
              <a:t>108</a:t>
            </a:r>
            <a:r>
              <a:rPr lang="en-US" sz="1200" dirty="0" smtClean="0"/>
              <a:t>, Blue: </a:t>
            </a:r>
            <a:r>
              <a:rPr lang="en-US" sz="1200" b="1" dirty="0" smtClean="0"/>
              <a:t>10</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pane, under </a:t>
            </a:r>
            <a:r>
              <a:rPr lang="en-US" sz="1200" b="1" kern="1200" baseline="0" dirty="0" smtClean="0">
                <a:solidFill>
                  <a:schemeClr val="tx1"/>
                </a:solidFill>
                <a:latin typeface="+mn-lt"/>
                <a:ea typeface="+mn-ea"/>
                <a:cs typeface="+mn-cs"/>
              </a:rPr>
              <a:t>Rotation</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350°</a:t>
            </a:r>
            <a:r>
              <a:rPr lang="en-US" sz="1200" b="0" kern="120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i="0" baseline="0" dirty="0" smtClean="0"/>
              <a:t>Format Text Effects </a:t>
            </a:r>
            <a:r>
              <a:rPr lang="en-US" sz="1200" i="0" baseline="0" dirty="0" smtClean="0"/>
              <a:t>dialog box, click </a:t>
            </a:r>
            <a:r>
              <a:rPr lang="en-US" sz="1200" b="1" i="0" baseline="0" dirty="0" smtClean="0"/>
              <a:t>Glow and Soft Edges </a:t>
            </a:r>
            <a:r>
              <a:rPr lang="en-US" sz="1200" i="0" baseline="0" dirty="0" smtClean="0"/>
              <a:t>in the left pane, in the </a:t>
            </a:r>
            <a:r>
              <a:rPr lang="en-US" sz="1200" b="1" i="0" baseline="0" dirty="0" smtClean="0"/>
              <a:t>Glow and Soft Edges </a:t>
            </a:r>
            <a:r>
              <a:rPr lang="en-US" sz="1200" i="0" baseline="0" dirty="0" smtClean="0"/>
              <a:t>pane, click the button next to </a:t>
            </a:r>
            <a:r>
              <a:rPr lang="en-US" sz="1200" b="1" i="0" baseline="0" dirty="0" smtClean="0"/>
              <a:t>Color</a:t>
            </a:r>
            <a:r>
              <a:rPr lang="en-US" sz="1200" i="0" baseline="0" dirty="0" smtClean="0"/>
              <a:t>, and then click </a:t>
            </a:r>
            <a:r>
              <a:rPr lang="en-US" sz="1200" b="1" i="0" baseline="0" dirty="0" smtClean="0"/>
              <a:t>More Colors</a:t>
            </a:r>
            <a:r>
              <a:rPr lang="en-US" sz="1200" i="0" baseline="0" dirty="0" smtClean="0"/>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255</a:t>
            </a:r>
            <a:r>
              <a:rPr lang="en-US" sz="1200" dirty="0" smtClean="0"/>
              <a:t>, Green: </a:t>
            </a:r>
            <a:r>
              <a:rPr lang="en-US" sz="1200" b="1" dirty="0" smtClean="0"/>
              <a:t>144</a:t>
            </a:r>
            <a:r>
              <a:rPr lang="en-US" sz="1200" dirty="0" smtClean="0"/>
              <a:t>, Blue: </a:t>
            </a:r>
            <a:r>
              <a:rPr lang="en-US" sz="1200" b="1" dirty="0" smtClean="0"/>
              <a:t>4</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i="0" kern="1200" dirty="0" smtClean="0">
                <a:solidFill>
                  <a:schemeClr val="tx1"/>
                </a:solidFill>
                <a:latin typeface="+mn-lt"/>
                <a:ea typeface="+mn-ea"/>
                <a:cs typeface="+mn-cs"/>
              </a:rPr>
              <a:t>Drag the second text box onto the curved</a:t>
            </a:r>
            <a:r>
              <a:rPr lang="en-US" sz="1200" b="0" i="0" kern="1200" baseline="0" dirty="0" smtClean="0">
                <a:solidFill>
                  <a:schemeClr val="tx1"/>
                </a:solidFill>
                <a:latin typeface="+mn-lt"/>
                <a:ea typeface="+mn-ea"/>
                <a:cs typeface="+mn-cs"/>
              </a:rPr>
              <a:t> line, to the right of the “1” text box and approximately in the middle of the slide.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i="0" kern="1200" baseline="0" dirty="0" smtClean="0">
                <a:solidFill>
                  <a:schemeClr val="tx1"/>
                </a:solidFill>
                <a:latin typeface="+mn-lt"/>
                <a:ea typeface="+mn-ea"/>
                <a:cs typeface="+mn-cs"/>
              </a:rPr>
              <a:t>On the </a:t>
            </a:r>
            <a:r>
              <a:rPr lang="en-US" sz="1200" b="1" i="0" kern="1200" baseline="0" dirty="0" smtClean="0">
                <a:solidFill>
                  <a:schemeClr val="tx1"/>
                </a:solidFill>
                <a:latin typeface="+mn-lt"/>
                <a:ea typeface="+mn-ea"/>
                <a:cs typeface="+mn-cs"/>
              </a:rPr>
              <a:t>Animations</a:t>
            </a:r>
            <a:r>
              <a:rPr lang="en-US" sz="1200" b="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Advanced Animation </a:t>
            </a:r>
            <a:r>
              <a:rPr lang="en-US" sz="1200" b="0" i="0" kern="1200" baseline="0" dirty="0" smtClean="0">
                <a:solidFill>
                  <a:schemeClr val="tx1"/>
                </a:solidFill>
                <a:latin typeface="+mn-lt"/>
                <a:ea typeface="+mn-ea"/>
                <a:cs typeface="+mn-cs"/>
              </a:rPr>
              <a:t>group, click </a:t>
            </a:r>
            <a:r>
              <a:rPr lang="en-US" sz="1200" b="1" i="0" kern="1200" baseline="0" dirty="0" smtClean="0">
                <a:solidFill>
                  <a:schemeClr val="tx1"/>
                </a:solidFill>
                <a:latin typeface="+mn-lt"/>
                <a:ea typeface="+mn-ea"/>
                <a:cs typeface="+mn-cs"/>
              </a:rPr>
              <a:t>Animation Pane</a:t>
            </a:r>
            <a:r>
              <a:rPr lang="en-US" sz="1200" b="0" i="0" kern="1200" baseline="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kern="1200" baseline="0" dirty="0" smtClean="0">
                <a:solidFill>
                  <a:schemeClr val="tx1"/>
                </a:solidFill>
                <a:latin typeface="+mn-lt"/>
                <a:ea typeface="+mn-ea"/>
                <a:cs typeface="+mn-cs"/>
              </a:rPr>
              <a:t>Press and hold CTRL, and then 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fourth and fifth animation effects (fade and spin effects for the second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0.5</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0.9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sixth animation effect (motion path for the second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0.5</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1.8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0"/>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sixth animation effect. On the slide, right-click the selected motion path, and then click </a:t>
            </a:r>
            <a:r>
              <a:rPr lang="en-US" sz="1200" b="1" i="0" kern="1200" baseline="0" dirty="0" smtClean="0">
                <a:solidFill>
                  <a:schemeClr val="tx1"/>
                </a:solidFill>
                <a:latin typeface="+mn-lt"/>
                <a:ea typeface="+mn-ea"/>
                <a:cs typeface="+mn-cs"/>
              </a:rPr>
              <a:t>Edit Points</a:t>
            </a:r>
            <a:r>
              <a:rPr lang="en-US" sz="1200" i="0" kern="1200" baseline="0" dirty="0" smtClean="0">
                <a:solidFill>
                  <a:schemeClr val="tx1"/>
                </a:solidFill>
                <a:latin typeface="+mn-lt"/>
                <a:ea typeface="+mn-ea"/>
                <a:cs typeface="+mn-cs"/>
              </a:rPr>
              <a:t>. Drag the points on the path to match the path to the curved line. (</a:t>
            </a:r>
            <a:r>
              <a:rPr lang="en-US" sz="1200" b="1" i="0" kern="1200" baseline="0" dirty="0" smtClean="0">
                <a:solidFill>
                  <a:schemeClr val="tx1"/>
                </a:solidFill>
                <a:latin typeface="+mn-lt"/>
                <a:ea typeface="+mn-ea"/>
                <a:cs typeface="+mn-cs"/>
              </a:rPr>
              <a:t>Note:</a:t>
            </a:r>
            <a:r>
              <a:rPr lang="en-US" sz="1200" i="0" kern="1200" baseline="0" dirty="0" smtClean="0">
                <a:solidFill>
                  <a:schemeClr val="tx1"/>
                </a:solidFill>
                <a:latin typeface="+mn-lt"/>
                <a:ea typeface="+mn-ea"/>
                <a:cs typeface="+mn-cs"/>
              </a:rPr>
              <a:t> The starting point will be further to the right of the right edge of the slide than the starting point for the first motion path.)</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1"/>
              <a:tabLst/>
              <a:defRPr/>
            </a:pP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1"/>
              <a:tabLst/>
              <a:defRPr/>
            </a:pP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animated “3” on this slide, do the following:</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second text box.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Clipboard</a:t>
            </a:r>
            <a:r>
              <a:rPr lang="en-US" sz="1200" kern="1200" dirty="0" smtClean="0">
                <a:solidFill>
                  <a:schemeClr val="tx1"/>
                </a:solidFill>
                <a:effectLst/>
                <a:latin typeface="+mn-lt"/>
                <a:ea typeface="+mn-ea"/>
                <a:cs typeface="+mn-cs"/>
              </a:rPr>
              <a:t> group, 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b="0" kern="1200" baseline="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Drag the third text box away from the second text box.</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in the third text box, delete </a:t>
            </a:r>
            <a:r>
              <a:rPr lang="en-US" sz="1200" b="1" kern="1200" baseline="0" dirty="0" smtClean="0">
                <a:solidFill>
                  <a:schemeClr val="tx1"/>
                </a:solidFill>
                <a:latin typeface="+mn-lt"/>
                <a:ea typeface="+mn-ea"/>
                <a:cs typeface="+mn-cs"/>
              </a:rPr>
              <a:t>2</a:t>
            </a:r>
            <a:r>
              <a:rPr lang="en-US" sz="1200" b="0" kern="1200" baseline="0" dirty="0" smtClean="0">
                <a:solidFill>
                  <a:schemeClr val="tx1"/>
                </a:solidFill>
                <a:latin typeface="+mn-lt"/>
                <a:ea typeface="+mn-ea"/>
                <a:cs typeface="+mn-cs"/>
              </a:rPr>
              <a:t>, and then enter </a:t>
            </a:r>
            <a:r>
              <a:rPr lang="en-US" sz="1200" b="1" kern="1200" baseline="0" dirty="0" smtClean="0">
                <a:solidFill>
                  <a:schemeClr val="tx1"/>
                </a:solidFill>
                <a:latin typeface="+mn-lt"/>
                <a:ea typeface="+mn-ea"/>
                <a:cs typeface="+mn-cs"/>
              </a:rPr>
              <a:t>3</a:t>
            </a:r>
            <a:r>
              <a:rPr lang="en-US" sz="1200" b="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Select the third text box. </a:t>
            </a:r>
            <a:r>
              <a:rPr lang="en-US" sz="1200" b="0" kern="1200" dirty="0" smtClean="0">
                <a:solidFill>
                  <a:schemeClr val="tx1"/>
                </a:solidFill>
                <a:latin typeface="+mn-lt"/>
                <a:ea typeface="+mn-ea"/>
                <a:cs typeface="+mn-cs"/>
              </a:rPr>
              <a:t>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 tab</a:t>
            </a:r>
            <a:r>
              <a:rPr lang="en-US" sz="1200" b="0" kern="1200" baseline="0" dirty="0" smtClean="0">
                <a:solidFill>
                  <a:schemeClr val="tx1"/>
                </a:solidFill>
                <a:latin typeface="+mn-lt"/>
                <a:ea typeface="+mn-ea"/>
                <a:cs typeface="+mn-cs"/>
              </a:rPr>
              <a:t>, in the bottom right corner of the </a:t>
            </a:r>
            <a:r>
              <a:rPr lang="en-US" sz="1200" b="1" kern="1200" baseline="0" dirty="0" smtClean="0">
                <a:solidFill>
                  <a:schemeClr val="tx1"/>
                </a:solidFill>
                <a:latin typeface="+mn-lt"/>
                <a:ea typeface="+mn-ea"/>
                <a:cs typeface="+mn-cs"/>
              </a:rPr>
              <a:t>WordArt Styles </a:t>
            </a:r>
            <a:r>
              <a:rPr lang="en-US" sz="1200" b="0" kern="1200" baseline="0" dirty="0" smtClean="0">
                <a:solidFill>
                  <a:schemeClr val="tx1"/>
                </a:solidFill>
                <a:latin typeface="+mn-lt"/>
                <a:ea typeface="+mn-ea"/>
                <a:cs typeface="+mn-cs"/>
              </a:rPr>
              <a:t>group, click the </a:t>
            </a:r>
            <a:r>
              <a:rPr lang="en-US" sz="1200" b="1" kern="1200" dirty="0" smtClean="0">
                <a:solidFill>
                  <a:schemeClr val="tx1"/>
                </a:solidFill>
                <a:latin typeface="+mn-lt"/>
                <a:ea typeface="+mn-ea"/>
                <a:cs typeface="+mn-cs"/>
              </a:rPr>
              <a:t>Format</a:t>
            </a:r>
            <a:r>
              <a:rPr lang="en-US" sz="1200" b="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Text</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Effects</a:t>
            </a:r>
            <a:r>
              <a:rPr lang="en-US" sz="1200" b="0" kern="1200" baseline="0" dirty="0" smtClean="0">
                <a:solidFill>
                  <a:schemeClr val="tx1"/>
                </a:solidFill>
                <a:latin typeface="+mn-lt"/>
                <a:ea typeface="+mn-ea"/>
                <a:cs typeface="+mn-cs"/>
              </a:rPr>
              <a:t> dialog box launcher.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a:t>
            </a:r>
            <a:r>
              <a:rPr lang="en-US" sz="1200" kern="1200" baseline="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startAt="5"/>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b="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click </a:t>
            </a:r>
            <a:r>
              <a:rPr lang="en-US" sz="1200" b="1" dirty="0" smtClean="0"/>
              <a:t>More Colors</a:t>
            </a:r>
            <a:r>
              <a:rPr lang="en-US" sz="1200" dirty="0" smtClean="0"/>
              <a:t>, and then 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198</a:t>
            </a:r>
            <a:r>
              <a:rPr lang="en-US" sz="1200" dirty="0" smtClean="0"/>
              <a:t>, Green: </a:t>
            </a:r>
            <a:r>
              <a:rPr lang="en-US" sz="1200" b="1" dirty="0" smtClean="0"/>
              <a:t>217</a:t>
            </a:r>
            <a:r>
              <a:rPr lang="en-US" sz="1200" dirty="0" smtClean="0"/>
              <a:t>, Blue: </a:t>
            </a:r>
            <a:r>
              <a:rPr lang="en-US" sz="1200" b="1" dirty="0" smtClean="0"/>
              <a:t>241</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119</a:t>
            </a:r>
            <a:r>
              <a:rPr lang="en-US" sz="1200" dirty="0" smtClean="0"/>
              <a:t>, Green: </a:t>
            </a:r>
            <a:r>
              <a:rPr lang="en-US" sz="1200" b="1" dirty="0" smtClean="0"/>
              <a:t>147</a:t>
            </a:r>
            <a:r>
              <a:rPr lang="en-US" sz="1200" dirty="0" smtClean="0"/>
              <a:t>, Blue: </a:t>
            </a:r>
            <a:r>
              <a:rPr lang="en-US" sz="1200" b="1" dirty="0" smtClean="0"/>
              <a:t>60</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pane, under </a:t>
            </a:r>
            <a:r>
              <a:rPr lang="en-US" sz="1200" b="1" kern="1200" baseline="0" dirty="0" smtClean="0">
                <a:solidFill>
                  <a:schemeClr val="tx1"/>
                </a:solidFill>
                <a:latin typeface="+mn-lt"/>
                <a:ea typeface="+mn-ea"/>
                <a:cs typeface="+mn-cs"/>
              </a:rPr>
              <a:t>Rotation</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a:t>
            </a:r>
            <a:r>
              <a:rPr lang="en-US" sz="1200" b="0" kern="120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i="0" baseline="0" dirty="0" smtClean="0"/>
              <a:t>Format Text Effects </a:t>
            </a:r>
            <a:r>
              <a:rPr lang="en-US" sz="1200" i="0" baseline="0" dirty="0" smtClean="0"/>
              <a:t>dialog box, click </a:t>
            </a:r>
            <a:r>
              <a:rPr lang="en-US" sz="1200" b="1" i="0" baseline="0" dirty="0" smtClean="0"/>
              <a:t>Glow and Soft Edges </a:t>
            </a:r>
            <a:r>
              <a:rPr lang="en-US" sz="1200" i="0" baseline="0" dirty="0" smtClean="0"/>
              <a:t>in the left pane, and in the </a:t>
            </a:r>
            <a:r>
              <a:rPr lang="en-US" sz="1200" b="1" i="0" baseline="0" dirty="0" smtClean="0"/>
              <a:t>Glow and Soft Edges </a:t>
            </a:r>
            <a:r>
              <a:rPr lang="en-US" sz="1200" i="0" baseline="0" dirty="0" smtClean="0"/>
              <a:t>pane, under </a:t>
            </a:r>
            <a:r>
              <a:rPr lang="en-US" sz="1200" b="1" i="0" baseline="0" dirty="0" smtClean="0"/>
              <a:t>Glow</a:t>
            </a:r>
            <a:r>
              <a:rPr lang="en-US" sz="1200" i="0" baseline="0" dirty="0" smtClean="0"/>
              <a:t>, click the button next to </a:t>
            </a:r>
            <a:r>
              <a:rPr lang="en-US" sz="1200" b="1" i="0" baseline="0" dirty="0" smtClean="0"/>
              <a:t>Color</a:t>
            </a:r>
            <a:r>
              <a:rPr lang="en-US" sz="1200" i="0" baseline="0" dirty="0" smtClean="0"/>
              <a:t>, and then click </a:t>
            </a:r>
            <a:r>
              <a:rPr lang="en-US" sz="1200" b="1" i="0" baseline="0" dirty="0" smtClean="0"/>
              <a:t>More Colors</a:t>
            </a:r>
            <a:r>
              <a:rPr lang="en-US" sz="1200" i="0" baseline="0" dirty="0" smtClean="0"/>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168</a:t>
            </a:r>
            <a:r>
              <a:rPr lang="en-US" sz="1200" dirty="0" smtClean="0"/>
              <a:t>, Green: </a:t>
            </a:r>
            <a:r>
              <a:rPr lang="en-US" sz="1200" b="1" dirty="0" smtClean="0"/>
              <a:t>224</a:t>
            </a:r>
            <a:r>
              <a:rPr lang="en-US" sz="1200" dirty="0" smtClean="0"/>
              <a:t>, Blue: </a:t>
            </a:r>
            <a:r>
              <a:rPr lang="en-US" sz="1200" b="1" dirty="0" smtClean="0"/>
              <a:t>52</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b="0" kern="1200" baseline="0" dirty="0" smtClean="0">
                <a:solidFill>
                  <a:schemeClr val="tx1"/>
                </a:solidFill>
                <a:latin typeface="+mn-lt"/>
                <a:ea typeface="+mn-ea"/>
                <a:cs typeface="+mn-cs"/>
              </a:rPr>
              <a:t>Drag the third text box to the right of the second text box, above the curve.</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seventh animation effect (fade effect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0.7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eighth animation effect (spin effect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0.75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ninth animation effect (motion path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1.5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ninth animation effect (motion path for the third text box). On the slide, right-click the selected motion path, and then click </a:t>
            </a:r>
            <a:r>
              <a:rPr lang="en-US" sz="1200" b="1" i="0" kern="1200" baseline="0" dirty="0" smtClean="0">
                <a:solidFill>
                  <a:schemeClr val="tx1"/>
                </a:solidFill>
                <a:latin typeface="+mn-lt"/>
                <a:ea typeface="+mn-ea"/>
                <a:cs typeface="+mn-cs"/>
              </a:rPr>
              <a:t>Edit Points</a:t>
            </a:r>
            <a:r>
              <a:rPr lang="en-US" sz="1200" i="0" kern="1200" baseline="0" dirty="0" smtClean="0">
                <a:solidFill>
                  <a:schemeClr val="tx1"/>
                </a:solidFill>
                <a:latin typeface="+mn-lt"/>
                <a:ea typeface="+mn-ea"/>
                <a:cs typeface="+mn-cs"/>
              </a:rPr>
              <a:t>. Drag the points on the path to match the path to the curved line. (</a:t>
            </a:r>
            <a:r>
              <a:rPr lang="en-US" sz="1200" b="1" i="0" kern="1200" baseline="0" dirty="0" smtClean="0">
                <a:solidFill>
                  <a:schemeClr val="tx1"/>
                </a:solidFill>
                <a:latin typeface="+mn-lt"/>
                <a:ea typeface="+mn-ea"/>
                <a:cs typeface="+mn-cs"/>
              </a:rPr>
              <a:t>Note:</a:t>
            </a:r>
            <a:r>
              <a:rPr lang="en-US" sz="1200" i="0" kern="1200" baseline="0" dirty="0" smtClean="0">
                <a:solidFill>
                  <a:schemeClr val="tx1"/>
                </a:solidFill>
                <a:latin typeface="+mn-lt"/>
                <a:ea typeface="+mn-ea"/>
                <a:cs typeface="+mn-cs"/>
              </a:rPr>
              <a:t> The endpoint will be above the curved line and the path will eventually meet the curve. The starting point will be further to the right of the right edge of the slide than the starting point for the first motion path.)</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endParaRPr lang="en-US" sz="1200" b="0" kern="1200" baseline="0" dirty="0" smtClean="0">
              <a:solidFill>
                <a:schemeClr val="tx1"/>
              </a:solidFill>
              <a:latin typeface="+mn-lt"/>
              <a:ea typeface="+mn-ea"/>
              <a:cs typeface="+mn-cs"/>
            </a:endParaRPr>
          </a:p>
          <a:p>
            <a:endParaRPr lang="en-US" sz="1200" dirty="0" smtClean="0"/>
          </a:p>
          <a:p>
            <a:r>
              <a:rPr lang="en-US" sz="1200" kern="1200" dirty="0" smtClean="0">
                <a:solidFill>
                  <a:schemeClr val="tx1"/>
                </a:solidFill>
                <a:latin typeface="+mn-lt"/>
                <a:ea typeface="+mn-ea"/>
                <a:cs typeface="+mn-cs"/>
              </a:rPr>
              <a:t>To reproduce the background on this slide, do the following: </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Corner</a:t>
            </a:r>
            <a:r>
              <a:rPr lang="en-US" sz="1200" b="0" kern="1200" dirty="0" smtClean="0">
                <a:solidFill>
                  <a:schemeClr val="tx1"/>
                </a:solidFill>
                <a:latin typeface="+mn-lt"/>
                <a:ea typeface="+mn-ea"/>
                <a:cs typeface="+mn-cs"/>
              </a:rPr>
              <a:t> (fifth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Darker 35% </a:t>
            </a:r>
            <a:r>
              <a:rPr lang="en-US" sz="1200" b="0" kern="1200" dirty="0" smtClean="0">
                <a:solidFill>
                  <a:schemeClr val="tx1"/>
                </a:solidFill>
                <a:latin typeface="+mn-lt"/>
                <a:ea typeface="+mn-ea"/>
                <a:cs typeface="+mn-cs"/>
              </a:rPr>
              <a:t>(fifth</a:t>
            </a:r>
            <a:r>
              <a:rPr lang="en-US" sz="1200" b="0" kern="1200" baseline="0" dirty="0" smtClean="0">
                <a:solidFill>
                  <a:schemeClr val="tx1"/>
                </a:solidFill>
                <a:latin typeface="+mn-lt"/>
                <a:ea typeface="+mn-ea"/>
                <a:cs typeface="+mn-cs"/>
              </a:rPr>
              <a:t> row, first option from the left)</a:t>
            </a:r>
            <a:r>
              <a:rPr lang="en-US" sz="1200" b="0" kern="1200" dirty="0" smtClean="0">
                <a:solidFill>
                  <a:schemeClr val="tx1"/>
                </a:solidFill>
                <a:latin typeface="+mn-lt"/>
                <a:ea typeface="+mn-ea"/>
                <a:cs typeface="+mn-cs"/>
              </a:rPr>
              <a:t>.</a:t>
            </a:r>
          </a:p>
          <a:p>
            <a:pPr marL="1143000" lvl="2" indent="-228600">
              <a:buFont typeface="Arial" pitchFamily="34" charset="0"/>
              <a:buNone/>
            </a:pPr>
            <a:endParaRPr lang="en-US" sz="1200" b="0" kern="1200" dirty="0" smtClean="0">
              <a:solidFill>
                <a:schemeClr val="tx1"/>
              </a:solidFill>
              <a:latin typeface="+mn-lt"/>
              <a:ea typeface="+mn-ea"/>
              <a:cs typeface="+mn-cs"/>
            </a:endParaRPr>
          </a:p>
        </p:txBody>
      </p:sp>
      <p:sp>
        <p:nvSpPr>
          <p:cNvPr id="5" name="Slide Image Placeholder 4"/>
          <p:cNvSpPr>
            <a:spLocks noGrp="1" noRot="1" noChangeAspect="1"/>
          </p:cNvSpPr>
          <p:nvPr>
            <p:ph type="sldImg"/>
          </p:nvPr>
        </p:nvSpPr>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dirty="0" smtClean="0"/>
              <a:t>Rotating numbers on a curved path</a:t>
            </a:r>
          </a:p>
          <a:p>
            <a:r>
              <a:rPr lang="en-US" sz="1400" dirty="0" smtClean="0"/>
              <a:t>(Advanced)</a:t>
            </a:r>
          </a:p>
          <a:p>
            <a:endParaRPr lang="en-US" sz="1200" dirty="0" smtClean="0"/>
          </a:p>
          <a:p>
            <a:pPr marL="685800" marR="0" lvl="3" indent="-22860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0" marR="0" lvl="3" indent="0" algn="l" defTabSz="914400" rtl="0" eaLnBrk="1" fontAlgn="auto" latinLnBrk="0" hangingPunct="1">
              <a:lnSpc>
                <a:spcPct val="100000"/>
              </a:lnSpc>
              <a:spcBef>
                <a:spcPts val="0"/>
              </a:spcBef>
              <a:spcAft>
                <a:spcPts val="0"/>
              </a:spcAft>
              <a:buClrTx/>
              <a:buSzTx/>
              <a:buFont typeface="+mj-lt"/>
              <a:buNone/>
              <a:tabLst/>
              <a:defRPr/>
            </a:pPr>
            <a:r>
              <a:rPr lang="en-US" sz="1200" b="1" dirty="0" smtClean="0"/>
              <a:t>Tip: </a:t>
            </a:r>
            <a:r>
              <a:rPr lang="en-US" sz="1200" dirty="0" smtClean="0"/>
              <a:t>To draw the curved line on this slide, you will need to use the ruler and the drawing guides.</a:t>
            </a:r>
          </a:p>
          <a:p>
            <a:pPr marL="685800" marR="0" lvl="3" indent="-22860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dirty="0" smtClean="0"/>
          </a:p>
          <a:p>
            <a:r>
              <a:rPr lang="en-US" sz="1200" dirty="0" smtClean="0"/>
              <a:t>To display the ruler and the drawing</a:t>
            </a:r>
            <a:r>
              <a:rPr lang="en-US" sz="1200" baseline="0" dirty="0" smtClean="0"/>
              <a:t> guides, do the following:</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On the </a:t>
            </a:r>
            <a:r>
              <a:rPr lang="en-US" sz="1200" b="1" kern="1200" baseline="0" dirty="0" smtClean="0">
                <a:solidFill>
                  <a:schemeClr val="tx1"/>
                </a:solidFill>
                <a:latin typeface="+mn-lt"/>
                <a:ea typeface="+mn-ea"/>
                <a:cs typeface="+mn-cs"/>
              </a:rPr>
              <a:t>View</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Show/Hide</a:t>
            </a:r>
            <a:r>
              <a:rPr lang="en-US" sz="1200" b="0" kern="1200" baseline="0" dirty="0" smtClean="0">
                <a:solidFill>
                  <a:schemeClr val="tx1"/>
                </a:solidFill>
                <a:latin typeface="+mn-lt"/>
                <a:ea typeface="+mn-ea"/>
                <a:cs typeface="+mn-cs"/>
              </a:rPr>
              <a:t> group, select </a:t>
            </a:r>
            <a:r>
              <a:rPr lang="en-US" sz="1200" b="1" kern="1200" baseline="0" dirty="0" smtClean="0">
                <a:solidFill>
                  <a:schemeClr val="tx1"/>
                </a:solidFill>
                <a:latin typeface="+mn-lt"/>
                <a:ea typeface="+mn-ea"/>
                <a:cs typeface="+mn-cs"/>
              </a:rPr>
              <a:t>Ruler</a:t>
            </a:r>
            <a:r>
              <a:rPr lang="en-US" sz="1200" b="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Right-click the slide background area, and then click </a:t>
            </a:r>
            <a:r>
              <a:rPr lang="en-US" sz="1200" b="1" kern="1200" baseline="0" dirty="0" smtClean="0">
                <a:solidFill>
                  <a:schemeClr val="tx1"/>
                </a:solidFill>
                <a:latin typeface="+mn-lt"/>
                <a:ea typeface="+mn-ea"/>
                <a:cs typeface="+mn-cs"/>
              </a:rPr>
              <a:t>Grid and Guides</a:t>
            </a:r>
            <a:r>
              <a:rPr lang="en-US" sz="1200" b="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Grid and Guides </a:t>
            </a:r>
            <a:r>
              <a:rPr lang="en-US" sz="1200" b="0" kern="1200" baseline="0" dirty="0" smtClean="0">
                <a:solidFill>
                  <a:schemeClr val="tx1"/>
                </a:solidFill>
                <a:latin typeface="+mn-lt"/>
                <a:ea typeface="+mn-ea"/>
                <a:cs typeface="+mn-cs"/>
              </a:rPr>
              <a:t>dialog box, under </a:t>
            </a:r>
            <a:r>
              <a:rPr lang="en-US" sz="1200" b="1" kern="1200" baseline="0" dirty="0" smtClean="0">
                <a:solidFill>
                  <a:schemeClr val="tx1"/>
                </a:solidFill>
                <a:latin typeface="+mn-lt"/>
                <a:ea typeface="+mn-ea"/>
                <a:cs typeface="+mn-cs"/>
              </a:rPr>
              <a:t>Guide settings</a:t>
            </a:r>
            <a:r>
              <a:rPr lang="en-US" sz="1200" b="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Display drawing guides on screen</a:t>
            </a:r>
            <a:r>
              <a:rPr lang="en-US" sz="1200" b="0" kern="1200" baseline="0" dirty="0" smtClean="0">
                <a:solidFill>
                  <a:schemeClr val="tx1"/>
                </a:solidFill>
                <a:latin typeface="+mn-lt"/>
                <a:ea typeface="+mn-ea"/>
                <a:cs typeface="+mn-cs"/>
              </a:rPr>
              <a:t>. </a:t>
            </a:r>
            <a:r>
              <a:rPr lang="en-US" sz="1200" b="0" baseline="0" dirty="0" smtClean="0"/>
              <a:t>(</a:t>
            </a:r>
            <a:r>
              <a:rPr lang="en-US" sz="1200" b="1" dirty="0" smtClean="0"/>
              <a:t>Note: </a:t>
            </a:r>
            <a:r>
              <a:rPr lang="en-US" sz="1200" dirty="0" smtClean="0"/>
              <a:t>One horizontal and one vertical guide will display on</a:t>
            </a:r>
            <a:r>
              <a:rPr lang="en-US" sz="1200" baseline="0" dirty="0" smtClean="0"/>
              <a:t> the slide </a:t>
            </a:r>
            <a:r>
              <a:rPr lang="en-US" sz="1200" dirty="0" smtClean="0"/>
              <a:t>at 0.00, the default</a:t>
            </a:r>
            <a:r>
              <a:rPr lang="en-US" sz="1200" baseline="0" dirty="0" smtClean="0"/>
              <a:t> position</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None/>
              <a:tabLst/>
              <a:defRPr/>
            </a:pPr>
            <a:r>
              <a:rPr lang="en-US" sz="1200" dirty="0" smtClean="0"/>
              <a:t>To reproduce the curved line on this slide, do the following:</a:t>
            </a: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On the </a:t>
            </a:r>
            <a:r>
              <a:rPr lang="en-US" sz="1200" b="1" kern="1200" baseline="0" dirty="0" smtClean="0">
                <a:solidFill>
                  <a:schemeClr val="tx1"/>
                </a:solidFill>
                <a:latin typeface="+mn-lt"/>
                <a:ea typeface="+mn-ea"/>
                <a:cs typeface="+mn-cs"/>
              </a:rPr>
              <a:t>Insert </a:t>
            </a:r>
            <a:r>
              <a:rPr lang="en-US" sz="1200" b="0" kern="1200" baseline="0" dirty="0" smtClean="0">
                <a:solidFill>
                  <a:schemeClr val="tx1"/>
                </a:solidFill>
                <a:latin typeface="+mn-lt"/>
                <a:ea typeface="+mn-ea"/>
                <a:cs typeface="+mn-cs"/>
              </a:rPr>
              <a:t>tab, in the </a:t>
            </a:r>
            <a:r>
              <a:rPr lang="en-US" sz="1200" b="1" kern="1200" baseline="0" dirty="0" smtClean="0">
                <a:solidFill>
                  <a:schemeClr val="tx1"/>
                </a:solidFill>
                <a:latin typeface="+mn-lt"/>
                <a:ea typeface="+mn-ea"/>
                <a:cs typeface="+mn-cs"/>
              </a:rPr>
              <a:t>Illustrations </a:t>
            </a:r>
            <a:r>
              <a:rPr lang="en-US" sz="1200" b="0" kern="1200" baseline="0" dirty="0" smtClean="0">
                <a:solidFill>
                  <a:schemeClr val="tx1"/>
                </a:solidFill>
                <a:latin typeface="+mn-lt"/>
                <a:ea typeface="+mn-ea"/>
                <a:cs typeface="+mn-cs"/>
              </a:rPr>
              <a:t>group, click </a:t>
            </a:r>
            <a:r>
              <a:rPr lang="en-US" sz="1200" b="1" kern="1200" baseline="0" dirty="0" smtClean="0">
                <a:solidFill>
                  <a:schemeClr val="tx1"/>
                </a:solidFill>
                <a:latin typeface="+mn-lt"/>
                <a:ea typeface="+mn-ea"/>
                <a:cs typeface="+mn-cs"/>
              </a:rPr>
              <a:t>Shapes</a:t>
            </a:r>
            <a:r>
              <a:rPr lang="en-US" sz="1200" b="0" kern="1200" baseline="0" dirty="0" smtClean="0">
                <a:solidFill>
                  <a:schemeClr val="tx1"/>
                </a:solidFill>
                <a:latin typeface="+mn-lt"/>
                <a:ea typeface="+mn-ea"/>
                <a:cs typeface="+mn-cs"/>
              </a:rPr>
              <a:t>, and then under </a:t>
            </a:r>
            <a:r>
              <a:rPr lang="en-US" sz="1200" b="1" kern="1200" baseline="0" dirty="0" smtClean="0">
                <a:solidFill>
                  <a:schemeClr val="tx1"/>
                </a:solidFill>
                <a:latin typeface="+mn-lt"/>
                <a:ea typeface="+mn-ea"/>
                <a:cs typeface="+mn-cs"/>
              </a:rPr>
              <a:t>Lines</a:t>
            </a:r>
            <a:r>
              <a:rPr lang="en-US" sz="1200" b="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Curve</a:t>
            </a:r>
            <a:r>
              <a:rPr lang="en-US" sz="1200" b="0" kern="1200" baseline="0" dirty="0" smtClean="0">
                <a:solidFill>
                  <a:schemeClr val="tx1"/>
                </a:solidFill>
                <a:latin typeface="+mn-lt"/>
                <a:ea typeface="+mn-ea"/>
                <a:cs typeface="+mn-cs"/>
              </a:rPr>
              <a:t> (10</a:t>
            </a:r>
            <a:r>
              <a:rPr lang="en-US" sz="1200" b="0" kern="1200" baseline="30000" dirty="0" smtClean="0">
                <a:solidFill>
                  <a:schemeClr val="tx1"/>
                </a:solidFill>
                <a:latin typeface="+mn-lt"/>
                <a:ea typeface="+mn-ea"/>
                <a:cs typeface="+mn-cs"/>
              </a:rPr>
              <a:t>th</a:t>
            </a:r>
            <a:r>
              <a:rPr lang="en-US" sz="1200" b="0" kern="1200" baseline="0" dirty="0" smtClean="0">
                <a:solidFill>
                  <a:schemeClr val="tx1"/>
                </a:solidFill>
                <a:latin typeface="+mn-lt"/>
                <a:ea typeface="+mn-ea"/>
                <a:cs typeface="+mn-cs"/>
              </a:rPr>
              <a:t> option from the left). To draw the curved line on the slide, do the following:</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first point 0.25” to the left of the left edge of the slide and 0.75” below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second point 3” to the left of the vertical drawing guide and 1” above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third point 1.5” to the right of the vertical drawing guide and 0.5” below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Double-click the fourth and final point 0.25” to the right of the right edge of the slide and 1.5” above the horizontal drawing guide.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Select the curved line. 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Shape Styles </a:t>
            </a:r>
            <a:r>
              <a:rPr lang="en-US" sz="1200" b="0" kern="1200" baseline="0" dirty="0" smtClean="0">
                <a:solidFill>
                  <a:schemeClr val="tx1"/>
                </a:solidFill>
                <a:latin typeface="+mn-lt"/>
                <a:ea typeface="+mn-ea"/>
                <a:cs typeface="+mn-cs"/>
              </a:rPr>
              <a:t>group, click </a:t>
            </a:r>
            <a:r>
              <a:rPr lang="en-US" sz="1200" b="1" kern="1200" baseline="0" dirty="0" smtClean="0">
                <a:solidFill>
                  <a:schemeClr val="tx1"/>
                </a:solidFill>
                <a:latin typeface="+mn-lt"/>
                <a:ea typeface="+mn-ea"/>
                <a:cs typeface="+mn-cs"/>
              </a:rPr>
              <a:t>Shape Outline</a:t>
            </a:r>
            <a:r>
              <a:rPr lang="en-US" sz="1200" b="0" kern="1200" baseline="0" dirty="0" smtClean="0">
                <a:solidFill>
                  <a:schemeClr val="tx1"/>
                </a:solidFill>
                <a:latin typeface="+mn-lt"/>
                <a:ea typeface="+mn-ea"/>
                <a:cs typeface="+mn-cs"/>
              </a:rPr>
              <a:t>, and then do the following: </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Under </a:t>
            </a:r>
            <a:r>
              <a:rPr lang="en-US" sz="1200" b="1" kern="1200" baseline="0" dirty="0" smtClean="0">
                <a:solidFill>
                  <a:schemeClr val="tx1"/>
                </a:solidFill>
                <a:latin typeface="+mn-lt"/>
                <a:ea typeface="+mn-ea"/>
                <a:cs typeface="+mn-cs"/>
              </a:rPr>
              <a:t>Theme Colors</a:t>
            </a:r>
            <a:r>
              <a:rPr lang="en-US" sz="1200" b="0" kern="1200" baseline="0" dirty="0" smtClean="0">
                <a:solidFill>
                  <a:schemeClr val="tx1"/>
                </a:solidFill>
                <a:latin typeface="+mn-lt"/>
                <a:ea typeface="+mn-ea"/>
                <a:cs typeface="+mn-cs"/>
              </a:rPr>
              <a:t>,</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click</a:t>
            </a:r>
            <a:r>
              <a:rPr lang="en-US" sz="1200" b="0" dirty="0" smtClean="0"/>
              <a:t> </a:t>
            </a:r>
            <a:r>
              <a:rPr lang="en-US" sz="1200" b="1" dirty="0" smtClean="0"/>
              <a:t>White, Background 1, Darker 35%</a:t>
            </a:r>
            <a:r>
              <a:rPr lang="en-US" sz="1200" b="0" dirty="0" smtClean="0"/>
              <a:t> (fifth row, first option from the left). </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Point to </a:t>
            </a:r>
            <a:r>
              <a:rPr lang="en-US" sz="1200" b="1" kern="1200" baseline="0" dirty="0" smtClean="0">
                <a:solidFill>
                  <a:schemeClr val="tx1"/>
                </a:solidFill>
                <a:latin typeface="+mn-lt"/>
                <a:ea typeface="+mn-ea"/>
                <a:cs typeface="+mn-cs"/>
              </a:rPr>
              <a:t>Dashes</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Square Dot </a:t>
            </a:r>
            <a:r>
              <a:rPr lang="en-US" sz="1200" b="0" kern="1200" baseline="0" dirty="0" smtClean="0">
                <a:solidFill>
                  <a:schemeClr val="tx1"/>
                </a:solidFill>
                <a:latin typeface="+mn-lt"/>
                <a:ea typeface="+mn-ea"/>
                <a:cs typeface="+mn-cs"/>
              </a:rPr>
              <a:t>(third option from the top).</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Point to </a:t>
            </a:r>
            <a:r>
              <a:rPr lang="en-US" sz="1200" b="1" kern="1200" baseline="0" dirty="0" smtClean="0">
                <a:solidFill>
                  <a:schemeClr val="tx1"/>
                </a:solidFill>
                <a:latin typeface="+mn-lt"/>
                <a:ea typeface="+mn-ea"/>
                <a:cs typeface="+mn-cs"/>
              </a:rPr>
              <a:t>Weight</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1 ½ pt</a:t>
            </a:r>
            <a:r>
              <a:rPr lang="en-US" sz="1200" b="0" kern="1200" baseline="0" dirty="0" smtClean="0">
                <a:solidFill>
                  <a:schemeClr val="tx1"/>
                </a:solidFill>
                <a:latin typeface="+mn-lt"/>
                <a:ea typeface="+mn-ea"/>
                <a:cs typeface="+mn-cs"/>
              </a:rPr>
              <a:t>. </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dirty="0" smtClean="0"/>
          </a:p>
          <a:p>
            <a:endParaRPr lang="en-US" sz="1200" dirty="0" smtClean="0"/>
          </a:p>
          <a:p>
            <a:r>
              <a:rPr lang="en-US" sz="1200" dirty="0" smtClean="0"/>
              <a:t>To reproduce the “1”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 the </a:t>
            </a:r>
            <a:r>
              <a:rPr lang="en-US" sz="1200" b="1" i="0" dirty="0" smtClean="0"/>
              <a:t>Home</a:t>
            </a:r>
            <a:r>
              <a:rPr lang="en-US" sz="1200" i="0" dirty="0" smtClean="0"/>
              <a:t> tab, in the</a:t>
            </a:r>
            <a:r>
              <a:rPr lang="en-US" sz="1200" i="0" baseline="0" dirty="0" smtClean="0"/>
              <a:t> </a:t>
            </a:r>
            <a:r>
              <a:rPr lang="en-US" sz="1200" b="1" i="0" baseline="0" dirty="0" smtClean="0"/>
              <a:t>Slides</a:t>
            </a:r>
            <a:r>
              <a:rPr lang="en-US" sz="1200" i="0" baseline="0" dirty="0" smtClean="0"/>
              <a:t> group, click </a:t>
            </a:r>
            <a:r>
              <a:rPr lang="en-US" sz="1200" b="1" i="0" baseline="0" dirty="0" smtClean="0"/>
              <a:t>Layout</a:t>
            </a:r>
            <a:r>
              <a:rPr lang="en-US" sz="1200" i="0" baseline="0" dirty="0" smtClean="0"/>
              <a:t>, and then click </a:t>
            </a:r>
            <a:r>
              <a:rPr lang="en-US" sz="1200" b="1" i="0" baseline="0" dirty="0" smtClean="0"/>
              <a:t>Blank</a:t>
            </a:r>
            <a:r>
              <a:rPr lang="en-US" sz="1200" i="0" baseline="0" dirty="0" smtClean="0"/>
              <a:t>.</a:t>
            </a:r>
            <a:endParaRPr lang="en-US" sz="1200" i="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a:t>
            </a:r>
            <a:r>
              <a:rPr lang="en-US" sz="1200" i="0" baseline="0" dirty="0" smtClean="0"/>
              <a:t> the </a:t>
            </a:r>
            <a:r>
              <a:rPr lang="en-US" sz="1200" b="1" i="0" baseline="0" dirty="0" smtClean="0"/>
              <a:t>Insert</a:t>
            </a:r>
            <a:r>
              <a:rPr lang="en-US" sz="1200" i="0" baseline="0" dirty="0" smtClean="0"/>
              <a:t> tab, in the </a:t>
            </a:r>
            <a:r>
              <a:rPr lang="en-US" sz="1200" b="1" i="0" baseline="0" dirty="0" smtClean="0"/>
              <a:t>Text</a:t>
            </a:r>
            <a:r>
              <a:rPr lang="en-US" sz="1200" i="0" baseline="0" dirty="0" smtClean="0"/>
              <a:t> group, click </a:t>
            </a:r>
            <a:r>
              <a:rPr lang="en-US" sz="1200" b="1" i="0" baseline="0" dirty="0" smtClean="0"/>
              <a:t>Text Box</a:t>
            </a:r>
            <a:r>
              <a:rPr lang="en-US" sz="1200" i="0" baseline="0" dirty="0" smtClean="0"/>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Enter </a:t>
            </a:r>
            <a:r>
              <a:rPr lang="en-US" sz="1200" b="1" i="0" baseline="0" dirty="0" smtClean="0"/>
              <a:t>1</a:t>
            </a:r>
            <a:r>
              <a:rPr lang="en-US" sz="1200" i="0" baseline="0" dirty="0" smtClean="0"/>
              <a:t> in the text box, and then select the text. O</a:t>
            </a:r>
            <a:r>
              <a:rPr lang="en-US" sz="1200" i="0" dirty="0" smtClean="0"/>
              <a:t>n the </a:t>
            </a:r>
            <a:r>
              <a:rPr lang="en-US" sz="1200" b="1" i="0" dirty="0" smtClean="0"/>
              <a:t>Home</a:t>
            </a:r>
            <a:r>
              <a:rPr lang="en-US" sz="1200" i="0" baseline="0" dirty="0" smtClean="0"/>
              <a:t> tab, in the </a:t>
            </a:r>
            <a:r>
              <a:rPr lang="en-US" sz="1200" b="1" i="0" baseline="0" dirty="0" smtClean="0"/>
              <a:t>Font</a:t>
            </a:r>
            <a:r>
              <a:rPr lang="en-US" sz="1200" i="0" baseline="0" dirty="0" smtClean="0"/>
              <a:t> group,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Font</a:t>
            </a:r>
            <a:r>
              <a:rPr lang="en-US" sz="1200" i="0" baseline="0" dirty="0" smtClean="0"/>
              <a:t> list, select </a:t>
            </a:r>
            <a:r>
              <a:rPr lang="en-US" sz="1200" b="1" baseline="0" dirty="0" smtClean="0"/>
              <a:t>Impact</a:t>
            </a:r>
            <a:r>
              <a:rPr lang="en-US" sz="1200" b="0" baseline="0" dirty="0" smtClean="0"/>
              <a:t>.</a:t>
            </a:r>
            <a:endParaRPr lang="en-US" sz="1200" b="0" i="0" baseline="0" dirty="0" smtClean="0"/>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Font Size </a:t>
            </a:r>
            <a:r>
              <a:rPr lang="en-US" sz="1200" i="0" baseline="0" dirty="0" smtClean="0"/>
              <a:t>box, enter </a:t>
            </a:r>
            <a:r>
              <a:rPr lang="en-US" sz="1200" b="1" baseline="0" dirty="0" smtClean="0"/>
              <a:t>140</a:t>
            </a:r>
            <a:r>
              <a:rPr lang="en-US" sz="1200" b="0" baseline="0" dirty="0" smtClean="0"/>
              <a:t>.</a:t>
            </a:r>
            <a:endParaRPr lang="en-US" sz="1200" i="0"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On the </a:t>
            </a:r>
            <a:r>
              <a:rPr lang="en-US" sz="1200" b="1" i="0" baseline="0" dirty="0" smtClean="0"/>
              <a:t>Home</a:t>
            </a:r>
            <a:r>
              <a:rPr lang="en-US" sz="1200" i="0" baseline="0" dirty="0" smtClean="0"/>
              <a:t> tab, in the </a:t>
            </a:r>
            <a:r>
              <a:rPr lang="en-US" sz="1200" b="1" i="0" baseline="0" dirty="0" smtClean="0"/>
              <a:t>Paragraph</a:t>
            </a:r>
            <a:r>
              <a:rPr lang="en-US" sz="1200" i="0" baseline="0" dirty="0" smtClean="0"/>
              <a:t> group, click </a:t>
            </a:r>
            <a:r>
              <a:rPr lang="en-US" sz="1200" b="1" i="0" baseline="0" dirty="0" smtClean="0"/>
              <a:t>Align Text Left </a:t>
            </a:r>
            <a:r>
              <a:rPr lang="en-US" sz="1200" i="0" baseline="0" dirty="0" smtClean="0"/>
              <a:t>to align the text left in the text box.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Select the text box. Under </a:t>
            </a:r>
            <a:r>
              <a:rPr lang="en-US" sz="1200" b="1" i="0" baseline="0" dirty="0" smtClean="0"/>
              <a:t>Drawing Tools</a:t>
            </a:r>
            <a:r>
              <a:rPr lang="en-US" sz="1200" i="0" baseline="0" dirty="0" smtClean="0"/>
              <a:t>, on the </a:t>
            </a:r>
            <a:r>
              <a:rPr lang="en-US" sz="1200" b="1" i="0" baseline="0" dirty="0" smtClean="0"/>
              <a:t>Format</a:t>
            </a:r>
            <a:r>
              <a:rPr lang="en-US" sz="1200" i="0" baseline="0" dirty="0" smtClean="0"/>
              <a:t> tab, in the bottom right corner of the </a:t>
            </a:r>
            <a:r>
              <a:rPr lang="en-US" sz="1200" b="1" i="0" baseline="0" dirty="0" smtClean="0"/>
              <a:t>WordArt Styles </a:t>
            </a:r>
            <a:r>
              <a:rPr lang="en-US" sz="1200" i="0" baseline="0" dirty="0" smtClean="0"/>
              <a:t>group, click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 launcher.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stops</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a:t>
            </a:r>
            <a:r>
              <a:rPr lang="en-US" sz="1200" b="1" kern="1200" baseline="0" dirty="0" smtClean="0">
                <a:solidFill>
                  <a:schemeClr val="tx1"/>
                </a:solidFill>
                <a:latin typeface="+mn-lt"/>
                <a:ea typeface="+mn-ea"/>
                <a:cs typeface="+mn-cs"/>
              </a:rPr>
              <a:t> stops</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49</a:t>
            </a:r>
            <a:r>
              <a:rPr lang="en-US" sz="1200" dirty="0" smtClean="0"/>
              <a:t>, Green: </a:t>
            </a:r>
            <a:r>
              <a:rPr lang="en-US" sz="1200" b="1" dirty="0" smtClean="0"/>
              <a:t>133</a:t>
            </a:r>
            <a:r>
              <a:rPr lang="en-US" sz="1200" dirty="0" smtClean="0"/>
              <a:t>, Blue: </a:t>
            </a:r>
            <a:r>
              <a:rPr lang="en-US" sz="1200" b="1" dirty="0" smtClean="0"/>
              <a:t>156</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Outline Style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Outline Style </a:t>
            </a:r>
            <a:r>
              <a:rPr lang="en-US" sz="1200" kern="1200" baseline="0" dirty="0" smtClean="0">
                <a:solidFill>
                  <a:schemeClr val="tx1"/>
                </a:solidFill>
                <a:latin typeface="+mn-lt"/>
                <a:ea typeface="+mn-ea"/>
                <a:cs typeface="+mn-cs"/>
              </a:rPr>
              <a:t>pane, in the </a:t>
            </a:r>
            <a:r>
              <a:rPr lang="en-US" sz="1200" b="1" kern="1200" baseline="0" dirty="0" smtClean="0">
                <a:solidFill>
                  <a:schemeClr val="tx1"/>
                </a:solidFill>
                <a:latin typeface="+mn-lt"/>
                <a:ea typeface="+mn-ea"/>
                <a:cs typeface="+mn-cs"/>
              </a:rPr>
              <a:t>Width</a:t>
            </a:r>
            <a:r>
              <a:rPr lang="en-US" sz="120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2.5 pt</a:t>
            </a:r>
            <a:r>
              <a:rPr lang="en-US" sz="120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Shadow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Shadow</a:t>
            </a:r>
            <a:r>
              <a:rPr lang="en-US" sz="1200" kern="1200" baseline="0" dirty="0" smtClean="0">
                <a:solidFill>
                  <a:schemeClr val="tx1"/>
                </a:solidFill>
                <a:latin typeface="+mn-lt"/>
                <a:ea typeface="+mn-ea"/>
                <a:cs typeface="+mn-cs"/>
              </a:rPr>
              <a:t> pane, click the button next to </a:t>
            </a:r>
            <a:r>
              <a:rPr lang="en-US" sz="1200" b="1" kern="1200" baseline="0" dirty="0" smtClean="0">
                <a:solidFill>
                  <a:schemeClr val="tx1"/>
                </a:solidFill>
                <a:latin typeface="+mn-lt"/>
                <a:ea typeface="+mn-ea"/>
                <a:cs typeface="+mn-cs"/>
              </a:rPr>
              <a:t>Presets</a:t>
            </a:r>
            <a:r>
              <a:rPr lang="en-US" sz="1200" b="0" kern="1200" baseline="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under </a:t>
            </a:r>
            <a:r>
              <a:rPr lang="en-US" sz="1200" b="1" kern="1200" baseline="0" dirty="0" smtClean="0">
                <a:solidFill>
                  <a:schemeClr val="tx1"/>
                </a:solidFill>
                <a:latin typeface="+mn-lt"/>
                <a:ea typeface="+mn-ea"/>
                <a:cs typeface="+mn-cs"/>
              </a:rPr>
              <a:t>Outer</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Offset Diagonal Bottom Left</a:t>
            </a:r>
            <a:r>
              <a:rPr lang="en-US" sz="1200" b="0" kern="1200" dirty="0" smtClean="0">
                <a:solidFill>
                  <a:schemeClr val="tx1"/>
                </a:solidFill>
                <a:latin typeface="+mn-lt"/>
                <a:ea typeface="+mn-ea"/>
                <a:cs typeface="+mn-cs"/>
              </a:rPr>
              <a:t> (first row, third option from the left),</a:t>
            </a:r>
            <a:r>
              <a:rPr lang="en-US" sz="1200" b="0" kern="1200" baseline="0" dirty="0" smtClean="0">
                <a:solidFill>
                  <a:schemeClr val="tx1"/>
                </a:solidFill>
                <a:latin typeface="+mn-lt"/>
                <a:ea typeface="+mn-ea"/>
                <a:cs typeface="+mn-cs"/>
              </a:rPr>
              <a:t> and then do the following:</a:t>
            </a:r>
            <a:endParaRPr lang="en-US" sz="1200" kern="1200" baseline="0" dirty="0" smtClean="0">
              <a:solidFill>
                <a:schemeClr val="tx1"/>
              </a:solidFill>
              <a:latin typeface="+mn-lt"/>
              <a:ea typeface="+mn-ea"/>
              <a:cs typeface="+mn-cs"/>
            </a:endParaRP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Transparency</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82%</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Size </a:t>
            </a:r>
            <a:r>
              <a:rPr lang="en-US" sz="1200" b="0" kern="1200" baseline="0" dirty="0" smtClean="0">
                <a:solidFill>
                  <a:schemeClr val="tx1"/>
                </a:solidFill>
                <a:latin typeface="+mn-lt"/>
                <a:ea typeface="+mn-ea"/>
                <a:cs typeface="+mn-cs"/>
              </a:rPr>
              <a:t>box, enter </a:t>
            </a:r>
            <a:r>
              <a:rPr lang="en-US" sz="1200" b="1" kern="1200" baseline="0" dirty="0" smtClean="0">
                <a:solidFill>
                  <a:schemeClr val="tx1"/>
                </a:solidFill>
                <a:latin typeface="+mn-lt"/>
                <a:ea typeface="+mn-ea"/>
                <a:cs typeface="+mn-cs"/>
              </a:rPr>
              <a:t>100%</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Blur</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8 pt</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Angle</a:t>
            </a:r>
            <a:r>
              <a:rPr lang="en-US" sz="1200" b="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135°</a:t>
            </a:r>
            <a:r>
              <a:rPr lang="en-US" sz="1200" b="0" kern="120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Distance</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30 pt</a:t>
            </a:r>
            <a:r>
              <a:rPr lang="en-US" sz="1200" b="0" kern="1200" baseline="0" dirty="0" smtClean="0">
                <a:solidFill>
                  <a:schemeClr val="tx1"/>
                </a:solidFill>
                <a:latin typeface="+mn-lt"/>
                <a:ea typeface="+mn-ea"/>
                <a:cs typeface="+mn-cs"/>
              </a:rPr>
              <a:t>. </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b="0" kern="1200" dirty="0" smtClean="0">
                <a:solidFill>
                  <a:schemeClr val="tx1"/>
                </a:solidFill>
                <a:latin typeface="+mn-lt"/>
                <a:ea typeface="+mn-ea"/>
                <a:cs typeface="+mn-cs"/>
              </a:rPr>
              <a:t>pane, under </a:t>
            </a:r>
            <a:r>
              <a:rPr lang="en-US" sz="1200" b="1" kern="1200" dirty="0" smtClean="0">
                <a:solidFill>
                  <a:schemeClr val="tx1"/>
                </a:solidFill>
                <a:latin typeface="+mn-lt"/>
                <a:ea typeface="+mn-ea"/>
                <a:cs typeface="+mn-cs"/>
              </a:rPr>
              <a:t>Rotation</a:t>
            </a:r>
            <a:r>
              <a:rPr lang="en-US" sz="1200" b="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Z</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15°</a:t>
            </a:r>
            <a:r>
              <a:rPr lang="en-US" sz="1200" b="0" kern="120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b="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Glow and Soft Edges </a:t>
            </a:r>
            <a:r>
              <a:rPr lang="en-US" sz="1200" b="0" kern="1200" dirty="0" smtClean="0">
                <a:solidFill>
                  <a:schemeClr val="tx1"/>
                </a:solidFill>
                <a:latin typeface="+mn-lt"/>
                <a:ea typeface="+mn-ea"/>
                <a:cs typeface="+mn-cs"/>
              </a:rPr>
              <a:t>in the left pane, and in the </a:t>
            </a:r>
            <a:r>
              <a:rPr lang="en-US" sz="1200" b="1" kern="1200" dirty="0" smtClean="0">
                <a:solidFill>
                  <a:schemeClr val="tx1"/>
                </a:solidFill>
                <a:latin typeface="+mn-lt"/>
                <a:ea typeface="+mn-ea"/>
                <a:cs typeface="+mn-cs"/>
              </a:rPr>
              <a:t>Glow</a:t>
            </a:r>
            <a:r>
              <a:rPr lang="en-US" sz="1200" b="1" kern="1200" baseline="0" dirty="0" smtClean="0">
                <a:solidFill>
                  <a:schemeClr val="tx1"/>
                </a:solidFill>
                <a:latin typeface="+mn-lt"/>
                <a:ea typeface="+mn-ea"/>
                <a:cs typeface="+mn-cs"/>
              </a:rPr>
              <a:t> and Soft Edges </a:t>
            </a:r>
            <a:r>
              <a:rPr lang="en-US" sz="1200" b="0" kern="1200" baseline="0" dirty="0" smtClean="0">
                <a:solidFill>
                  <a:schemeClr val="tx1"/>
                </a:solidFill>
                <a:latin typeface="+mn-lt"/>
                <a:ea typeface="+mn-ea"/>
                <a:cs typeface="+mn-cs"/>
              </a:rPr>
              <a:t>pane,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Size</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8 pt</a:t>
            </a:r>
            <a:r>
              <a:rPr lang="en-US" sz="1200" b="0" kern="120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Click</a:t>
            </a:r>
            <a:r>
              <a:rPr lang="en-US" sz="1200" b="0" kern="1200" baseline="0" dirty="0" smtClean="0">
                <a:solidFill>
                  <a:schemeClr val="tx1"/>
                </a:solidFill>
                <a:latin typeface="+mn-lt"/>
                <a:ea typeface="+mn-ea"/>
                <a:cs typeface="+mn-cs"/>
              </a:rPr>
              <a:t> the button next to </a:t>
            </a:r>
            <a:r>
              <a:rPr lang="en-US" sz="1200" b="1" kern="1200" baseline="0" dirty="0" smtClean="0">
                <a:solidFill>
                  <a:schemeClr val="tx1"/>
                </a:solidFill>
                <a:latin typeface="+mn-lt"/>
                <a:ea typeface="+mn-ea"/>
                <a:cs typeface="+mn-cs"/>
              </a:rPr>
              <a:t>Color</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b="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29</a:t>
            </a:r>
            <a:r>
              <a:rPr lang="en-US" sz="1200" dirty="0" smtClean="0"/>
              <a:t>, Green: </a:t>
            </a:r>
            <a:r>
              <a:rPr lang="en-US" sz="1200" b="1" dirty="0" smtClean="0"/>
              <a:t>199</a:t>
            </a:r>
            <a:r>
              <a:rPr lang="en-US" sz="1200" dirty="0" smtClean="0"/>
              <a:t>, Blue: </a:t>
            </a:r>
            <a:r>
              <a:rPr lang="en-US" sz="1200" b="1" dirty="0" smtClean="0"/>
              <a:t>244</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b="0" kern="1200" baseline="0" dirty="0" smtClean="0">
                <a:solidFill>
                  <a:schemeClr val="tx1"/>
                </a:solidFill>
                <a:latin typeface="+mn-lt"/>
                <a:ea typeface="+mn-ea"/>
                <a:cs typeface="+mn-cs"/>
              </a:rPr>
              <a:t>Drag the text box onto the left part of the curved line, slightly to the right of the peak of the curve. </a:t>
            </a:r>
          </a:p>
          <a:p>
            <a:endParaRPr lang="en-US" sz="1200" dirty="0" smtClean="0"/>
          </a:p>
          <a:p>
            <a:endParaRPr lang="en-US" sz="1200" dirty="0" smtClean="0"/>
          </a:p>
          <a:p>
            <a:r>
              <a:rPr lang="en-US" sz="1200" dirty="0" smtClean="0"/>
              <a:t>To reproduce the animation effects for the “1” on this slide, do the following:</a:t>
            </a:r>
          </a:p>
          <a:p>
            <a:pPr marL="228600" indent="-228600">
              <a:buFont typeface="+mj-lt"/>
              <a:buAutoNum type="arabicPeriod"/>
            </a:pPr>
            <a:r>
              <a:rPr lang="en-US" sz="1200" b="0" baseline="0" dirty="0" smtClean="0"/>
              <a:t>On the slide, select the text box. 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under </a:t>
            </a:r>
            <a:r>
              <a:rPr lang="en-US" sz="1200" b="1" baseline="0" dirty="0" smtClean="0"/>
              <a:t>Entrance</a:t>
            </a:r>
            <a:r>
              <a:rPr lang="en-US" sz="1200" b="0" baseline="0" dirty="0" smtClean="0"/>
              <a:t>, click </a:t>
            </a:r>
            <a:r>
              <a:rPr lang="en-US" sz="1200" b="1" baseline="0" dirty="0" smtClean="0"/>
              <a:t>Fade</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Timing</a:t>
            </a:r>
            <a:r>
              <a:rPr lang="en-US" sz="1200" b="0" baseline="0" dirty="0" smtClean="0"/>
              <a:t> group, do the following:</a:t>
            </a:r>
            <a:endParaRPr lang="en-US" sz="1200" baseline="0" dirty="0" smtClean="0"/>
          </a:p>
          <a:p>
            <a:pPr marL="685800" lvl="1" indent="-228600">
              <a:buFont typeface="Arial" pitchFamily="34" charset="0"/>
              <a:buChar char="•"/>
            </a:pPr>
            <a:r>
              <a:rPr lang="en-US" sz="1200" b="0" baseline="0" dirty="0" smtClean="0"/>
              <a:t>In the</a:t>
            </a:r>
            <a:r>
              <a:rPr lang="en-US" sz="1200" baseline="0" dirty="0" smtClean="0"/>
              <a:t> </a:t>
            </a:r>
            <a:r>
              <a:rPr lang="en-US" sz="1200" b="1" dirty="0" smtClean="0"/>
              <a:t>Start</a:t>
            </a:r>
            <a:r>
              <a:rPr lang="en-US" sz="1200" baseline="0" dirty="0" smtClean="0"/>
              <a:t> list, select</a:t>
            </a:r>
            <a:r>
              <a:rPr lang="en-US" sz="1200" dirty="0" smtClean="0"/>
              <a:t> </a:t>
            </a:r>
            <a:r>
              <a:rPr lang="en-US" sz="1200" b="1" dirty="0" smtClean="0"/>
              <a:t>With Previous</a:t>
            </a:r>
            <a:r>
              <a:rPr lang="en-US" sz="1200" b="0" dirty="0" smtClean="0"/>
              <a:t>. </a:t>
            </a:r>
          </a:p>
          <a:p>
            <a:pPr marL="685800" lvl="1" indent="-228600">
              <a:buFont typeface="Arial" pitchFamily="34" charset="0"/>
              <a:buChar char="•"/>
            </a:pPr>
            <a:r>
              <a:rPr lang="en-US" sz="1200" b="0" dirty="0" smtClean="0"/>
              <a:t>In the </a:t>
            </a:r>
            <a:r>
              <a:rPr lang="en-US" sz="1200" b="1" dirty="0" smtClean="0"/>
              <a:t>Duration </a:t>
            </a:r>
            <a:r>
              <a:rPr lang="en-US" sz="1200" b="0" dirty="0" smtClean="0"/>
              <a:t>box,</a:t>
            </a:r>
            <a:r>
              <a:rPr lang="en-US" sz="1200" b="0" baseline="0" dirty="0" smtClean="0"/>
              <a:t> enter </a:t>
            </a:r>
            <a:r>
              <a:rPr lang="en-US" sz="1200" b="1" baseline="0" dirty="0" smtClean="0"/>
              <a:t>1.00</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under </a:t>
            </a:r>
            <a:r>
              <a:rPr lang="en-US" sz="1200" b="1" baseline="0" dirty="0" smtClean="0"/>
              <a:t>Emphasis</a:t>
            </a:r>
            <a:r>
              <a:rPr lang="en-US" sz="1200" b="0" baseline="0" dirty="0" smtClean="0"/>
              <a:t> click </a:t>
            </a:r>
            <a:r>
              <a:rPr lang="en-US" sz="1200" b="1" baseline="0" dirty="0" smtClean="0"/>
              <a:t>Spin</a:t>
            </a:r>
            <a:r>
              <a:rPr lang="en-US" sz="1200" b="0" baseline="0" dirty="0" smtClean="0"/>
              <a:t>.</a:t>
            </a:r>
            <a:endParaRPr lang="en-US" sz="1200" baseline="0" dirty="0" smtClean="0"/>
          </a:p>
          <a:p>
            <a:pPr marL="228600" lvl="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Animation</a:t>
            </a:r>
            <a:r>
              <a:rPr lang="en-US" sz="1200" b="0" baseline="0" dirty="0" smtClean="0"/>
              <a:t> group, click the </a:t>
            </a:r>
            <a:r>
              <a:rPr lang="en-US" sz="1200" b="1" baseline="0" dirty="0" smtClean="0"/>
              <a:t>Effect Options </a:t>
            </a:r>
            <a:r>
              <a:rPr lang="en-US" sz="1200" b="0" baseline="0" dirty="0" smtClean="0"/>
              <a:t>dialog box launcher. In the </a:t>
            </a:r>
            <a:r>
              <a:rPr lang="en-US" sz="1200" b="1" baseline="0" dirty="0" smtClean="0"/>
              <a:t>Spin</a:t>
            </a:r>
            <a:r>
              <a:rPr lang="en-US" sz="1200" b="0" baseline="0" dirty="0" smtClean="0"/>
              <a:t> dialog box, do the following:</a:t>
            </a:r>
            <a:endParaRPr lang="en-US" sz="1200" baseline="0" dirty="0" smtClean="0"/>
          </a:p>
          <a:p>
            <a:pPr marL="685800" lvl="1" indent="-228600">
              <a:buFont typeface="Arial" pitchFamily="34" charset="0"/>
              <a:buChar char="•"/>
            </a:pPr>
            <a:r>
              <a:rPr lang="en-US" sz="1200" baseline="0" dirty="0" smtClean="0"/>
              <a:t>On the </a:t>
            </a:r>
            <a:r>
              <a:rPr lang="en-US" sz="1200" b="1" baseline="0" dirty="0" smtClean="0"/>
              <a:t>Effect</a:t>
            </a:r>
            <a:r>
              <a:rPr lang="en-US" sz="1200" baseline="0" dirty="0" smtClean="0"/>
              <a:t> tab, under </a:t>
            </a:r>
            <a:r>
              <a:rPr lang="en-US" sz="1200" b="1" baseline="0" dirty="0" smtClean="0"/>
              <a:t>Settings</a:t>
            </a:r>
            <a:r>
              <a:rPr lang="en-US" sz="1200" b="0" baseline="0" dirty="0" smtClean="0"/>
              <a:t>, </a:t>
            </a:r>
            <a:r>
              <a:rPr lang="en-US" sz="1200" baseline="0" dirty="0" smtClean="0"/>
              <a:t>do the following:</a:t>
            </a:r>
          </a:p>
          <a:p>
            <a:pPr marL="1143000" lvl="2" indent="-228600">
              <a:buFont typeface="Arial" pitchFamily="34" charset="0"/>
              <a:buChar char="•"/>
            </a:pPr>
            <a:r>
              <a:rPr lang="en-US" sz="1200" baseline="0" dirty="0" smtClean="0"/>
              <a:t>In the </a:t>
            </a:r>
            <a:r>
              <a:rPr lang="en-US" sz="1200" b="1" baseline="0" dirty="0" smtClean="0"/>
              <a:t>Amount </a:t>
            </a:r>
            <a:r>
              <a:rPr lang="en-US" sz="1200" b="0" baseline="0" dirty="0" smtClean="0"/>
              <a:t>list</a:t>
            </a:r>
            <a:r>
              <a:rPr lang="en-US" sz="1200" baseline="0" dirty="0" smtClean="0"/>
              <a:t>, in the </a:t>
            </a:r>
            <a:r>
              <a:rPr lang="en-US" sz="1200" b="1" baseline="0" dirty="0" smtClean="0"/>
              <a:t>Custom</a:t>
            </a:r>
            <a:r>
              <a:rPr lang="en-US" sz="1200" baseline="0" dirty="0" smtClean="0"/>
              <a:t> box, enter </a:t>
            </a:r>
            <a:r>
              <a:rPr lang="en-US" sz="1200" b="1" dirty="0" smtClean="0"/>
              <a:t>30°</a:t>
            </a:r>
            <a:r>
              <a:rPr lang="en-US" sz="1200" b="0" dirty="0" smtClean="0"/>
              <a:t>, and then press ENTER.</a:t>
            </a:r>
            <a:r>
              <a:rPr lang="en-US" sz="1200" b="0" baseline="0" dirty="0" smtClean="0"/>
              <a:t> </a:t>
            </a:r>
          </a:p>
          <a:p>
            <a:pPr marL="1143000" lvl="2" indent="-228600">
              <a:buFont typeface="Arial" pitchFamily="34" charset="0"/>
              <a:buChar char="•"/>
            </a:pPr>
            <a:r>
              <a:rPr lang="en-US" sz="1200" b="0" baseline="0" dirty="0" smtClean="0"/>
              <a:t>S</a:t>
            </a:r>
            <a:r>
              <a:rPr lang="en-US" sz="1200" dirty="0" smtClean="0"/>
              <a:t>elect </a:t>
            </a:r>
            <a:r>
              <a:rPr lang="en-US" sz="1200" b="1" dirty="0" smtClean="0"/>
              <a:t>Clockwise</a:t>
            </a:r>
            <a:r>
              <a:rPr lang="en-US" sz="1200" dirty="0" smtClean="0"/>
              <a:t>.</a:t>
            </a:r>
          </a:p>
          <a:p>
            <a:pPr marL="1143000" lvl="2" indent="-228600">
              <a:buFont typeface="Arial" pitchFamily="34" charset="0"/>
              <a:buChar char="•"/>
            </a:pPr>
            <a:r>
              <a:rPr lang="en-US" sz="1200" baseline="0" dirty="0" smtClean="0"/>
              <a:t>Select </a:t>
            </a:r>
            <a:r>
              <a:rPr lang="en-US" sz="1200" b="1" baseline="0" dirty="0" smtClean="0"/>
              <a:t>Auto-Reverse</a:t>
            </a:r>
            <a:r>
              <a:rPr lang="en-US" sz="1200" baseline="0" dirty="0" smtClean="0"/>
              <a:t>.</a:t>
            </a:r>
            <a:endParaRPr lang="en-US" sz="1200" b="0" baseline="0" dirty="0" smtClean="0"/>
          </a:p>
          <a:p>
            <a:pPr marL="685800" lvl="1" indent="-228600">
              <a:buFont typeface="Arial" pitchFamily="34" charset="0"/>
              <a:buChar char="•"/>
            </a:pPr>
            <a:r>
              <a:rPr lang="en-US" sz="1200" b="0" baseline="0" dirty="0" smtClean="0"/>
              <a:t>On the </a:t>
            </a:r>
            <a:r>
              <a:rPr lang="en-US" sz="1200" b="1" baseline="0" dirty="0" smtClean="0"/>
              <a:t>Timing</a:t>
            </a:r>
            <a:r>
              <a:rPr lang="en-US" sz="1200" b="0" baseline="0" dirty="0" smtClean="0"/>
              <a:t> tab, do the following:</a:t>
            </a:r>
          </a:p>
          <a:p>
            <a:pPr marL="1143000" lvl="2" indent="-228600">
              <a:buFont typeface="Arial" pitchFamily="34" charset="0"/>
              <a:buChar char="•"/>
            </a:pPr>
            <a:r>
              <a:rPr lang="en-US" sz="1200" b="0" baseline="0" dirty="0" smtClean="0"/>
              <a:t>In the</a:t>
            </a:r>
            <a:r>
              <a:rPr lang="en-US" sz="1200" baseline="0" dirty="0" smtClean="0"/>
              <a:t> </a:t>
            </a:r>
            <a:r>
              <a:rPr lang="en-US" sz="1200" b="1" dirty="0" smtClean="0"/>
              <a:t>Start</a:t>
            </a:r>
            <a:r>
              <a:rPr lang="en-US" sz="1200" baseline="0" dirty="0" smtClean="0"/>
              <a:t> list, select</a:t>
            </a:r>
            <a:r>
              <a:rPr lang="en-US" sz="1200" dirty="0" smtClean="0"/>
              <a:t> </a:t>
            </a:r>
            <a:r>
              <a:rPr lang="en-US" sz="1200" b="1" dirty="0" smtClean="0"/>
              <a:t>With Previous</a:t>
            </a:r>
            <a:r>
              <a:rPr lang="en-US" sz="1200" b="0" dirty="0" smtClean="0"/>
              <a:t>. </a:t>
            </a:r>
          </a:p>
          <a:p>
            <a:pPr marL="1143000" lvl="2" indent="-228600">
              <a:buFont typeface="Arial" pitchFamily="34" charset="0"/>
              <a:buChar char="•"/>
            </a:pPr>
            <a:r>
              <a:rPr lang="en-US" sz="1200" b="0" dirty="0" smtClean="0"/>
              <a:t>In the </a:t>
            </a:r>
            <a:r>
              <a:rPr lang="en-US" sz="1200" b="1" dirty="0" smtClean="0"/>
              <a:t>Duration </a:t>
            </a:r>
            <a:r>
              <a:rPr lang="en-US" sz="1200" baseline="0" dirty="0" smtClean="0"/>
              <a:t>list</a:t>
            </a:r>
            <a:r>
              <a:rPr lang="en-US" sz="1200" b="0" dirty="0" smtClean="0"/>
              <a:t>,</a:t>
            </a:r>
            <a:r>
              <a:rPr lang="en-US" sz="1200" b="0" baseline="0" dirty="0" smtClean="0"/>
              <a:t> select </a:t>
            </a:r>
            <a:r>
              <a:rPr lang="en-US" sz="1200" b="1" baseline="0" dirty="0" smtClean="0"/>
              <a:t>1 seconds (Fast)</a:t>
            </a:r>
            <a:r>
              <a:rPr lang="en-US" sz="1200" b="0" baseline="0" dirty="0" smtClean="0"/>
              <a:t>.</a:t>
            </a:r>
          </a:p>
          <a:p>
            <a:pPr marL="228600" indent="-228600">
              <a:buFont typeface="+mj-lt"/>
              <a:buAutoNum type="arabicPeriod"/>
            </a:pPr>
            <a:r>
              <a:rPr lang="en-US" sz="1200" b="0" baseline="0" dirty="0" smtClean="0"/>
              <a:t>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click </a:t>
            </a:r>
            <a:r>
              <a:rPr lang="en-US" sz="1200" b="1" baseline="0" dirty="0" smtClean="0"/>
              <a:t>More Motion Paths</a:t>
            </a:r>
            <a:r>
              <a:rPr lang="en-US" sz="1200" b="0" baseline="0" dirty="0" smtClean="0"/>
              <a:t>. In the </a:t>
            </a:r>
            <a:r>
              <a:rPr lang="en-US" sz="1200" b="1" baseline="0" dirty="0" smtClean="0"/>
              <a:t>Add Motion Path </a:t>
            </a:r>
            <a:r>
              <a:rPr lang="en-US" sz="1200" b="0" baseline="0" dirty="0" smtClean="0"/>
              <a:t>dialog box, under </a:t>
            </a:r>
            <a:r>
              <a:rPr lang="en-US" sz="1200" b="1" baseline="0" dirty="0" smtClean="0"/>
              <a:t>Lines &amp; Curves</a:t>
            </a:r>
            <a:r>
              <a:rPr lang="en-US" sz="1200" b="0" baseline="0" dirty="0" smtClean="0"/>
              <a:t>, click </a:t>
            </a:r>
            <a:r>
              <a:rPr lang="en-US" sz="1200" b="1" baseline="0" dirty="0" smtClean="0"/>
              <a:t>Arc Down</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Timing group, do the following:</a:t>
            </a:r>
          </a:p>
          <a:p>
            <a:pPr marL="685800" lvl="1" indent="-228600">
              <a:buFont typeface="Arial" pitchFamily="34" charset="0"/>
              <a:buChar char="•"/>
            </a:pPr>
            <a:r>
              <a:rPr lang="en-US" sz="1200" b="0" baseline="0" dirty="0" smtClean="0"/>
              <a:t>In the </a:t>
            </a:r>
            <a:r>
              <a:rPr lang="en-US" sz="1200" b="1" baseline="0" dirty="0" smtClean="0"/>
              <a:t>Start</a:t>
            </a:r>
            <a:r>
              <a:rPr lang="en-US" sz="1200" b="0" baseline="0" dirty="0" smtClean="0"/>
              <a:t> list, select </a:t>
            </a:r>
            <a:r>
              <a:rPr lang="en-US" sz="1200" b="1" baseline="0" dirty="0" smtClean="0"/>
              <a:t>With Previous</a:t>
            </a:r>
            <a:r>
              <a:rPr lang="en-US" sz="1200" b="0" baseline="0" dirty="0" smtClean="0"/>
              <a:t>.</a:t>
            </a:r>
          </a:p>
          <a:p>
            <a:pPr marL="685800" lvl="1" indent="-228600">
              <a:buFont typeface="Arial" pitchFamily="34" charset="0"/>
              <a:buChar char="•"/>
            </a:pPr>
            <a:r>
              <a:rPr lang="en-US" sz="1200" b="0" baseline="0" dirty="0" smtClean="0"/>
              <a:t>In the </a:t>
            </a:r>
            <a:r>
              <a:rPr lang="en-US" sz="1200" b="1" baseline="0" dirty="0" smtClean="0"/>
              <a:t>Duration</a:t>
            </a:r>
            <a:r>
              <a:rPr lang="en-US" sz="1200" b="0" baseline="0" dirty="0" smtClean="0"/>
              <a:t> box, enter </a:t>
            </a:r>
            <a:r>
              <a:rPr lang="en-US" sz="1200" b="1" baseline="0" dirty="0" smtClean="0"/>
              <a:t>2.00</a:t>
            </a:r>
            <a:r>
              <a:rPr lang="en-US" sz="1200" b="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On the slide, right-click the motion path and then click </a:t>
            </a:r>
            <a:r>
              <a:rPr lang="en-US" sz="1200" b="1" baseline="0" dirty="0" smtClean="0"/>
              <a:t>Edit Points</a:t>
            </a:r>
            <a:r>
              <a:rPr lang="en-US" sz="1200" b="0" baseline="0" dirty="0" smtClean="0"/>
              <a:t>. In </a:t>
            </a:r>
            <a:r>
              <a:rPr lang="en-US" sz="1200" b="1" baseline="0" dirty="0" smtClean="0"/>
              <a:t>Edit Points </a:t>
            </a:r>
            <a:r>
              <a:rPr lang="en-US" sz="1200" b="0" baseline="0" dirty="0" smtClean="0"/>
              <a:t>mode, do the following: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Right-click the line and then click </a:t>
            </a:r>
            <a:r>
              <a:rPr lang="en-US" sz="1200" b="1" baseline="0" dirty="0" smtClean="0"/>
              <a:t>Add Point</a:t>
            </a:r>
            <a:r>
              <a:rPr lang="en-US" sz="1200" b="0" baseline="0" dirty="0" smtClean="0"/>
              <a:t>. Repeat until the line has five points.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Select the second, third, and fourth points individually. Drag each point so that it is along the dashed curved line.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Drag the end point off the right side of the slide. </a:t>
            </a:r>
            <a:r>
              <a:rPr lang="en-US" sz="1200" b="0" i="0" baseline="0" dirty="0" smtClean="0"/>
              <a:t>(</a:t>
            </a:r>
            <a:r>
              <a:rPr lang="en-US" sz="1200" b="1" i="0" baseline="0" dirty="0" smtClean="0"/>
              <a:t>Note:</a:t>
            </a:r>
            <a:r>
              <a:rPr lang="en-US" sz="1200" b="0" i="0" baseline="0" dirty="0" smtClean="0"/>
              <a:t> Click at least 1.5” off the right edge of the slide so that the text and its shadow exit completely.)</a:t>
            </a:r>
          </a:p>
          <a:p>
            <a:pPr marL="228600" indent="-228600">
              <a:buFont typeface="+mj-lt"/>
              <a:buAutoNum type="arabicPeriod"/>
            </a:pPr>
            <a:r>
              <a:rPr lang="en-US" sz="1200" dirty="0" smtClean="0"/>
              <a:t>On the</a:t>
            </a:r>
            <a:r>
              <a:rPr lang="en-US" sz="1200" baseline="0" dirty="0" smtClean="0"/>
              <a:t> sl</a:t>
            </a:r>
            <a:r>
              <a:rPr lang="en-US" sz="1200" dirty="0" smtClean="0"/>
              <a:t>ide, right-click the motion path, and then click </a:t>
            </a:r>
            <a:r>
              <a:rPr lang="en-US" sz="1200" b="1" dirty="0" smtClean="0"/>
              <a:t>Reverse Path Direction</a:t>
            </a:r>
            <a:r>
              <a:rPr lang="en-US" sz="1200" dirty="0" smtClean="0"/>
              <a:t>.</a:t>
            </a:r>
          </a:p>
          <a:p>
            <a:pPr marL="228600" indent="-228600">
              <a:buFont typeface="+mj-lt"/>
              <a:buAutoNum type="arabicPeriod"/>
            </a:pPr>
            <a:r>
              <a:rPr lang="en-US" sz="1200" dirty="0" smtClean="0"/>
              <a:t>On the </a:t>
            </a:r>
            <a:r>
              <a:rPr lang="en-US" sz="1200" b="1" dirty="0" smtClean="0"/>
              <a:t>View</a:t>
            </a:r>
            <a:r>
              <a:rPr lang="en-US" sz="1200" dirty="0" smtClean="0"/>
              <a:t> tab, in the </a:t>
            </a:r>
            <a:r>
              <a:rPr lang="en-US" sz="1200" b="1" dirty="0" smtClean="0"/>
              <a:t>Show/Hide</a:t>
            </a:r>
            <a:r>
              <a:rPr lang="en-US" sz="1200" dirty="0" smtClean="0"/>
              <a:t> group, clear </a:t>
            </a:r>
            <a:r>
              <a:rPr lang="en-US" sz="1200" b="1" dirty="0" smtClean="0"/>
              <a:t>Ruler</a:t>
            </a:r>
            <a:r>
              <a:rPr lang="en-US" sz="1200" dirty="0" smtClean="0"/>
              <a:t>.</a:t>
            </a:r>
          </a:p>
          <a:p>
            <a:pPr marL="228600" indent="-228600">
              <a:buFont typeface="+mj-lt"/>
              <a:buAutoNum type="arabicPeriod"/>
            </a:pPr>
            <a:r>
              <a:rPr lang="en-US" sz="1200" dirty="0" smtClean="0"/>
              <a:t>Right-click</a:t>
            </a:r>
            <a:r>
              <a:rPr lang="en-US" sz="1200" baseline="0" dirty="0" smtClean="0"/>
              <a:t> the slide background area, and then click </a:t>
            </a:r>
            <a:r>
              <a:rPr lang="en-US" sz="1200" b="1" baseline="0" dirty="0" smtClean="0"/>
              <a:t>Grid and Guides</a:t>
            </a:r>
            <a:r>
              <a:rPr lang="en-US" sz="1200" baseline="0" dirty="0" smtClean="0"/>
              <a:t>. In the </a:t>
            </a:r>
            <a:r>
              <a:rPr lang="en-US" sz="1200" b="1" baseline="0" dirty="0" smtClean="0"/>
              <a:t>Grid and Guides </a:t>
            </a:r>
            <a:r>
              <a:rPr lang="en-US" sz="1200" baseline="0" dirty="0" smtClean="0"/>
              <a:t>dialog box, under </a:t>
            </a:r>
            <a:r>
              <a:rPr lang="en-US" sz="1200" b="1" baseline="0" dirty="0" smtClean="0"/>
              <a:t>Guide settings</a:t>
            </a:r>
            <a:r>
              <a:rPr lang="en-US" sz="1200" baseline="0" dirty="0" smtClean="0"/>
              <a:t>, clear </a:t>
            </a:r>
            <a:r>
              <a:rPr lang="en-US" sz="1200" b="1" baseline="0" dirty="0" smtClean="0"/>
              <a:t>Display drawing guides on screen</a:t>
            </a:r>
            <a:r>
              <a:rPr lang="en-US" sz="1200" baseline="0" dirty="0" smtClean="0"/>
              <a:t>. </a:t>
            </a:r>
            <a:endParaRPr lang="en-US" sz="1200" dirty="0" smtClean="0"/>
          </a:p>
          <a:p>
            <a:endParaRPr lang="en-US" sz="1200" dirty="0" smtClean="0"/>
          </a:p>
          <a:p>
            <a:endParaRPr lang="en-US" sz="1200" dirty="0" smtClean="0"/>
          </a:p>
          <a:p>
            <a:pPr marL="0" marR="0" lvl="3" indent="-22860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To reproduce the animated “2” on this slide, do the following:</a:t>
            </a: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smtClean="0">
                <a:solidFill>
                  <a:schemeClr val="tx1"/>
                </a:solidFill>
                <a:latin typeface="+mn-lt"/>
                <a:ea typeface="+mn-ea"/>
                <a:cs typeface="+mn-cs"/>
              </a:rPr>
              <a:t>Select the first text box.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Clipboard</a:t>
            </a:r>
            <a:r>
              <a:rPr lang="en-US" sz="1200" kern="1200" dirty="0" smtClean="0">
                <a:solidFill>
                  <a:schemeClr val="tx1"/>
                </a:solidFill>
                <a:effectLst/>
                <a:latin typeface="+mn-lt"/>
                <a:ea typeface="+mn-ea"/>
                <a:cs typeface="+mn-cs"/>
              </a:rPr>
              <a:t> group, 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b="0" kern="1200" baseline="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Click in the second text box, delete </a:t>
            </a:r>
            <a:r>
              <a:rPr lang="en-US" sz="1200" b="1" kern="1200" dirty="0" smtClean="0">
                <a:solidFill>
                  <a:schemeClr val="tx1"/>
                </a:solidFill>
                <a:latin typeface="+mn-lt"/>
                <a:ea typeface="+mn-ea"/>
                <a:cs typeface="+mn-cs"/>
              </a:rPr>
              <a:t>1</a:t>
            </a:r>
            <a:r>
              <a:rPr lang="en-US" sz="1200" b="0" kern="1200" dirty="0" smtClean="0">
                <a:solidFill>
                  <a:schemeClr val="tx1"/>
                </a:solidFill>
                <a:latin typeface="+mn-lt"/>
                <a:ea typeface="+mn-ea"/>
                <a:cs typeface="+mn-cs"/>
              </a:rPr>
              <a:t>, and then enter </a:t>
            </a:r>
            <a:r>
              <a:rPr lang="en-US" sz="1200" b="1" kern="1200" dirty="0" smtClean="0">
                <a:solidFill>
                  <a:schemeClr val="tx1"/>
                </a:solidFill>
                <a:latin typeface="+mn-lt"/>
                <a:ea typeface="+mn-ea"/>
                <a:cs typeface="+mn-cs"/>
              </a:rPr>
              <a:t>2</a:t>
            </a:r>
            <a:r>
              <a:rPr lang="en-US" sz="1200" b="0" kern="120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Select the second text box. 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a:t>
            </a:r>
            <a:r>
              <a:rPr lang="en-US" sz="1200" b="0" kern="1200" baseline="0" dirty="0" smtClean="0">
                <a:solidFill>
                  <a:schemeClr val="tx1"/>
                </a:solidFill>
                <a:latin typeface="+mn-lt"/>
                <a:ea typeface="+mn-ea"/>
                <a:cs typeface="+mn-cs"/>
              </a:rPr>
              <a:t> tab, in the bottom right corner of the </a:t>
            </a:r>
            <a:r>
              <a:rPr lang="en-US" sz="1200" b="1" kern="1200" baseline="0" dirty="0" smtClean="0">
                <a:solidFill>
                  <a:schemeClr val="tx1"/>
                </a:solidFill>
                <a:latin typeface="+mn-lt"/>
                <a:ea typeface="+mn-ea"/>
                <a:cs typeface="+mn-cs"/>
              </a:rPr>
              <a:t>WordArt Styles </a:t>
            </a:r>
            <a:r>
              <a:rPr lang="en-US" sz="1200" b="0" kern="1200" baseline="0" dirty="0" smtClean="0">
                <a:solidFill>
                  <a:schemeClr val="tx1"/>
                </a:solidFill>
                <a:latin typeface="+mn-lt"/>
                <a:ea typeface="+mn-ea"/>
                <a:cs typeface="+mn-cs"/>
              </a:rPr>
              <a:t>group, click the </a:t>
            </a:r>
            <a:r>
              <a:rPr lang="en-US" sz="1200" b="1" kern="1200" dirty="0" smtClean="0">
                <a:solidFill>
                  <a:schemeClr val="tx1"/>
                </a:solidFill>
                <a:latin typeface="+mn-lt"/>
                <a:ea typeface="+mn-ea"/>
                <a:cs typeface="+mn-cs"/>
              </a:rPr>
              <a:t>Format</a:t>
            </a:r>
            <a:r>
              <a:rPr lang="en-US" sz="1200" b="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Text</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Effects</a:t>
            </a:r>
            <a:r>
              <a:rPr lang="en-US" sz="1200" b="0" kern="1200" baseline="0" dirty="0" smtClean="0">
                <a:solidFill>
                  <a:schemeClr val="tx1"/>
                </a:solidFill>
                <a:latin typeface="+mn-lt"/>
                <a:ea typeface="+mn-ea"/>
                <a:cs typeface="+mn-cs"/>
              </a:rPr>
              <a:t> dialog box launcher.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342900" lvl="0" indent="-342900">
              <a:buFont typeface="+mj-lt"/>
              <a:buAutoNum type="arabicPeriod" startAt="2"/>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click </a:t>
            </a:r>
            <a:r>
              <a:rPr lang="en-US" sz="1200" b="1" dirty="0" smtClean="0"/>
              <a:t>More Colors</a:t>
            </a:r>
            <a:r>
              <a:rPr lang="en-US" sz="1200" dirty="0" smtClean="0"/>
              <a:t>, and then 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198</a:t>
            </a:r>
            <a:r>
              <a:rPr lang="en-US" sz="1200" dirty="0" smtClean="0"/>
              <a:t>, Green: </a:t>
            </a:r>
            <a:r>
              <a:rPr lang="en-US" sz="1200" b="1" dirty="0" smtClean="0"/>
              <a:t>217</a:t>
            </a:r>
            <a:r>
              <a:rPr lang="en-US" sz="1200" dirty="0" smtClean="0"/>
              <a:t>, Blue: </a:t>
            </a:r>
            <a:r>
              <a:rPr lang="en-US" sz="1200" b="1" dirty="0" smtClean="0"/>
              <a:t>241</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228</a:t>
            </a:r>
            <a:r>
              <a:rPr lang="en-US" sz="1200" dirty="0" smtClean="0"/>
              <a:t>, Green: </a:t>
            </a:r>
            <a:r>
              <a:rPr lang="en-US" sz="1200" b="1" dirty="0" smtClean="0"/>
              <a:t>108</a:t>
            </a:r>
            <a:r>
              <a:rPr lang="en-US" sz="1200" dirty="0" smtClean="0"/>
              <a:t>, Blue: </a:t>
            </a:r>
            <a:r>
              <a:rPr lang="en-US" sz="1200" b="1" dirty="0" smtClean="0"/>
              <a:t>10</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pane, under </a:t>
            </a:r>
            <a:r>
              <a:rPr lang="en-US" sz="1200" b="1" kern="1200" baseline="0" dirty="0" smtClean="0">
                <a:solidFill>
                  <a:schemeClr val="tx1"/>
                </a:solidFill>
                <a:latin typeface="+mn-lt"/>
                <a:ea typeface="+mn-ea"/>
                <a:cs typeface="+mn-cs"/>
              </a:rPr>
              <a:t>Rotation</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350°</a:t>
            </a:r>
            <a:r>
              <a:rPr lang="en-US" sz="1200" b="0" kern="120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i="0" baseline="0" dirty="0" smtClean="0"/>
              <a:t>Format Text Effects </a:t>
            </a:r>
            <a:r>
              <a:rPr lang="en-US" sz="1200" i="0" baseline="0" dirty="0" smtClean="0"/>
              <a:t>dialog box, click </a:t>
            </a:r>
            <a:r>
              <a:rPr lang="en-US" sz="1200" b="1" i="0" baseline="0" dirty="0" smtClean="0"/>
              <a:t>Glow and Soft Edges </a:t>
            </a:r>
            <a:r>
              <a:rPr lang="en-US" sz="1200" i="0" baseline="0" dirty="0" smtClean="0"/>
              <a:t>in the left pane, in the </a:t>
            </a:r>
            <a:r>
              <a:rPr lang="en-US" sz="1200" b="1" i="0" baseline="0" dirty="0" smtClean="0"/>
              <a:t>Glow and Soft Edges </a:t>
            </a:r>
            <a:r>
              <a:rPr lang="en-US" sz="1200" i="0" baseline="0" dirty="0" smtClean="0"/>
              <a:t>pane, click the button next to </a:t>
            </a:r>
            <a:r>
              <a:rPr lang="en-US" sz="1200" b="1" i="0" baseline="0" dirty="0" smtClean="0"/>
              <a:t>Color</a:t>
            </a:r>
            <a:r>
              <a:rPr lang="en-US" sz="1200" i="0" baseline="0" dirty="0" smtClean="0"/>
              <a:t>, and then click </a:t>
            </a:r>
            <a:r>
              <a:rPr lang="en-US" sz="1200" b="1" i="0" baseline="0" dirty="0" smtClean="0"/>
              <a:t>More Colors</a:t>
            </a:r>
            <a:r>
              <a:rPr lang="en-US" sz="1200" i="0" baseline="0" dirty="0" smtClean="0"/>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255</a:t>
            </a:r>
            <a:r>
              <a:rPr lang="en-US" sz="1200" dirty="0" smtClean="0"/>
              <a:t>, Green: </a:t>
            </a:r>
            <a:r>
              <a:rPr lang="en-US" sz="1200" b="1" dirty="0" smtClean="0"/>
              <a:t>144</a:t>
            </a:r>
            <a:r>
              <a:rPr lang="en-US" sz="1200" dirty="0" smtClean="0"/>
              <a:t>, Blue: </a:t>
            </a:r>
            <a:r>
              <a:rPr lang="en-US" sz="1200" b="1" dirty="0" smtClean="0"/>
              <a:t>4</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i="0" kern="1200" dirty="0" smtClean="0">
                <a:solidFill>
                  <a:schemeClr val="tx1"/>
                </a:solidFill>
                <a:latin typeface="+mn-lt"/>
                <a:ea typeface="+mn-ea"/>
                <a:cs typeface="+mn-cs"/>
              </a:rPr>
              <a:t>Drag the second text box onto the curved</a:t>
            </a:r>
            <a:r>
              <a:rPr lang="en-US" sz="1200" b="0" i="0" kern="1200" baseline="0" dirty="0" smtClean="0">
                <a:solidFill>
                  <a:schemeClr val="tx1"/>
                </a:solidFill>
                <a:latin typeface="+mn-lt"/>
                <a:ea typeface="+mn-ea"/>
                <a:cs typeface="+mn-cs"/>
              </a:rPr>
              <a:t> line, to the right of the “1” text box and approximately in the middle of the slide.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i="0" kern="1200" baseline="0" dirty="0" smtClean="0">
                <a:solidFill>
                  <a:schemeClr val="tx1"/>
                </a:solidFill>
                <a:latin typeface="+mn-lt"/>
                <a:ea typeface="+mn-ea"/>
                <a:cs typeface="+mn-cs"/>
              </a:rPr>
              <a:t>On the </a:t>
            </a:r>
            <a:r>
              <a:rPr lang="en-US" sz="1200" b="1" i="0" kern="1200" baseline="0" dirty="0" smtClean="0">
                <a:solidFill>
                  <a:schemeClr val="tx1"/>
                </a:solidFill>
                <a:latin typeface="+mn-lt"/>
                <a:ea typeface="+mn-ea"/>
                <a:cs typeface="+mn-cs"/>
              </a:rPr>
              <a:t>Animations</a:t>
            </a:r>
            <a:r>
              <a:rPr lang="en-US" sz="1200" b="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Advanced Animation </a:t>
            </a:r>
            <a:r>
              <a:rPr lang="en-US" sz="1200" b="0" i="0" kern="1200" baseline="0" dirty="0" smtClean="0">
                <a:solidFill>
                  <a:schemeClr val="tx1"/>
                </a:solidFill>
                <a:latin typeface="+mn-lt"/>
                <a:ea typeface="+mn-ea"/>
                <a:cs typeface="+mn-cs"/>
              </a:rPr>
              <a:t>group, click </a:t>
            </a:r>
            <a:r>
              <a:rPr lang="en-US" sz="1200" b="1" i="0" kern="1200" baseline="0" dirty="0" smtClean="0">
                <a:solidFill>
                  <a:schemeClr val="tx1"/>
                </a:solidFill>
                <a:latin typeface="+mn-lt"/>
                <a:ea typeface="+mn-ea"/>
                <a:cs typeface="+mn-cs"/>
              </a:rPr>
              <a:t>Animation Pane</a:t>
            </a:r>
            <a:r>
              <a:rPr lang="en-US" sz="1200" b="0" i="0" kern="1200" baseline="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kern="1200" baseline="0" dirty="0" smtClean="0">
                <a:solidFill>
                  <a:schemeClr val="tx1"/>
                </a:solidFill>
                <a:latin typeface="+mn-lt"/>
                <a:ea typeface="+mn-ea"/>
                <a:cs typeface="+mn-cs"/>
              </a:rPr>
              <a:t>Press and hold CTRL, and then 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fourth and fifth animation effects (fade and spin effects for the second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0.5</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0.9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sixth animation effect (motion path for the second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0.5</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1.8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0"/>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sixth animation effect. On the slide, right-click the selected motion path, and then click </a:t>
            </a:r>
            <a:r>
              <a:rPr lang="en-US" sz="1200" b="1" i="0" kern="1200" baseline="0" dirty="0" smtClean="0">
                <a:solidFill>
                  <a:schemeClr val="tx1"/>
                </a:solidFill>
                <a:latin typeface="+mn-lt"/>
                <a:ea typeface="+mn-ea"/>
                <a:cs typeface="+mn-cs"/>
              </a:rPr>
              <a:t>Edit Points</a:t>
            </a:r>
            <a:r>
              <a:rPr lang="en-US" sz="1200" i="0" kern="1200" baseline="0" dirty="0" smtClean="0">
                <a:solidFill>
                  <a:schemeClr val="tx1"/>
                </a:solidFill>
                <a:latin typeface="+mn-lt"/>
                <a:ea typeface="+mn-ea"/>
                <a:cs typeface="+mn-cs"/>
              </a:rPr>
              <a:t>. Drag the points on the path to match the path to the curved line. (</a:t>
            </a:r>
            <a:r>
              <a:rPr lang="en-US" sz="1200" b="1" i="0" kern="1200" baseline="0" dirty="0" smtClean="0">
                <a:solidFill>
                  <a:schemeClr val="tx1"/>
                </a:solidFill>
                <a:latin typeface="+mn-lt"/>
                <a:ea typeface="+mn-ea"/>
                <a:cs typeface="+mn-cs"/>
              </a:rPr>
              <a:t>Note:</a:t>
            </a:r>
            <a:r>
              <a:rPr lang="en-US" sz="1200" i="0" kern="1200" baseline="0" dirty="0" smtClean="0">
                <a:solidFill>
                  <a:schemeClr val="tx1"/>
                </a:solidFill>
                <a:latin typeface="+mn-lt"/>
                <a:ea typeface="+mn-ea"/>
                <a:cs typeface="+mn-cs"/>
              </a:rPr>
              <a:t> The starting point will be further to the right of the right edge of the slide than the starting point for the first motion path.)</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1"/>
              <a:tabLst/>
              <a:defRPr/>
            </a:pP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1"/>
              <a:tabLst/>
              <a:defRPr/>
            </a:pP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animated “3” on this slide, do the following:</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second text box.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Clipboard</a:t>
            </a:r>
            <a:r>
              <a:rPr lang="en-US" sz="1200" kern="1200" dirty="0" smtClean="0">
                <a:solidFill>
                  <a:schemeClr val="tx1"/>
                </a:solidFill>
                <a:effectLst/>
                <a:latin typeface="+mn-lt"/>
                <a:ea typeface="+mn-ea"/>
                <a:cs typeface="+mn-cs"/>
              </a:rPr>
              <a:t> group, 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b="0" kern="1200" baseline="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Drag the third text box away from the second text box.</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in the third text box, delete </a:t>
            </a:r>
            <a:r>
              <a:rPr lang="en-US" sz="1200" b="1" kern="1200" baseline="0" dirty="0" smtClean="0">
                <a:solidFill>
                  <a:schemeClr val="tx1"/>
                </a:solidFill>
                <a:latin typeface="+mn-lt"/>
                <a:ea typeface="+mn-ea"/>
                <a:cs typeface="+mn-cs"/>
              </a:rPr>
              <a:t>2</a:t>
            </a:r>
            <a:r>
              <a:rPr lang="en-US" sz="1200" b="0" kern="1200" baseline="0" dirty="0" smtClean="0">
                <a:solidFill>
                  <a:schemeClr val="tx1"/>
                </a:solidFill>
                <a:latin typeface="+mn-lt"/>
                <a:ea typeface="+mn-ea"/>
                <a:cs typeface="+mn-cs"/>
              </a:rPr>
              <a:t>, and then enter </a:t>
            </a:r>
            <a:r>
              <a:rPr lang="en-US" sz="1200" b="1" kern="1200" baseline="0" dirty="0" smtClean="0">
                <a:solidFill>
                  <a:schemeClr val="tx1"/>
                </a:solidFill>
                <a:latin typeface="+mn-lt"/>
                <a:ea typeface="+mn-ea"/>
                <a:cs typeface="+mn-cs"/>
              </a:rPr>
              <a:t>3</a:t>
            </a:r>
            <a:r>
              <a:rPr lang="en-US" sz="1200" b="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Select the third text box. </a:t>
            </a:r>
            <a:r>
              <a:rPr lang="en-US" sz="1200" b="0" kern="1200" dirty="0" smtClean="0">
                <a:solidFill>
                  <a:schemeClr val="tx1"/>
                </a:solidFill>
                <a:latin typeface="+mn-lt"/>
                <a:ea typeface="+mn-ea"/>
                <a:cs typeface="+mn-cs"/>
              </a:rPr>
              <a:t>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 tab</a:t>
            </a:r>
            <a:r>
              <a:rPr lang="en-US" sz="1200" b="0" kern="1200" baseline="0" dirty="0" smtClean="0">
                <a:solidFill>
                  <a:schemeClr val="tx1"/>
                </a:solidFill>
                <a:latin typeface="+mn-lt"/>
                <a:ea typeface="+mn-ea"/>
                <a:cs typeface="+mn-cs"/>
              </a:rPr>
              <a:t>, in the bottom right corner of the </a:t>
            </a:r>
            <a:r>
              <a:rPr lang="en-US" sz="1200" b="1" kern="1200" baseline="0" dirty="0" smtClean="0">
                <a:solidFill>
                  <a:schemeClr val="tx1"/>
                </a:solidFill>
                <a:latin typeface="+mn-lt"/>
                <a:ea typeface="+mn-ea"/>
                <a:cs typeface="+mn-cs"/>
              </a:rPr>
              <a:t>WordArt Styles </a:t>
            </a:r>
            <a:r>
              <a:rPr lang="en-US" sz="1200" b="0" kern="1200" baseline="0" dirty="0" smtClean="0">
                <a:solidFill>
                  <a:schemeClr val="tx1"/>
                </a:solidFill>
                <a:latin typeface="+mn-lt"/>
                <a:ea typeface="+mn-ea"/>
                <a:cs typeface="+mn-cs"/>
              </a:rPr>
              <a:t>group, click the </a:t>
            </a:r>
            <a:r>
              <a:rPr lang="en-US" sz="1200" b="1" kern="1200" dirty="0" smtClean="0">
                <a:solidFill>
                  <a:schemeClr val="tx1"/>
                </a:solidFill>
                <a:latin typeface="+mn-lt"/>
                <a:ea typeface="+mn-ea"/>
                <a:cs typeface="+mn-cs"/>
              </a:rPr>
              <a:t>Format</a:t>
            </a:r>
            <a:r>
              <a:rPr lang="en-US" sz="1200" b="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Text</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Effects</a:t>
            </a:r>
            <a:r>
              <a:rPr lang="en-US" sz="1200" b="0" kern="1200" baseline="0" dirty="0" smtClean="0">
                <a:solidFill>
                  <a:schemeClr val="tx1"/>
                </a:solidFill>
                <a:latin typeface="+mn-lt"/>
                <a:ea typeface="+mn-ea"/>
                <a:cs typeface="+mn-cs"/>
              </a:rPr>
              <a:t> dialog box launcher.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a:t>
            </a:r>
            <a:r>
              <a:rPr lang="en-US" sz="1200" kern="1200" baseline="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startAt="5"/>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b="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click </a:t>
            </a:r>
            <a:r>
              <a:rPr lang="en-US" sz="1200" b="1" dirty="0" smtClean="0"/>
              <a:t>More Colors</a:t>
            </a:r>
            <a:r>
              <a:rPr lang="en-US" sz="1200" dirty="0" smtClean="0"/>
              <a:t>, and then 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198</a:t>
            </a:r>
            <a:r>
              <a:rPr lang="en-US" sz="1200" dirty="0" smtClean="0"/>
              <a:t>, Green: </a:t>
            </a:r>
            <a:r>
              <a:rPr lang="en-US" sz="1200" b="1" dirty="0" smtClean="0"/>
              <a:t>217</a:t>
            </a:r>
            <a:r>
              <a:rPr lang="en-US" sz="1200" dirty="0" smtClean="0"/>
              <a:t>, Blue: </a:t>
            </a:r>
            <a:r>
              <a:rPr lang="en-US" sz="1200" b="1" dirty="0" smtClean="0"/>
              <a:t>241</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119</a:t>
            </a:r>
            <a:r>
              <a:rPr lang="en-US" sz="1200" dirty="0" smtClean="0"/>
              <a:t>, Green: </a:t>
            </a:r>
            <a:r>
              <a:rPr lang="en-US" sz="1200" b="1" dirty="0" smtClean="0"/>
              <a:t>147</a:t>
            </a:r>
            <a:r>
              <a:rPr lang="en-US" sz="1200" dirty="0" smtClean="0"/>
              <a:t>, Blue: </a:t>
            </a:r>
            <a:r>
              <a:rPr lang="en-US" sz="1200" b="1" dirty="0" smtClean="0"/>
              <a:t>60</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pane, under </a:t>
            </a:r>
            <a:r>
              <a:rPr lang="en-US" sz="1200" b="1" kern="1200" baseline="0" dirty="0" smtClean="0">
                <a:solidFill>
                  <a:schemeClr val="tx1"/>
                </a:solidFill>
                <a:latin typeface="+mn-lt"/>
                <a:ea typeface="+mn-ea"/>
                <a:cs typeface="+mn-cs"/>
              </a:rPr>
              <a:t>Rotation</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a:t>
            </a:r>
            <a:r>
              <a:rPr lang="en-US" sz="1200" b="0" kern="120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i="0" baseline="0" dirty="0" smtClean="0"/>
              <a:t>Format Text Effects </a:t>
            </a:r>
            <a:r>
              <a:rPr lang="en-US" sz="1200" i="0" baseline="0" dirty="0" smtClean="0"/>
              <a:t>dialog box, click </a:t>
            </a:r>
            <a:r>
              <a:rPr lang="en-US" sz="1200" b="1" i="0" baseline="0" dirty="0" smtClean="0"/>
              <a:t>Glow and Soft Edges </a:t>
            </a:r>
            <a:r>
              <a:rPr lang="en-US" sz="1200" i="0" baseline="0" dirty="0" smtClean="0"/>
              <a:t>in the left pane, and in the </a:t>
            </a:r>
            <a:r>
              <a:rPr lang="en-US" sz="1200" b="1" i="0" baseline="0" dirty="0" smtClean="0"/>
              <a:t>Glow and Soft Edges </a:t>
            </a:r>
            <a:r>
              <a:rPr lang="en-US" sz="1200" i="0" baseline="0" dirty="0" smtClean="0"/>
              <a:t>pane, under </a:t>
            </a:r>
            <a:r>
              <a:rPr lang="en-US" sz="1200" b="1" i="0" baseline="0" dirty="0" smtClean="0"/>
              <a:t>Glow</a:t>
            </a:r>
            <a:r>
              <a:rPr lang="en-US" sz="1200" i="0" baseline="0" dirty="0" smtClean="0"/>
              <a:t>, click the button next to </a:t>
            </a:r>
            <a:r>
              <a:rPr lang="en-US" sz="1200" b="1" i="0" baseline="0" dirty="0" smtClean="0"/>
              <a:t>Color</a:t>
            </a:r>
            <a:r>
              <a:rPr lang="en-US" sz="1200" i="0" baseline="0" dirty="0" smtClean="0"/>
              <a:t>, and then click </a:t>
            </a:r>
            <a:r>
              <a:rPr lang="en-US" sz="1200" b="1" i="0" baseline="0" dirty="0" smtClean="0"/>
              <a:t>More Colors</a:t>
            </a:r>
            <a:r>
              <a:rPr lang="en-US" sz="1200" i="0" baseline="0" dirty="0" smtClean="0"/>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168</a:t>
            </a:r>
            <a:r>
              <a:rPr lang="en-US" sz="1200" dirty="0" smtClean="0"/>
              <a:t>, Green: </a:t>
            </a:r>
            <a:r>
              <a:rPr lang="en-US" sz="1200" b="1" dirty="0" smtClean="0"/>
              <a:t>224</a:t>
            </a:r>
            <a:r>
              <a:rPr lang="en-US" sz="1200" dirty="0" smtClean="0"/>
              <a:t>, Blue: </a:t>
            </a:r>
            <a:r>
              <a:rPr lang="en-US" sz="1200" b="1" dirty="0" smtClean="0"/>
              <a:t>52</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b="0" kern="1200" baseline="0" dirty="0" smtClean="0">
                <a:solidFill>
                  <a:schemeClr val="tx1"/>
                </a:solidFill>
                <a:latin typeface="+mn-lt"/>
                <a:ea typeface="+mn-ea"/>
                <a:cs typeface="+mn-cs"/>
              </a:rPr>
              <a:t>Drag the third text box to the right of the second text box, above the curve.</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seventh animation effect (fade effect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0.7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eighth animation effect (spin effect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0.75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ninth animation effect (motion path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1.5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ninth animation effect (motion path for the third text box). On the slide, right-click the selected motion path, and then click </a:t>
            </a:r>
            <a:r>
              <a:rPr lang="en-US" sz="1200" b="1" i="0" kern="1200" baseline="0" dirty="0" smtClean="0">
                <a:solidFill>
                  <a:schemeClr val="tx1"/>
                </a:solidFill>
                <a:latin typeface="+mn-lt"/>
                <a:ea typeface="+mn-ea"/>
                <a:cs typeface="+mn-cs"/>
              </a:rPr>
              <a:t>Edit Points</a:t>
            </a:r>
            <a:r>
              <a:rPr lang="en-US" sz="1200" i="0" kern="1200" baseline="0" dirty="0" smtClean="0">
                <a:solidFill>
                  <a:schemeClr val="tx1"/>
                </a:solidFill>
                <a:latin typeface="+mn-lt"/>
                <a:ea typeface="+mn-ea"/>
                <a:cs typeface="+mn-cs"/>
              </a:rPr>
              <a:t>. Drag the points on the path to match the path to the curved line. (</a:t>
            </a:r>
            <a:r>
              <a:rPr lang="en-US" sz="1200" b="1" i="0" kern="1200" baseline="0" dirty="0" smtClean="0">
                <a:solidFill>
                  <a:schemeClr val="tx1"/>
                </a:solidFill>
                <a:latin typeface="+mn-lt"/>
                <a:ea typeface="+mn-ea"/>
                <a:cs typeface="+mn-cs"/>
              </a:rPr>
              <a:t>Note:</a:t>
            </a:r>
            <a:r>
              <a:rPr lang="en-US" sz="1200" i="0" kern="1200" baseline="0" dirty="0" smtClean="0">
                <a:solidFill>
                  <a:schemeClr val="tx1"/>
                </a:solidFill>
                <a:latin typeface="+mn-lt"/>
                <a:ea typeface="+mn-ea"/>
                <a:cs typeface="+mn-cs"/>
              </a:rPr>
              <a:t> The endpoint will be above the curved line and the path will eventually meet the curve. The starting point will be further to the right of the right edge of the slide than the starting point for the first motion path.)</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endParaRPr lang="en-US" sz="1200" b="0" kern="1200" baseline="0" dirty="0" smtClean="0">
              <a:solidFill>
                <a:schemeClr val="tx1"/>
              </a:solidFill>
              <a:latin typeface="+mn-lt"/>
              <a:ea typeface="+mn-ea"/>
              <a:cs typeface="+mn-cs"/>
            </a:endParaRPr>
          </a:p>
          <a:p>
            <a:endParaRPr lang="en-US" sz="1200" dirty="0" smtClean="0"/>
          </a:p>
          <a:p>
            <a:r>
              <a:rPr lang="en-US" sz="1200" kern="1200" dirty="0" smtClean="0">
                <a:solidFill>
                  <a:schemeClr val="tx1"/>
                </a:solidFill>
                <a:latin typeface="+mn-lt"/>
                <a:ea typeface="+mn-ea"/>
                <a:cs typeface="+mn-cs"/>
              </a:rPr>
              <a:t>To reproduce the background on this slide, do the following: </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Corner</a:t>
            </a:r>
            <a:r>
              <a:rPr lang="en-US" sz="1200" b="0" kern="1200" dirty="0" smtClean="0">
                <a:solidFill>
                  <a:schemeClr val="tx1"/>
                </a:solidFill>
                <a:latin typeface="+mn-lt"/>
                <a:ea typeface="+mn-ea"/>
                <a:cs typeface="+mn-cs"/>
              </a:rPr>
              <a:t> (fifth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Darker 35% </a:t>
            </a:r>
            <a:r>
              <a:rPr lang="en-US" sz="1200" b="0" kern="1200" dirty="0" smtClean="0">
                <a:solidFill>
                  <a:schemeClr val="tx1"/>
                </a:solidFill>
                <a:latin typeface="+mn-lt"/>
                <a:ea typeface="+mn-ea"/>
                <a:cs typeface="+mn-cs"/>
              </a:rPr>
              <a:t>(fifth</a:t>
            </a:r>
            <a:r>
              <a:rPr lang="en-US" sz="1200" b="0" kern="1200" baseline="0" dirty="0" smtClean="0">
                <a:solidFill>
                  <a:schemeClr val="tx1"/>
                </a:solidFill>
                <a:latin typeface="+mn-lt"/>
                <a:ea typeface="+mn-ea"/>
                <a:cs typeface="+mn-cs"/>
              </a:rPr>
              <a:t> row, first option from the left)</a:t>
            </a:r>
            <a:r>
              <a:rPr lang="en-US" sz="1200" b="0" kern="1200" dirty="0" smtClean="0">
                <a:solidFill>
                  <a:schemeClr val="tx1"/>
                </a:solidFill>
                <a:latin typeface="+mn-lt"/>
                <a:ea typeface="+mn-ea"/>
                <a:cs typeface="+mn-cs"/>
              </a:rPr>
              <a:t>.</a:t>
            </a:r>
          </a:p>
          <a:p>
            <a:pPr marL="1143000" lvl="2" indent="-228600">
              <a:buFont typeface="Arial" pitchFamily="34" charset="0"/>
              <a:buNone/>
            </a:pPr>
            <a:endParaRPr lang="en-US" sz="1200" b="0" kern="1200" dirty="0" smtClean="0">
              <a:solidFill>
                <a:schemeClr val="tx1"/>
              </a:solidFill>
              <a:latin typeface="+mn-lt"/>
              <a:ea typeface="+mn-ea"/>
              <a:cs typeface="+mn-cs"/>
            </a:endParaRPr>
          </a:p>
        </p:txBody>
      </p:sp>
      <p:sp>
        <p:nvSpPr>
          <p:cNvPr id="5" name="Slide Image Placeholder 4"/>
          <p:cNvSpPr>
            <a:spLocks noGrp="1" noRot="1" noChangeAspect="1"/>
          </p:cNvSpPr>
          <p:nvPr>
            <p:ph type="sldImg"/>
          </p:nvPr>
        </p:nvSpPr>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dirty="0" smtClean="0"/>
              <a:t>Rotating numbers on a curved path</a:t>
            </a:r>
          </a:p>
          <a:p>
            <a:r>
              <a:rPr lang="en-US" sz="1400" dirty="0" smtClean="0"/>
              <a:t>(Advanced)</a:t>
            </a:r>
          </a:p>
          <a:p>
            <a:endParaRPr lang="en-US" sz="1200" dirty="0" smtClean="0"/>
          </a:p>
          <a:p>
            <a:pPr marL="685800" marR="0" lvl="3" indent="-22860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0" marR="0" lvl="3" indent="0" algn="l" defTabSz="914400" rtl="0" eaLnBrk="1" fontAlgn="auto" latinLnBrk="0" hangingPunct="1">
              <a:lnSpc>
                <a:spcPct val="100000"/>
              </a:lnSpc>
              <a:spcBef>
                <a:spcPts val="0"/>
              </a:spcBef>
              <a:spcAft>
                <a:spcPts val="0"/>
              </a:spcAft>
              <a:buClrTx/>
              <a:buSzTx/>
              <a:buFont typeface="+mj-lt"/>
              <a:buNone/>
              <a:tabLst/>
              <a:defRPr/>
            </a:pPr>
            <a:r>
              <a:rPr lang="en-US" sz="1200" b="1" dirty="0" smtClean="0"/>
              <a:t>Tip: </a:t>
            </a:r>
            <a:r>
              <a:rPr lang="en-US" sz="1200" dirty="0" smtClean="0"/>
              <a:t>To draw the curved line on this slide, you will need to use the ruler and the drawing guides.</a:t>
            </a:r>
          </a:p>
          <a:p>
            <a:pPr marL="685800" marR="0" lvl="3" indent="-22860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dirty="0" smtClean="0"/>
          </a:p>
          <a:p>
            <a:r>
              <a:rPr lang="en-US" sz="1200" dirty="0" smtClean="0"/>
              <a:t>To display the ruler and the drawing</a:t>
            </a:r>
            <a:r>
              <a:rPr lang="en-US" sz="1200" baseline="0" dirty="0" smtClean="0"/>
              <a:t> guides, do the following:</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On the </a:t>
            </a:r>
            <a:r>
              <a:rPr lang="en-US" sz="1200" b="1" kern="1200" baseline="0" dirty="0" smtClean="0">
                <a:solidFill>
                  <a:schemeClr val="tx1"/>
                </a:solidFill>
                <a:latin typeface="+mn-lt"/>
                <a:ea typeface="+mn-ea"/>
                <a:cs typeface="+mn-cs"/>
              </a:rPr>
              <a:t>View</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Show/Hide</a:t>
            </a:r>
            <a:r>
              <a:rPr lang="en-US" sz="1200" b="0" kern="1200" baseline="0" dirty="0" smtClean="0">
                <a:solidFill>
                  <a:schemeClr val="tx1"/>
                </a:solidFill>
                <a:latin typeface="+mn-lt"/>
                <a:ea typeface="+mn-ea"/>
                <a:cs typeface="+mn-cs"/>
              </a:rPr>
              <a:t> group, select </a:t>
            </a:r>
            <a:r>
              <a:rPr lang="en-US" sz="1200" b="1" kern="1200" baseline="0" dirty="0" smtClean="0">
                <a:solidFill>
                  <a:schemeClr val="tx1"/>
                </a:solidFill>
                <a:latin typeface="+mn-lt"/>
                <a:ea typeface="+mn-ea"/>
                <a:cs typeface="+mn-cs"/>
              </a:rPr>
              <a:t>Ruler</a:t>
            </a:r>
            <a:r>
              <a:rPr lang="en-US" sz="1200" b="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Right-click the slide background area, and then click </a:t>
            </a:r>
            <a:r>
              <a:rPr lang="en-US" sz="1200" b="1" kern="1200" baseline="0" dirty="0" smtClean="0">
                <a:solidFill>
                  <a:schemeClr val="tx1"/>
                </a:solidFill>
                <a:latin typeface="+mn-lt"/>
                <a:ea typeface="+mn-ea"/>
                <a:cs typeface="+mn-cs"/>
              </a:rPr>
              <a:t>Grid and Guides</a:t>
            </a:r>
            <a:r>
              <a:rPr lang="en-US" sz="1200" b="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Grid and Guides </a:t>
            </a:r>
            <a:r>
              <a:rPr lang="en-US" sz="1200" b="0" kern="1200" baseline="0" dirty="0" smtClean="0">
                <a:solidFill>
                  <a:schemeClr val="tx1"/>
                </a:solidFill>
                <a:latin typeface="+mn-lt"/>
                <a:ea typeface="+mn-ea"/>
                <a:cs typeface="+mn-cs"/>
              </a:rPr>
              <a:t>dialog box, under </a:t>
            </a:r>
            <a:r>
              <a:rPr lang="en-US" sz="1200" b="1" kern="1200" baseline="0" dirty="0" smtClean="0">
                <a:solidFill>
                  <a:schemeClr val="tx1"/>
                </a:solidFill>
                <a:latin typeface="+mn-lt"/>
                <a:ea typeface="+mn-ea"/>
                <a:cs typeface="+mn-cs"/>
              </a:rPr>
              <a:t>Guide settings</a:t>
            </a:r>
            <a:r>
              <a:rPr lang="en-US" sz="1200" b="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Display drawing guides on screen</a:t>
            </a:r>
            <a:r>
              <a:rPr lang="en-US" sz="1200" b="0" kern="1200" baseline="0" dirty="0" smtClean="0">
                <a:solidFill>
                  <a:schemeClr val="tx1"/>
                </a:solidFill>
                <a:latin typeface="+mn-lt"/>
                <a:ea typeface="+mn-ea"/>
                <a:cs typeface="+mn-cs"/>
              </a:rPr>
              <a:t>. </a:t>
            </a:r>
            <a:r>
              <a:rPr lang="en-US" sz="1200" b="0" baseline="0" dirty="0" smtClean="0"/>
              <a:t>(</a:t>
            </a:r>
            <a:r>
              <a:rPr lang="en-US" sz="1200" b="1" dirty="0" smtClean="0"/>
              <a:t>Note: </a:t>
            </a:r>
            <a:r>
              <a:rPr lang="en-US" sz="1200" dirty="0" smtClean="0"/>
              <a:t>One horizontal and one vertical guide will display on</a:t>
            </a:r>
            <a:r>
              <a:rPr lang="en-US" sz="1200" baseline="0" dirty="0" smtClean="0"/>
              <a:t> the slide </a:t>
            </a:r>
            <a:r>
              <a:rPr lang="en-US" sz="1200" dirty="0" smtClean="0"/>
              <a:t>at 0.00, the default</a:t>
            </a:r>
            <a:r>
              <a:rPr lang="en-US" sz="1200" baseline="0" dirty="0" smtClean="0"/>
              <a:t> position</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None/>
              <a:tabLst/>
              <a:defRPr/>
            </a:pPr>
            <a:r>
              <a:rPr lang="en-US" sz="1200" dirty="0" smtClean="0"/>
              <a:t>To reproduce the curved line on this slide, do the following:</a:t>
            </a: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On the </a:t>
            </a:r>
            <a:r>
              <a:rPr lang="en-US" sz="1200" b="1" kern="1200" baseline="0" dirty="0" smtClean="0">
                <a:solidFill>
                  <a:schemeClr val="tx1"/>
                </a:solidFill>
                <a:latin typeface="+mn-lt"/>
                <a:ea typeface="+mn-ea"/>
                <a:cs typeface="+mn-cs"/>
              </a:rPr>
              <a:t>Insert </a:t>
            </a:r>
            <a:r>
              <a:rPr lang="en-US" sz="1200" b="0" kern="1200" baseline="0" dirty="0" smtClean="0">
                <a:solidFill>
                  <a:schemeClr val="tx1"/>
                </a:solidFill>
                <a:latin typeface="+mn-lt"/>
                <a:ea typeface="+mn-ea"/>
                <a:cs typeface="+mn-cs"/>
              </a:rPr>
              <a:t>tab, in the </a:t>
            </a:r>
            <a:r>
              <a:rPr lang="en-US" sz="1200" b="1" kern="1200" baseline="0" dirty="0" smtClean="0">
                <a:solidFill>
                  <a:schemeClr val="tx1"/>
                </a:solidFill>
                <a:latin typeface="+mn-lt"/>
                <a:ea typeface="+mn-ea"/>
                <a:cs typeface="+mn-cs"/>
              </a:rPr>
              <a:t>Illustrations </a:t>
            </a:r>
            <a:r>
              <a:rPr lang="en-US" sz="1200" b="0" kern="1200" baseline="0" dirty="0" smtClean="0">
                <a:solidFill>
                  <a:schemeClr val="tx1"/>
                </a:solidFill>
                <a:latin typeface="+mn-lt"/>
                <a:ea typeface="+mn-ea"/>
                <a:cs typeface="+mn-cs"/>
              </a:rPr>
              <a:t>group, click </a:t>
            </a:r>
            <a:r>
              <a:rPr lang="en-US" sz="1200" b="1" kern="1200" baseline="0" dirty="0" smtClean="0">
                <a:solidFill>
                  <a:schemeClr val="tx1"/>
                </a:solidFill>
                <a:latin typeface="+mn-lt"/>
                <a:ea typeface="+mn-ea"/>
                <a:cs typeface="+mn-cs"/>
              </a:rPr>
              <a:t>Shapes</a:t>
            </a:r>
            <a:r>
              <a:rPr lang="en-US" sz="1200" b="0" kern="1200" baseline="0" dirty="0" smtClean="0">
                <a:solidFill>
                  <a:schemeClr val="tx1"/>
                </a:solidFill>
                <a:latin typeface="+mn-lt"/>
                <a:ea typeface="+mn-ea"/>
                <a:cs typeface="+mn-cs"/>
              </a:rPr>
              <a:t>, and then under </a:t>
            </a:r>
            <a:r>
              <a:rPr lang="en-US" sz="1200" b="1" kern="1200" baseline="0" dirty="0" smtClean="0">
                <a:solidFill>
                  <a:schemeClr val="tx1"/>
                </a:solidFill>
                <a:latin typeface="+mn-lt"/>
                <a:ea typeface="+mn-ea"/>
                <a:cs typeface="+mn-cs"/>
              </a:rPr>
              <a:t>Lines</a:t>
            </a:r>
            <a:r>
              <a:rPr lang="en-US" sz="1200" b="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Curve</a:t>
            </a:r>
            <a:r>
              <a:rPr lang="en-US" sz="1200" b="0" kern="1200" baseline="0" dirty="0" smtClean="0">
                <a:solidFill>
                  <a:schemeClr val="tx1"/>
                </a:solidFill>
                <a:latin typeface="+mn-lt"/>
                <a:ea typeface="+mn-ea"/>
                <a:cs typeface="+mn-cs"/>
              </a:rPr>
              <a:t> (10</a:t>
            </a:r>
            <a:r>
              <a:rPr lang="en-US" sz="1200" b="0" kern="1200" baseline="30000" dirty="0" smtClean="0">
                <a:solidFill>
                  <a:schemeClr val="tx1"/>
                </a:solidFill>
                <a:latin typeface="+mn-lt"/>
                <a:ea typeface="+mn-ea"/>
                <a:cs typeface="+mn-cs"/>
              </a:rPr>
              <a:t>th</a:t>
            </a:r>
            <a:r>
              <a:rPr lang="en-US" sz="1200" b="0" kern="1200" baseline="0" dirty="0" smtClean="0">
                <a:solidFill>
                  <a:schemeClr val="tx1"/>
                </a:solidFill>
                <a:latin typeface="+mn-lt"/>
                <a:ea typeface="+mn-ea"/>
                <a:cs typeface="+mn-cs"/>
              </a:rPr>
              <a:t> option from the left). To draw the curved line on the slide, do the following:</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first point 0.25” to the left of the left edge of the slide and 0.75” below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second point 3” to the left of the vertical drawing guide and 1” above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third point 1.5” to the right of the vertical drawing guide and 0.5” below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Double-click the fourth and final point 0.25” to the right of the right edge of the slide and 1.5” above the horizontal drawing guide.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Select the curved line. 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Shape Styles </a:t>
            </a:r>
            <a:r>
              <a:rPr lang="en-US" sz="1200" b="0" kern="1200" baseline="0" dirty="0" smtClean="0">
                <a:solidFill>
                  <a:schemeClr val="tx1"/>
                </a:solidFill>
                <a:latin typeface="+mn-lt"/>
                <a:ea typeface="+mn-ea"/>
                <a:cs typeface="+mn-cs"/>
              </a:rPr>
              <a:t>group, click </a:t>
            </a:r>
            <a:r>
              <a:rPr lang="en-US" sz="1200" b="1" kern="1200" baseline="0" dirty="0" smtClean="0">
                <a:solidFill>
                  <a:schemeClr val="tx1"/>
                </a:solidFill>
                <a:latin typeface="+mn-lt"/>
                <a:ea typeface="+mn-ea"/>
                <a:cs typeface="+mn-cs"/>
              </a:rPr>
              <a:t>Shape Outline</a:t>
            </a:r>
            <a:r>
              <a:rPr lang="en-US" sz="1200" b="0" kern="1200" baseline="0" dirty="0" smtClean="0">
                <a:solidFill>
                  <a:schemeClr val="tx1"/>
                </a:solidFill>
                <a:latin typeface="+mn-lt"/>
                <a:ea typeface="+mn-ea"/>
                <a:cs typeface="+mn-cs"/>
              </a:rPr>
              <a:t>, and then do the following: </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Under </a:t>
            </a:r>
            <a:r>
              <a:rPr lang="en-US" sz="1200" b="1" kern="1200" baseline="0" dirty="0" smtClean="0">
                <a:solidFill>
                  <a:schemeClr val="tx1"/>
                </a:solidFill>
                <a:latin typeface="+mn-lt"/>
                <a:ea typeface="+mn-ea"/>
                <a:cs typeface="+mn-cs"/>
              </a:rPr>
              <a:t>Theme Colors</a:t>
            </a:r>
            <a:r>
              <a:rPr lang="en-US" sz="1200" b="0" kern="1200" baseline="0" dirty="0" smtClean="0">
                <a:solidFill>
                  <a:schemeClr val="tx1"/>
                </a:solidFill>
                <a:latin typeface="+mn-lt"/>
                <a:ea typeface="+mn-ea"/>
                <a:cs typeface="+mn-cs"/>
              </a:rPr>
              <a:t>,</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click</a:t>
            </a:r>
            <a:r>
              <a:rPr lang="en-US" sz="1200" b="0" dirty="0" smtClean="0"/>
              <a:t> </a:t>
            </a:r>
            <a:r>
              <a:rPr lang="en-US" sz="1200" b="1" dirty="0" smtClean="0"/>
              <a:t>White, Background 1, Darker 35%</a:t>
            </a:r>
            <a:r>
              <a:rPr lang="en-US" sz="1200" b="0" dirty="0" smtClean="0"/>
              <a:t> (fifth row, first option from the left). </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Point to </a:t>
            </a:r>
            <a:r>
              <a:rPr lang="en-US" sz="1200" b="1" kern="1200" baseline="0" dirty="0" smtClean="0">
                <a:solidFill>
                  <a:schemeClr val="tx1"/>
                </a:solidFill>
                <a:latin typeface="+mn-lt"/>
                <a:ea typeface="+mn-ea"/>
                <a:cs typeface="+mn-cs"/>
              </a:rPr>
              <a:t>Dashes</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Square Dot </a:t>
            </a:r>
            <a:r>
              <a:rPr lang="en-US" sz="1200" b="0" kern="1200" baseline="0" dirty="0" smtClean="0">
                <a:solidFill>
                  <a:schemeClr val="tx1"/>
                </a:solidFill>
                <a:latin typeface="+mn-lt"/>
                <a:ea typeface="+mn-ea"/>
                <a:cs typeface="+mn-cs"/>
              </a:rPr>
              <a:t>(third option from the top).</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Point to </a:t>
            </a:r>
            <a:r>
              <a:rPr lang="en-US" sz="1200" b="1" kern="1200" baseline="0" dirty="0" smtClean="0">
                <a:solidFill>
                  <a:schemeClr val="tx1"/>
                </a:solidFill>
                <a:latin typeface="+mn-lt"/>
                <a:ea typeface="+mn-ea"/>
                <a:cs typeface="+mn-cs"/>
              </a:rPr>
              <a:t>Weight</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1 ½ pt</a:t>
            </a:r>
            <a:r>
              <a:rPr lang="en-US" sz="1200" b="0" kern="1200" baseline="0" dirty="0" smtClean="0">
                <a:solidFill>
                  <a:schemeClr val="tx1"/>
                </a:solidFill>
                <a:latin typeface="+mn-lt"/>
                <a:ea typeface="+mn-ea"/>
                <a:cs typeface="+mn-cs"/>
              </a:rPr>
              <a:t>. </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dirty="0" smtClean="0"/>
          </a:p>
          <a:p>
            <a:endParaRPr lang="en-US" sz="1200" dirty="0" smtClean="0"/>
          </a:p>
          <a:p>
            <a:r>
              <a:rPr lang="en-US" sz="1200" dirty="0" smtClean="0"/>
              <a:t>To reproduce the “1”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 the </a:t>
            </a:r>
            <a:r>
              <a:rPr lang="en-US" sz="1200" b="1" i="0" dirty="0" smtClean="0"/>
              <a:t>Home</a:t>
            </a:r>
            <a:r>
              <a:rPr lang="en-US" sz="1200" i="0" dirty="0" smtClean="0"/>
              <a:t> tab, in the</a:t>
            </a:r>
            <a:r>
              <a:rPr lang="en-US" sz="1200" i="0" baseline="0" dirty="0" smtClean="0"/>
              <a:t> </a:t>
            </a:r>
            <a:r>
              <a:rPr lang="en-US" sz="1200" b="1" i="0" baseline="0" dirty="0" smtClean="0"/>
              <a:t>Slides</a:t>
            </a:r>
            <a:r>
              <a:rPr lang="en-US" sz="1200" i="0" baseline="0" dirty="0" smtClean="0"/>
              <a:t> group, click </a:t>
            </a:r>
            <a:r>
              <a:rPr lang="en-US" sz="1200" b="1" i="0" baseline="0" dirty="0" smtClean="0"/>
              <a:t>Layout</a:t>
            </a:r>
            <a:r>
              <a:rPr lang="en-US" sz="1200" i="0" baseline="0" dirty="0" smtClean="0"/>
              <a:t>, and then click </a:t>
            </a:r>
            <a:r>
              <a:rPr lang="en-US" sz="1200" b="1" i="0" baseline="0" dirty="0" smtClean="0"/>
              <a:t>Blank</a:t>
            </a:r>
            <a:r>
              <a:rPr lang="en-US" sz="1200" i="0" baseline="0" dirty="0" smtClean="0"/>
              <a:t>.</a:t>
            </a:r>
            <a:endParaRPr lang="en-US" sz="1200" i="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a:t>
            </a:r>
            <a:r>
              <a:rPr lang="en-US" sz="1200" i="0" baseline="0" dirty="0" smtClean="0"/>
              <a:t> the </a:t>
            </a:r>
            <a:r>
              <a:rPr lang="en-US" sz="1200" b="1" i="0" baseline="0" dirty="0" smtClean="0"/>
              <a:t>Insert</a:t>
            </a:r>
            <a:r>
              <a:rPr lang="en-US" sz="1200" i="0" baseline="0" dirty="0" smtClean="0"/>
              <a:t> tab, in the </a:t>
            </a:r>
            <a:r>
              <a:rPr lang="en-US" sz="1200" b="1" i="0" baseline="0" dirty="0" smtClean="0"/>
              <a:t>Text</a:t>
            </a:r>
            <a:r>
              <a:rPr lang="en-US" sz="1200" i="0" baseline="0" dirty="0" smtClean="0"/>
              <a:t> group, click </a:t>
            </a:r>
            <a:r>
              <a:rPr lang="en-US" sz="1200" b="1" i="0" baseline="0" dirty="0" smtClean="0"/>
              <a:t>Text Box</a:t>
            </a:r>
            <a:r>
              <a:rPr lang="en-US" sz="1200" i="0" baseline="0" dirty="0" smtClean="0"/>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Enter </a:t>
            </a:r>
            <a:r>
              <a:rPr lang="en-US" sz="1200" b="1" i="0" baseline="0" dirty="0" smtClean="0"/>
              <a:t>1</a:t>
            </a:r>
            <a:r>
              <a:rPr lang="en-US" sz="1200" i="0" baseline="0" dirty="0" smtClean="0"/>
              <a:t> in the text box, and then select the text. O</a:t>
            </a:r>
            <a:r>
              <a:rPr lang="en-US" sz="1200" i="0" dirty="0" smtClean="0"/>
              <a:t>n the </a:t>
            </a:r>
            <a:r>
              <a:rPr lang="en-US" sz="1200" b="1" i="0" dirty="0" smtClean="0"/>
              <a:t>Home</a:t>
            </a:r>
            <a:r>
              <a:rPr lang="en-US" sz="1200" i="0" baseline="0" dirty="0" smtClean="0"/>
              <a:t> tab, in the </a:t>
            </a:r>
            <a:r>
              <a:rPr lang="en-US" sz="1200" b="1" i="0" baseline="0" dirty="0" smtClean="0"/>
              <a:t>Font</a:t>
            </a:r>
            <a:r>
              <a:rPr lang="en-US" sz="1200" i="0" baseline="0" dirty="0" smtClean="0"/>
              <a:t> group,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Font</a:t>
            </a:r>
            <a:r>
              <a:rPr lang="en-US" sz="1200" i="0" baseline="0" dirty="0" smtClean="0"/>
              <a:t> list, select </a:t>
            </a:r>
            <a:r>
              <a:rPr lang="en-US" sz="1200" b="1" baseline="0" dirty="0" smtClean="0"/>
              <a:t>Impact</a:t>
            </a:r>
            <a:r>
              <a:rPr lang="en-US" sz="1200" b="0" baseline="0" dirty="0" smtClean="0"/>
              <a:t>.</a:t>
            </a:r>
            <a:endParaRPr lang="en-US" sz="1200" b="0" i="0" baseline="0" dirty="0" smtClean="0"/>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Font Size </a:t>
            </a:r>
            <a:r>
              <a:rPr lang="en-US" sz="1200" i="0" baseline="0" dirty="0" smtClean="0"/>
              <a:t>box, enter </a:t>
            </a:r>
            <a:r>
              <a:rPr lang="en-US" sz="1200" b="1" baseline="0" dirty="0" smtClean="0"/>
              <a:t>140</a:t>
            </a:r>
            <a:r>
              <a:rPr lang="en-US" sz="1200" b="0" baseline="0" dirty="0" smtClean="0"/>
              <a:t>.</a:t>
            </a:r>
            <a:endParaRPr lang="en-US" sz="1200" i="0"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On the </a:t>
            </a:r>
            <a:r>
              <a:rPr lang="en-US" sz="1200" b="1" i="0" baseline="0" dirty="0" smtClean="0"/>
              <a:t>Home</a:t>
            </a:r>
            <a:r>
              <a:rPr lang="en-US" sz="1200" i="0" baseline="0" dirty="0" smtClean="0"/>
              <a:t> tab, in the </a:t>
            </a:r>
            <a:r>
              <a:rPr lang="en-US" sz="1200" b="1" i="0" baseline="0" dirty="0" smtClean="0"/>
              <a:t>Paragraph</a:t>
            </a:r>
            <a:r>
              <a:rPr lang="en-US" sz="1200" i="0" baseline="0" dirty="0" smtClean="0"/>
              <a:t> group, click </a:t>
            </a:r>
            <a:r>
              <a:rPr lang="en-US" sz="1200" b="1" i="0" baseline="0" dirty="0" smtClean="0"/>
              <a:t>Align Text Left </a:t>
            </a:r>
            <a:r>
              <a:rPr lang="en-US" sz="1200" i="0" baseline="0" dirty="0" smtClean="0"/>
              <a:t>to align the text left in the text box.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Select the text box. Under </a:t>
            </a:r>
            <a:r>
              <a:rPr lang="en-US" sz="1200" b="1" i="0" baseline="0" dirty="0" smtClean="0"/>
              <a:t>Drawing Tools</a:t>
            </a:r>
            <a:r>
              <a:rPr lang="en-US" sz="1200" i="0" baseline="0" dirty="0" smtClean="0"/>
              <a:t>, on the </a:t>
            </a:r>
            <a:r>
              <a:rPr lang="en-US" sz="1200" b="1" i="0" baseline="0" dirty="0" smtClean="0"/>
              <a:t>Format</a:t>
            </a:r>
            <a:r>
              <a:rPr lang="en-US" sz="1200" i="0" baseline="0" dirty="0" smtClean="0"/>
              <a:t> tab, in the bottom right corner of the </a:t>
            </a:r>
            <a:r>
              <a:rPr lang="en-US" sz="1200" b="1" i="0" baseline="0" dirty="0" smtClean="0"/>
              <a:t>WordArt Styles </a:t>
            </a:r>
            <a:r>
              <a:rPr lang="en-US" sz="1200" i="0" baseline="0" dirty="0" smtClean="0"/>
              <a:t>group, click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 launcher.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stops</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a:t>
            </a:r>
            <a:r>
              <a:rPr lang="en-US" sz="1200" b="1" kern="1200" baseline="0" dirty="0" smtClean="0">
                <a:solidFill>
                  <a:schemeClr val="tx1"/>
                </a:solidFill>
                <a:latin typeface="+mn-lt"/>
                <a:ea typeface="+mn-ea"/>
                <a:cs typeface="+mn-cs"/>
              </a:rPr>
              <a:t> stops</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49</a:t>
            </a:r>
            <a:r>
              <a:rPr lang="en-US" sz="1200" dirty="0" smtClean="0"/>
              <a:t>, Green: </a:t>
            </a:r>
            <a:r>
              <a:rPr lang="en-US" sz="1200" b="1" dirty="0" smtClean="0"/>
              <a:t>133</a:t>
            </a:r>
            <a:r>
              <a:rPr lang="en-US" sz="1200" dirty="0" smtClean="0"/>
              <a:t>, Blue: </a:t>
            </a:r>
            <a:r>
              <a:rPr lang="en-US" sz="1200" b="1" dirty="0" smtClean="0"/>
              <a:t>156</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Outline Style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Outline Style </a:t>
            </a:r>
            <a:r>
              <a:rPr lang="en-US" sz="1200" kern="1200" baseline="0" dirty="0" smtClean="0">
                <a:solidFill>
                  <a:schemeClr val="tx1"/>
                </a:solidFill>
                <a:latin typeface="+mn-lt"/>
                <a:ea typeface="+mn-ea"/>
                <a:cs typeface="+mn-cs"/>
              </a:rPr>
              <a:t>pane, in the </a:t>
            </a:r>
            <a:r>
              <a:rPr lang="en-US" sz="1200" b="1" kern="1200" baseline="0" dirty="0" smtClean="0">
                <a:solidFill>
                  <a:schemeClr val="tx1"/>
                </a:solidFill>
                <a:latin typeface="+mn-lt"/>
                <a:ea typeface="+mn-ea"/>
                <a:cs typeface="+mn-cs"/>
              </a:rPr>
              <a:t>Width</a:t>
            </a:r>
            <a:r>
              <a:rPr lang="en-US" sz="120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2.5 pt</a:t>
            </a:r>
            <a:r>
              <a:rPr lang="en-US" sz="120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Shadow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Shadow</a:t>
            </a:r>
            <a:r>
              <a:rPr lang="en-US" sz="1200" kern="1200" baseline="0" dirty="0" smtClean="0">
                <a:solidFill>
                  <a:schemeClr val="tx1"/>
                </a:solidFill>
                <a:latin typeface="+mn-lt"/>
                <a:ea typeface="+mn-ea"/>
                <a:cs typeface="+mn-cs"/>
              </a:rPr>
              <a:t> pane, click the button next to </a:t>
            </a:r>
            <a:r>
              <a:rPr lang="en-US" sz="1200" b="1" kern="1200" baseline="0" dirty="0" smtClean="0">
                <a:solidFill>
                  <a:schemeClr val="tx1"/>
                </a:solidFill>
                <a:latin typeface="+mn-lt"/>
                <a:ea typeface="+mn-ea"/>
                <a:cs typeface="+mn-cs"/>
              </a:rPr>
              <a:t>Presets</a:t>
            </a:r>
            <a:r>
              <a:rPr lang="en-US" sz="1200" b="0" kern="1200" baseline="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under </a:t>
            </a:r>
            <a:r>
              <a:rPr lang="en-US" sz="1200" b="1" kern="1200" baseline="0" dirty="0" smtClean="0">
                <a:solidFill>
                  <a:schemeClr val="tx1"/>
                </a:solidFill>
                <a:latin typeface="+mn-lt"/>
                <a:ea typeface="+mn-ea"/>
                <a:cs typeface="+mn-cs"/>
              </a:rPr>
              <a:t>Outer</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Offset Diagonal Bottom Left</a:t>
            </a:r>
            <a:r>
              <a:rPr lang="en-US" sz="1200" b="0" kern="1200" dirty="0" smtClean="0">
                <a:solidFill>
                  <a:schemeClr val="tx1"/>
                </a:solidFill>
                <a:latin typeface="+mn-lt"/>
                <a:ea typeface="+mn-ea"/>
                <a:cs typeface="+mn-cs"/>
              </a:rPr>
              <a:t> (first row, third option from the left),</a:t>
            </a:r>
            <a:r>
              <a:rPr lang="en-US" sz="1200" b="0" kern="1200" baseline="0" dirty="0" smtClean="0">
                <a:solidFill>
                  <a:schemeClr val="tx1"/>
                </a:solidFill>
                <a:latin typeface="+mn-lt"/>
                <a:ea typeface="+mn-ea"/>
                <a:cs typeface="+mn-cs"/>
              </a:rPr>
              <a:t> and then do the following:</a:t>
            </a:r>
            <a:endParaRPr lang="en-US" sz="1200" kern="1200" baseline="0" dirty="0" smtClean="0">
              <a:solidFill>
                <a:schemeClr val="tx1"/>
              </a:solidFill>
              <a:latin typeface="+mn-lt"/>
              <a:ea typeface="+mn-ea"/>
              <a:cs typeface="+mn-cs"/>
            </a:endParaRP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Transparency</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82%</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Size </a:t>
            </a:r>
            <a:r>
              <a:rPr lang="en-US" sz="1200" b="0" kern="1200" baseline="0" dirty="0" smtClean="0">
                <a:solidFill>
                  <a:schemeClr val="tx1"/>
                </a:solidFill>
                <a:latin typeface="+mn-lt"/>
                <a:ea typeface="+mn-ea"/>
                <a:cs typeface="+mn-cs"/>
              </a:rPr>
              <a:t>box, enter </a:t>
            </a:r>
            <a:r>
              <a:rPr lang="en-US" sz="1200" b="1" kern="1200" baseline="0" dirty="0" smtClean="0">
                <a:solidFill>
                  <a:schemeClr val="tx1"/>
                </a:solidFill>
                <a:latin typeface="+mn-lt"/>
                <a:ea typeface="+mn-ea"/>
                <a:cs typeface="+mn-cs"/>
              </a:rPr>
              <a:t>100%</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Blur</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8 pt</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Angle</a:t>
            </a:r>
            <a:r>
              <a:rPr lang="en-US" sz="1200" b="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135°</a:t>
            </a:r>
            <a:r>
              <a:rPr lang="en-US" sz="1200" b="0" kern="120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Distance</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30 pt</a:t>
            </a:r>
            <a:r>
              <a:rPr lang="en-US" sz="1200" b="0" kern="1200" baseline="0" dirty="0" smtClean="0">
                <a:solidFill>
                  <a:schemeClr val="tx1"/>
                </a:solidFill>
                <a:latin typeface="+mn-lt"/>
                <a:ea typeface="+mn-ea"/>
                <a:cs typeface="+mn-cs"/>
              </a:rPr>
              <a:t>. </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b="0" kern="1200" dirty="0" smtClean="0">
                <a:solidFill>
                  <a:schemeClr val="tx1"/>
                </a:solidFill>
                <a:latin typeface="+mn-lt"/>
                <a:ea typeface="+mn-ea"/>
                <a:cs typeface="+mn-cs"/>
              </a:rPr>
              <a:t>pane, under </a:t>
            </a:r>
            <a:r>
              <a:rPr lang="en-US" sz="1200" b="1" kern="1200" dirty="0" smtClean="0">
                <a:solidFill>
                  <a:schemeClr val="tx1"/>
                </a:solidFill>
                <a:latin typeface="+mn-lt"/>
                <a:ea typeface="+mn-ea"/>
                <a:cs typeface="+mn-cs"/>
              </a:rPr>
              <a:t>Rotation</a:t>
            </a:r>
            <a:r>
              <a:rPr lang="en-US" sz="1200" b="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Z</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15°</a:t>
            </a:r>
            <a:r>
              <a:rPr lang="en-US" sz="1200" b="0" kern="120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b="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Glow and Soft Edges </a:t>
            </a:r>
            <a:r>
              <a:rPr lang="en-US" sz="1200" b="0" kern="1200" dirty="0" smtClean="0">
                <a:solidFill>
                  <a:schemeClr val="tx1"/>
                </a:solidFill>
                <a:latin typeface="+mn-lt"/>
                <a:ea typeface="+mn-ea"/>
                <a:cs typeface="+mn-cs"/>
              </a:rPr>
              <a:t>in the left pane, and in the </a:t>
            </a:r>
            <a:r>
              <a:rPr lang="en-US" sz="1200" b="1" kern="1200" dirty="0" smtClean="0">
                <a:solidFill>
                  <a:schemeClr val="tx1"/>
                </a:solidFill>
                <a:latin typeface="+mn-lt"/>
                <a:ea typeface="+mn-ea"/>
                <a:cs typeface="+mn-cs"/>
              </a:rPr>
              <a:t>Glow</a:t>
            </a:r>
            <a:r>
              <a:rPr lang="en-US" sz="1200" b="1" kern="1200" baseline="0" dirty="0" smtClean="0">
                <a:solidFill>
                  <a:schemeClr val="tx1"/>
                </a:solidFill>
                <a:latin typeface="+mn-lt"/>
                <a:ea typeface="+mn-ea"/>
                <a:cs typeface="+mn-cs"/>
              </a:rPr>
              <a:t> and Soft Edges </a:t>
            </a:r>
            <a:r>
              <a:rPr lang="en-US" sz="1200" b="0" kern="1200" baseline="0" dirty="0" smtClean="0">
                <a:solidFill>
                  <a:schemeClr val="tx1"/>
                </a:solidFill>
                <a:latin typeface="+mn-lt"/>
                <a:ea typeface="+mn-ea"/>
                <a:cs typeface="+mn-cs"/>
              </a:rPr>
              <a:t>pane,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Size</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8 pt</a:t>
            </a:r>
            <a:r>
              <a:rPr lang="en-US" sz="1200" b="0" kern="120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Click</a:t>
            </a:r>
            <a:r>
              <a:rPr lang="en-US" sz="1200" b="0" kern="1200" baseline="0" dirty="0" smtClean="0">
                <a:solidFill>
                  <a:schemeClr val="tx1"/>
                </a:solidFill>
                <a:latin typeface="+mn-lt"/>
                <a:ea typeface="+mn-ea"/>
                <a:cs typeface="+mn-cs"/>
              </a:rPr>
              <a:t> the button next to </a:t>
            </a:r>
            <a:r>
              <a:rPr lang="en-US" sz="1200" b="1" kern="1200" baseline="0" dirty="0" smtClean="0">
                <a:solidFill>
                  <a:schemeClr val="tx1"/>
                </a:solidFill>
                <a:latin typeface="+mn-lt"/>
                <a:ea typeface="+mn-ea"/>
                <a:cs typeface="+mn-cs"/>
              </a:rPr>
              <a:t>Color</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b="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29</a:t>
            </a:r>
            <a:r>
              <a:rPr lang="en-US" sz="1200" dirty="0" smtClean="0"/>
              <a:t>, Green: </a:t>
            </a:r>
            <a:r>
              <a:rPr lang="en-US" sz="1200" b="1" dirty="0" smtClean="0"/>
              <a:t>199</a:t>
            </a:r>
            <a:r>
              <a:rPr lang="en-US" sz="1200" dirty="0" smtClean="0"/>
              <a:t>, Blue: </a:t>
            </a:r>
            <a:r>
              <a:rPr lang="en-US" sz="1200" b="1" dirty="0" smtClean="0"/>
              <a:t>244</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b="0" kern="1200" baseline="0" dirty="0" smtClean="0">
                <a:solidFill>
                  <a:schemeClr val="tx1"/>
                </a:solidFill>
                <a:latin typeface="+mn-lt"/>
                <a:ea typeface="+mn-ea"/>
                <a:cs typeface="+mn-cs"/>
              </a:rPr>
              <a:t>Drag the text box onto the left part of the curved line, slightly to the right of the peak of the curve. </a:t>
            </a:r>
          </a:p>
          <a:p>
            <a:endParaRPr lang="en-US" sz="1200" dirty="0" smtClean="0"/>
          </a:p>
          <a:p>
            <a:endParaRPr lang="en-US" sz="1200" dirty="0" smtClean="0"/>
          </a:p>
          <a:p>
            <a:r>
              <a:rPr lang="en-US" sz="1200" dirty="0" smtClean="0"/>
              <a:t>To reproduce the animation effects for the “1” on this slide, do the following:</a:t>
            </a:r>
          </a:p>
          <a:p>
            <a:pPr marL="228600" indent="-228600">
              <a:buFont typeface="+mj-lt"/>
              <a:buAutoNum type="arabicPeriod"/>
            </a:pPr>
            <a:r>
              <a:rPr lang="en-US" sz="1200" b="0" baseline="0" dirty="0" smtClean="0"/>
              <a:t>On the slide, select the text box. 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under </a:t>
            </a:r>
            <a:r>
              <a:rPr lang="en-US" sz="1200" b="1" baseline="0" dirty="0" smtClean="0"/>
              <a:t>Entrance</a:t>
            </a:r>
            <a:r>
              <a:rPr lang="en-US" sz="1200" b="0" baseline="0" dirty="0" smtClean="0"/>
              <a:t>, click </a:t>
            </a:r>
            <a:r>
              <a:rPr lang="en-US" sz="1200" b="1" baseline="0" dirty="0" smtClean="0"/>
              <a:t>Fade</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Timing</a:t>
            </a:r>
            <a:r>
              <a:rPr lang="en-US" sz="1200" b="0" baseline="0" dirty="0" smtClean="0"/>
              <a:t> group, do the following:</a:t>
            </a:r>
            <a:endParaRPr lang="en-US" sz="1200" baseline="0" dirty="0" smtClean="0"/>
          </a:p>
          <a:p>
            <a:pPr marL="685800" lvl="1" indent="-228600">
              <a:buFont typeface="Arial" pitchFamily="34" charset="0"/>
              <a:buChar char="•"/>
            </a:pPr>
            <a:r>
              <a:rPr lang="en-US" sz="1200" b="0" baseline="0" dirty="0" smtClean="0"/>
              <a:t>In the</a:t>
            </a:r>
            <a:r>
              <a:rPr lang="en-US" sz="1200" baseline="0" dirty="0" smtClean="0"/>
              <a:t> </a:t>
            </a:r>
            <a:r>
              <a:rPr lang="en-US" sz="1200" b="1" dirty="0" smtClean="0"/>
              <a:t>Start</a:t>
            </a:r>
            <a:r>
              <a:rPr lang="en-US" sz="1200" baseline="0" dirty="0" smtClean="0"/>
              <a:t> list, select</a:t>
            </a:r>
            <a:r>
              <a:rPr lang="en-US" sz="1200" dirty="0" smtClean="0"/>
              <a:t> </a:t>
            </a:r>
            <a:r>
              <a:rPr lang="en-US" sz="1200" b="1" dirty="0" smtClean="0"/>
              <a:t>With Previous</a:t>
            </a:r>
            <a:r>
              <a:rPr lang="en-US" sz="1200" b="0" dirty="0" smtClean="0"/>
              <a:t>. </a:t>
            </a:r>
          </a:p>
          <a:p>
            <a:pPr marL="685800" lvl="1" indent="-228600">
              <a:buFont typeface="Arial" pitchFamily="34" charset="0"/>
              <a:buChar char="•"/>
            </a:pPr>
            <a:r>
              <a:rPr lang="en-US" sz="1200" b="0" dirty="0" smtClean="0"/>
              <a:t>In the </a:t>
            </a:r>
            <a:r>
              <a:rPr lang="en-US" sz="1200" b="1" dirty="0" smtClean="0"/>
              <a:t>Duration </a:t>
            </a:r>
            <a:r>
              <a:rPr lang="en-US" sz="1200" b="0" dirty="0" smtClean="0"/>
              <a:t>box,</a:t>
            </a:r>
            <a:r>
              <a:rPr lang="en-US" sz="1200" b="0" baseline="0" dirty="0" smtClean="0"/>
              <a:t> enter </a:t>
            </a:r>
            <a:r>
              <a:rPr lang="en-US" sz="1200" b="1" baseline="0" dirty="0" smtClean="0"/>
              <a:t>1.00</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under </a:t>
            </a:r>
            <a:r>
              <a:rPr lang="en-US" sz="1200" b="1" baseline="0" dirty="0" smtClean="0"/>
              <a:t>Emphasis</a:t>
            </a:r>
            <a:r>
              <a:rPr lang="en-US" sz="1200" b="0" baseline="0" dirty="0" smtClean="0"/>
              <a:t> click </a:t>
            </a:r>
            <a:r>
              <a:rPr lang="en-US" sz="1200" b="1" baseline="0" dirty="0" smtClean="0"/>
              <a:t>Spin</a:t>
            </a:r>
            <a:r>
              <a:rPr lang="en-US" sz="1200" b="0" baseline="0" dirty="0" smtClean="0"/>
              <a:t>.</a:t>
            </a:r>
            <a:endParaRPr lang="en-US" sz="1200" baseline="0" dirty="0" smtClean="0"/>
          </a:p>
          <a:p>
            <a:pPr marL="228600" lvl="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Animation</a:t>
            </a:r>
            <a:r>
              <a:rPr lang="en-US" sz="1200" b="0" baseline="0" dirty="0" smtClean="0"/>
              <a:t> group, click the </a:t>
            </a:r>
            <a:r>
              <a:rPr lang="en-US" sz="1200" b="1" baseline="0" dirty="0" smtClean="0"/>
              <a:t>Effect Options </a:t>
            </a:r>
            <a:r>
              <a:rPr lang="en-US" sz="1200" b="0" baseline="0" dirty="0" smtClean="0"/>
              <a:t>dialog box launcher. In the </a:t>
            </a:r>
            <a:r>
              <a:rPr lang="en-US" sz="1200" b="1" baseline="0" dirty="0" smtClean="0"/>
              <a:t>Spin</a:t>
            </a:r>
            <a:r>
              <a:rPr lang="en-US" sz="1200" b="0" baseline="0" dirty="0" smtClean="0"/>
              <a:t> dialog box, do the following:</a:t>
            </a:r>
            <a:endParaRPr lang="en-US" sz="1200" baseline="0" dirty="0" smtClean="0"/>
          </a:p>
          <a:p>
            <a:pPr marL="685800" lvl="1" indent="-228600">
              <a:buFont typeface="Arial" pitchFamily="34" charset="0"/>
              <a:buChar char="•"/>
            </a:pPr>
            <a:r>
              <a:rPr lang="en-US" sz="1200" baseline="0" dirty="0" smtClean="0"/>
              <a:t>On the </a:t>
            </a:r>
            <a:r>
              <a:rPr lang="en-US" sz="1200" b="1" baseline="0" dirty="0" smtClean="0"/>
              <a:t>Effect</a:t>
            </a:r>
            <a:r>
              <a:rPr lang="en-US" sz="1200" baseline="0" dirty="0" smtClean="0"/>
              <a:t> tab, under </a:t>
            </a:r>
            <a:r>
              <a:rPr lang="en-US" sz="1200" b="1" baseline="0" dirty="0" smtClean="0"/>
              <a:t>Settings</a:t>
            </a:r>
            <a:r>
              <a:rPr lang="en-US" sz="1200" b="0" baseline="0" dirty="0" smtClean="0"/>
              <a:t>, </a:t>
            </a:r>
            <a:r>
              <a:rPr lang="en-US" sz="1200" baseline="0" dirty="0" smtClean="0"/>
              <a:t>do the following:</a:t>
            </a:r>
          </a:p>
          <a:p>
            <a:pPr marL="1143000" lvl="2" indent="-228600">
              <a:buFont typeface="Arial" pitchFamily="34" charset="0"/>
              <a:buChar char="•"/>
            </a:pPr>
            <a:r>
              <a:rPr lang="en-US" sz="1200" baseline="0" dirty="0" smtClean="0"/>
              <a:t>In the </a:t>
            </a:r>
            <a:r>
              <a:rPr lang="en-US" sz="1200" b="1" baseline="0" dirty="0" smtClean="0"/>
              <a:t>Amount </a:t>
            </a:r>
            <a:r>
              <a:rPr lang="en-US" sz="1200" b="0" baseline="0" dirty="0" smtClean="0"/>
              <a:t>list</a:t>
            </a:r>
            <a:r>
              <a:rPr lang="en-US" sz="1200" baseline="0" dirty="0" smtClean="0"/>
              <a:t>, in the </a:t>
            </a:r>
            <a:r>
              <a:rPr lang="en-US" sz="1200" b="1" baseline="0" dirty="0" smtClean="0"/>
              <a:t>Custom</a:t>
            </a:r>
            <a:r>
              <a:rPr lang="en-US" sz="1200" baseline="0" dirty="0" smtClean="0"/>
              <a:t> box, enter </a:t>
            </a:r>
            <a:r>
              <a:rPr lang="en-US" sz="1200" b="1" dirty="0" smtClean="0"/>
              <a:t>30°</a:t>
            </a:r>
            <a:r>
              <a:rPr lang="en-US" sz="1200" b="0" dirty="0" smtClean="0"/>
              <a:t>, and then press ENTER.</a:t>
            </a:r>
            <a:r>
              <a:rPr lang="en-US" sz="1200" b="0" baseline="0" dirty="0" smtClean="0"/>
              <a:t> </a:t>
            </a:r>
          </a:p>
          <a:p>
            <a:pPr marL="1143000" lvl="2" indent="-228600">
              <a:buFont typeface="Arial" pitchFamily="34" charset="0"/>
              <a:buChar char="•"/>
            </a:pPr>
            <a:r>
              <a:rPr lang="en-US" sz="1200" b="0" baseline="0" dirty="0" smtClean="0"/>
              <a:t>S</a:t>
            </a:r>
            <a:r>
              <a:rPr lang="en-US" sz="1200" dirty="0" smtClean="0"/>
              <a:t>elect </a:t>
            </a:r>
            <a:r>
              <a:rPr lang="en-US" sz="1200" b="1" dirty="0" smtClean="0"/>
              <a:t>Clockwise</a:t>
            </a:r>
            <a:r>
              <a:rPr lang="en-US" sz="1200" dirty="0" smtClean="0"/>
              <a:t>.</a:t>
            </a:r>
          </a:p>
          <a:p>
            <a:pPr marL="1143000" lvl="2" indent="-228600">
              <a:buFont typeface="Arial" pitchFamily="34" charset="0"/>
              <a:buChar char="•"/>
            </a:pPr>
            <a:r>
              <a:rPr lang="en-US" sz="1200" baseline="0" dirty="0" smtClean="0"/>
              <a:t>Select </a:t>
            </a:r>
            <a:r>
              <a:rPr lang="en-US" sz="1200" b="1" baseline="0" dirty="0" smtClean="0"/>
              <a:t>Auto-Reverse</a:t>
            </a:r>
            <a:r>
              <a:rPr lang="en-US" sz="1200" baseline="0" dirty="0" smtClean="0"/>
              <a:t>.</a:t>
            </a:r>
            <a:endParaRPr lang="en-US" sz="1200" b="0" baseline="0" dirty="0" smtClean="0"/>
          </a:p>
          <a:p>
            <a:pPr marL="685800" lvl="1" indent="-228600">
              <a:buFont typeface="Arial" pitchFamily="34" charset="0"/>
              <a:buChar char="•"/>
            </a:pPr>
            <a:r>
              <a:rPr lang="en-US" sz="1200" b="0" baseline="0" dirty="0" smtClean="0"/>
              <a:t>On the </a:t>
            </a:r>
            <a:r>
              <a:rPr lang="en-US" sz="1200" b="1" baseline="0" dirty="0" smtClean="0"/>
              <a:t>Timing</a:t>
            </a:r>
            <a:r>
              <a:rPr lang="en-US" sz="1200" b="0" baseline="0" dirty="0" smtClean="0"/>
              <a:t> tab, do the following:</a:t>
            </a:r>
          </a:p>
          <a:p>
            <a:pPr marL="1143000" lvl="2" indent="-228600">
              <a:buFont typeface="Arial" pitchFamily="34" charset="0"/>
              <a:buChar char="•"/>
            </a:pPr>
            <a:r>
              <a:rPr lang="en-US" sz="1200" b="0" baseline="0" dirty="0" smtClean="0"/>
              <a:t>In the</a:t>
            </a:r>
            <a:r>
              <a:rPr lang="en-US" sz="1200" baseline="0" dirty="0" smtClean="0"/>
              <a:t> </a:t>
            </a:r>
            <a:r>
              <a:rPr lang="en-US" sz="1200" b="1" dirty="0" smtClean="0"/>
              <a:t>Start</a:t>
            </a:r>
            <a:r>
              <a:rPr lang="en-US" sz="1200" baseline="0" dirty="0" smtClean="0"/>
              <a:t> list, select</a:t>
            </a:r>
            <a:r>
              <a:rPr lang="en-US" sz="1200" dirty="0" smtClean="0"/>
              <a:t> </a:t>
            </a:r>
            <a:r>
              <a:rPr lang="en-US" sz="1200" b="1" dirty="0" smtClean="0"/>
              <a:t>With Previous</a:t>
            </a:r>
            <a:r>
              <a:rPr lang="en-US" sz="1200" b="0" dirty="0" smtClean="0"/>
              <a:t>. </a:t>
            </a:r>
          </a:p>
          <a:p>
            <a:pPr marL="1143000" lvl="2" indent="-228600">
              <a:buFont typeface="Arial" pitchFamily="34" charset="0"/>
              <a:buChar char="•"/>
            </a:pPr>
            <a:r>
              <a:rPr lang="en-US" sz="1200" b="0" dirty="0" smtClean="0"/>
              <a:t>In the </a:t>
            </a:r>
            <a:r>
              <a:rPr lang="en-US" sz="1200" b="1" dirty="0" smtClean="0"/>
              <a:t>Duration </a:t>
            </a:r>
            <a:r>
              <a:rPr lang="en-US" sz="1200" baseline="0" dirty="0" smtClean="0"/>
              <a:t>list</a:t>
            </a:r>
            <a:r>
              <a:rPr lang="en-US" sz="1200" b="0" dirty="0" smtClean="0"/>
              <a:t>,</a:t>
            </a:r>
            <a:r>
              <a:rPr lang="en-US" sz="1200" b="0" baseline="0" dirty="0" smtClean="0"/>
              <a:t> select </a:t>
            </a:r>
            <a:r>
              <a:rPr lang="en-US" sz="1200" b="1" baseline="0" dirty="0" smtClean="0"/>
              <a:t>1 seconds (Fast)</a:t>
            </a:r>
            <a:r>
              <a:rPr lang="en-US" sz="1200" b="0" baseline="0" dirty="0" smtClean="0"/>
              <a:t>.</a:t>
            </a:r>
          </a:p>
          <a:p>
            <a:pPr marL="228600" indent="-228600">
              <a:buFont typeface="+mj-lt"/>
              <a:buAutoNum type="arabicPeriod"/>
            </a:pPr>
            <a:r>
              <a:rPr lang="en-US" sz="1200" b="0" baseline="0" dirty="0" smtClean="0"/>
              <a:t>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click </a:t>
            </a:r>
            <a:r>
              <a:rPr lang="en-US" sz="1200" b="1" baseline="0" dirty="0" smtClean="0"/>
              <a:t>More Motion Paths</a:t>
            </a:r>
            <a:r>
              <a:rPr lang="en-US" sz="1200" b="0" baseline="0" dirty="0" smtClean="0"/>
              <a:t>. In the </a:t>
            </a:r>
            <a:r>
              <a:rPr lang="en-US" sz="1200" b="1" baseline="0" dirty="0" smtClean="0"/>
              <a:t>Add Motion Path </a:t>
            </a:r>
            <a:r>
              <a:rPr lang="en-US" sz="1200" b="0" baseline="0" dirty="0" smtClean="0"/>
              <a:t>dialog box, under </a:t>
            </a:r>
            <a:r>
              <a:rPr lang="en-US" sz="1200" b="1" baseline="0" dirty="0" smtClean="0"/>
              <a:t>Lines &amp; Curves</a:t>
            </a:r>
            <a:r>
              <a:rPr lang="en-US" sz="1200" b="0" baseline="0" dirty="0" smtClean="0"/>
              <a:t>, click </a:t>
            </a:r>
            <a:r>
              <a:rPr lang="en-US" sz="1200" b="1" baseline="0" dirty="0" smtClean="0"/>
              <a:t>Arc Down</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Timing group, do the following:</a:t>
            </a:r>
          </a:p>
          <a:p>
            <a:pPr marL="685800" lvl="1" indent="-228600">
              <a:buFont typeface="Arial" pitchFamily="34" charset="0"/>
              <a:buChar char="•"/>
            </a:pPr>
            <a:r>
              <a:rPr lang="en-US" sz="1200" b="0" baseline="0" dirty="0" smtClean="0"/>
              <a:t>In the </a:t>
            </a:r>
            <a:r>
              <a:rPr lang="en-US" sz="1200" b="1" baseline="0" dirty="0" smtClean="0"/>
              <a:t>Start</a:t>
            </a:r>
            <a:r>
              <a:rPr lang="en-US" sz="1200" b="0" baseline="0" dirty="0" smtClean="0"/>
              <a:t> list, select </a:t>
            </a:r>
            <a:r>
              <a:rPr lang="en-US" sz="1200" b="1" baseline="0" dirty="0" smtClean="0"/>
              <a:t>With Previous</a:t>
            </a:r>
            <a:r>
              <a:rPr lang="en-US" sz="1200" b="0" baseline="0" dirty="0" smtClean="0"/>
              <a:t>.</a:t>
            </a:r>
          </a:p>
          <a:p>
            <a:pPr marL="685800" lvl="1" indent="-228600">
              <a:buFont typeface="Arial" pitchFamily="34" charset="0"/>
              <a:buChar char="•"/>
            </a:pPr>
            <a:r>
              <a:rPr lang="en-US" sz="1200" b="0" baseline="0" dirty="0" smtClean="0"/>
              <a:t>In the </a:t>
            </a:r>
            <a:r>
              <a:rPr lang="en-US" sz="1200" b="1" baseline="0" dirty="0" smtClean="0"/>
              <a:t>Duration</a:t>
            </a:r>
            <a:r>
              <a:rPr lang="en-US" sz="1200" b="0" baseline="0" dirty="0" smtClean="0"/>
              <a:t> box, enter </a:t>
            </a:r>
            <a:r>
              <a:rPr lang="en-US" sz="1200" b="1" baseline="0" dirty="0" smtClean="0"/>
              <a:t>2.00</a:t>
            </a:r>
            <a:r>
              <a:rPr lang="en-US" sz="1200" b="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On the slide, right-click the motion path and then click </a:t>
            </a:r>
            <a:r>
              <a:rPr lang="en-US" sz="1200" b="1" baseline="0" dirty="0" smtClean="0"/>
              <a:t>Edit Points</a:t>
            </a:r>
            <a:r>
              <a:rPr lang="en-US" sz="1200" b="0" baseline="0" dirty="0" smtClean="0"/>
              <a:t>. In </a:t>
            </a:r>
            <a:r>
              <a:rPr lang="en-US" sz="1200" b="1" baseline="0" dirty="0" smtClean="0"/>
              <a:t>Edit Points </a:t>
            </a:r>
            <a:r>
              <a:rPr lang="en-US" sz="1200" b="0" baseline="0" dirty="0" smtClean="0"/>
              <a:t>mode, do the following: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Right-click the line and then click </a:t>
            </a:r>
            <a:r>
              <a:rPr lang="en-US" sz="1200" b="1" baseline="0" dirty="0" smtClean="0"/>
              <a:t>Add Point</a:t>
            </a:r>
            <a:r>
              <a:rPr lang="en-US" sz="1200" b="0" baseline="0" dirty="0" smtClean="0"/>
              <a:t>. Repeat until the line has five points.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Select the second, third, and fourth points individually. Drag each point so that it is along the dashed curved line.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Drag the end point off the right side of the slide. </a:t>
            </a:r>
            <a:r>
              <a:rPr lang="en-US" sz="1200" b="0" i="0" baseline="0" dirty="0" smtClean="0"/>
              <a:t>(</a:t>
            </a:r>
            <a:r>
              <a:rPr lang="en-US" sz="1200" b="1" i="0" baseline="0" dirty="0" smtClean="0"/>
              <a:t>Note:</a:t>
            </a:r>
            <a:r>
              <a:rPr lang="en-US" sz="1200" b="0" i="0" baseline="0" dirty="0" smtClean="0"/>
              <a:t> Click at least 1.5” off the right edge of the slide so that the text and its shadow exit completely.)</a:t>
            </a:r>
          </a:p>
          <a:p>
            <a:pPr marL="228600" indent="-228600">
              <a:buFont typeface="+mj-lt"/>
              <a:buAutoNum type="arabicPeriod"/>
            </a:pPr>
            <a:r>
              <a:rPr lang="en-US" sz="1200" dirty="0" smtClean="0"/>
              <a:t>On the</a:t>
            </a:r>
            <a:r>
              <a:rPr lang="en-US" sz="1200" baseline="0" dirty="0" smtClean="0"/>
              <a:t> sl</a:t>
            </a:r>
            <a:r>
              <a:rPr lang="en-US" sz="1200" dirty="0" smtClean="0"/>
              <a:t>ide, right-click the motion path, and then click </a:t>
            </a:r>
            <a:r>
              <a:rPr lang="en-US" sz="1200" b="1" dirty="0" smtClean="0"/>
              <a:t>Reverse Path Direction</a:t>
            </a:r>
            <a:r>
              <a:rPr lang="en-US" sz="1200" dirty="0" smtClean="0"/>
              <a:t>.</a:t>
            </a:r>
          </a:p>
          <a:p>
            <a:pPr marL="228600" indent="-228600">
              <a:buFont typeface="+mj-lt"/>
              <a:buAutoNum type="arabicPeriod"/>
            </a:pPr>
            <a:r>
              <a:rPr lang="en-US" sz="1200" dirty="0" smtClean="0"/>
              <a:t>On the </a:t>
            </a:r>
            <a:r>
              <a:rPr lang="en-US" sz="1200" b="1" dirty="0" smtClean="0"/>
              <a:t>View</a:t>
            </a:r>
            <a:r>
              <a:rPr lang="en-US" sz="1200" dirty="0" smtClean="0"/>
              <a:t> tab, in the </a:t>
            </a:r>
            <a:r>
              <a:rPr lang="en-US" sz="1200" b="1" dirty="0" smtClean="0"/>
              <a:t>Show/Hide</a:t>
            </a:r>
            <a:r>
              <a:rPr lang="en-US" sz="1200" dirty="0" smtClean="0"/>
              <a:t> group, clear </a:t>
            </a:r>
            <a:r>
              <a:rPr lang="en-US" sz="1200" b="1" dirty="0" smtClean="0"/>
              <a:t>Ruler</a:t>
            </a:r>
            <a:r>
              <a:rPr lang="en-US" sz="1200" dirty="0" smtClean="0"/>
              <a:t>.</a:t>
            </a:r>
          </a:p>
          <a:p>
            <a:pPr marL="228600" indent="-228600">
              <a:buFont typeface="+mj-lt"/>
              <a:buAutoNum type="arabicPeriod"/>
            </a:pPr>
            <a:r>
              <a:rPr lang="en-US" sz="1200" dirty="0" smtClean="0"/>
              <a:t>Right-click</a:t>
            </a:r>
            <a:r>
              <a:rPr lang="en-US" sz="1200" baseline="0" dirty="0" smtClean="0"/>
              <a:t> the slide background area, and then click </a:t>
            </a:r>
            <a:r>
              <a:rPr lang="en-US" sz="1200" b="1" baseline="0" dirty="0" smtClean="0"/>
              <a:t>Grid and Guides</a:t>
            </a:r>
            <a:r>
              <a:rPr lang="en-US" sz="1200" baseline="0" dirty="0" smtClean="0"/>
              <a:t>. In the </a:t>
            </a:r>
            <a:r>
              <a:rPr lang="en-US" sz="1200" b="1" baseline="0" dirty="0" smtClean="0"/>
              <a:t>Grid and Guides </a:t>
            </a:r>
            <a:r>
              <a:rPr lang="en-US" sz="1200" baseline="0" dirty="0" smtClean="0"/>
              <a:t>dialog box, under </a:t>
            </a:r>
            <a:r>
              <a:rPr lang="en-US" sz="1200" b="1" baseline="0" dirty="0" smtClean="0"/>
              <a:t>Guide settings</a:t>
            </a:r>
            <a:r>
              <a:rPr lang="en-US" sz="1200" baseline="0" dirty="0" smtClean="0"/>
              <a:t>, clear </a:t>
            </a:r>
            <a:r>
              <a:rPr lang="en-US" sz="1200" b="1" baseline="0" dirty="0" smtClean="0"/>
              <a:t>Display drawing guides on screen</a:t>
            </a:r>
            <a:r>
              <a:rPr lang="en-US" sz="1200" baseline="0" dirty="0" smtClean="0"/>
              <a:t>. </a:t>
            </a:r>
            <a:endParaRPr lang="en-US" sz="1200" dirty="0" smtClean="0"/>
          </a:p>
          <a:p>
            <a:endParaRPr lang="en-US" sz="1200" dirty="0" smtClean="0"/>
          </a:p>
          <a:p>
            <a:endParaRPr lang="en-US" sz="1200" dirty="0" smtClean="0"/>
          </a:p>
          <a:p>
            <a:pPr marL="0" marR="0" lvl="3" indent="-22860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To reproduce the animated “2” on this slide, do the following:</a:t>
            </a: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smtClean="0">
                <a:solidFill>
                  <a:schemeClr val="tx1"/>
                </a:solidFill>
                <a:latin typeface="+mn-lt"/>
                <a:ea typeface="+mn-ea"/>
                <a:cs typeface="+mn-cs"/>
              </a:rPr>
              <a:t>Select the first text box.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Clipboard</a:t>
            </a:r>
            <a:r>
              <a:rPr lang="en-US" sz="1200" kern="1200" dirty="0" smtClean="0">
                <a:solidFill>
                  <a:schemeClr val="tx1"/>
                </a:solidFill>
                <a:effectLst/>
                <a:latin typeface="+mn-lt"/>
                <a:ea typeface="+mn-ea"/>
                <a:cs typeface="+mn-cs"/>
              </a:rPr>
              <a:t> group, 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b="0" kern="1200" baseline="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Click in the second text box, delete </a:t>
            </a:r>
            <a:r>
              <a:rPr lang="en-US" sz="1200" b="1" kern="1200" dirty="0" smtClean="0">
                <a:solidFill>
                  <a:schemeClr val="tx1"/>
                </a:solidFill>
                <a:latin typeface="+mn-lt"/>
                <a:ea typeface="+mn-ea"/>
                <a:cs typeface="+mn-cs"/>
              </a:rPr>
              <a:t>1</a:t>
            </a:r>
            <a:r>
              <a:rPr lang="en-US" sz="1200" b="0" kern="1200" dirty="0" smtClean="0">
                <a:solidFill>
                  <a:schemeClr val="tx1"/>
                </a:solidFill>
                <a:latin typeface="+mn-lt"/>
                <a:ea typeface="+mn-ea"/>
                <a:cs typeface="+mn-cs"/>
              </a:rPr>
              <a:t>, and then enter </a:t>
            </a:r>
            <a:r>
              <a:rPr lang="en-US" sz="1200" b="1" kern="1200" dirty="0" smtClean="0">
                <a:solidFill>
                  <a:schemeClr val="tx1"/>
                </a:solidFill>
                <a:latin typeface="+mn-lt"/>
                <a:ea typeface="+mn-ea"/>
                <a:cs typeface="+mn-cs"/>
              </a:rPr>
              <a:t>2</a:t>
            </a:r>
            <a:r>
              <a:rPr lang="en-US" sz="1200" b="0" kern="120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Select the second text box. 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a:t>
            </a:r>
            <a:r>
              <a:rPr lang="en-US" sz="1200" b="0" kern="1200" baseline="0" dirty="0" smtClean="0">
                <a:solidFill>
                  <a:schemeClr val="tx1"/>
                </a:solidFill>
                <a:latin typeface="+mn-lt"/>
                <a:ea typeface="+mn-ea"/>
                <a:cs typeface="+mn-cs"/>
              </a:rPr>
              <a:t> tab, in the bottom right corner of the </a:t>
            </a:r>
            <a:r>
              <a:rPr lang="en-US" sz="1200" b="1" kern="1200" baseline="0" dirty="0" smtClean="0">
                <a:solidFill>
                  <a:schemeClr val="tx1"/>
                </a:solidFill>
                <a:latin typeface="+mn-lt"/>
                <a:ea typeface="+mn-ea"/>
                <a:cs typeface="+mn-cs"/>
              </a:rPr>
              <a:t>WordArt Styles </a:t>
            </a:r>
            <a:r>
              <a:rPr lang="en-US" sz="1200" b="0" kern="1200" baseline="0" dirty="0" smtClean="0">
                <a:solidFill>
                  <a:schemeClr val="tx1"/>
                </a:solidFill>
                <a:latin typeface="+mn-lt"/>
                <a:ea typeface="+mn-ea"/>
                <a:cs typeface="+mn-cs"/>
              </a:rPr>
              <a:t>group, click the </a:t>
            </a:r>
            <a:r>
              <a:rPr lang="en-US" sz="1200" b="1" kern="1200" dirty="0" smtClean="0">
                <a:solidFill>
                  <a:schemeClr val="tx1"/>
                </a:solidFill>
                <a:latin typeface="+mn-lt"/>
                <a:ea typeface="+mn-ea"/>
                <a:cs typeface="+mn-cs"/>
              </a:rPr>
              <a:t>Format</a:t>
            </a:r>
            <a:r>
              <a:rPr lang="en-US" sz="1200" b="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Text</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Effects</a:t>
            </a:r>
            <a:r>
              <a:rPr lang="en-US" sz="1200" b="0" kern="1200" baseline="0" dirty="0" smtClean="0">
                <a:solidFill>
                  <a:schemeClr val="tx1"/>
                </a:solidFill>
                <a:latin typeface="+mn-lt"/>
                <a:ea typeface="+mn-ea"/>
                <a:cs typeface="+mn-cs"/>
              </a:rPr>
              <a:t> dialog box launcher.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342900" lvl="0" indent="-342900">
              <a:buFont typeface="+mj-lt"/>
              <a:buAutoNum type="arabicPeriod" startAt="2"/>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click </a:t>
            </a:r>
            <a:r>
              <a:rPr lang="en-US" sz="1200" b="1" dirty="0" smtClean="0"/>
              <a:t>More Colors</a:t>
            </a:r>
            <a:r>
              <a:rPr lang="en-US" sz="1200" dirty="0" smtClean="0"/>
              <a:t>, and then 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198</a:t>
            </a:r>
            <a:r>
              <a:rPr lang="en-US" sz="1200" dirty="0" smtClean="0"/>
              <a:t>, Green: </a:t>
            </a:r>
            <a:r>
              <a:rPr lang="en-US" sz="1200" b="1" dirty="0" smtClean="0"/>
              <a:t>217</a:t>
            </a:r>
            <a:r>
              <a:rPr lang="en-US" sz="1200" dirty="0" smtClean="0"/>
              <a:t>, Blue: </a:t>
            </a:r>
            <a:r>
              <a:rPr lang="en-US" sz="1200" b="1" dirty="0" smtClean="0"/>
              <a:t>241</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228</a:t>
            </a:r>
            <a:r>
              <a:rPr lang="en-US" sz="1200" dirty="0" smtClean="0"/>
              <a:t>, Green: </a:t>
            </a:r>
            <a:r>
              <a:rPr lang="en-US" sz="1200" b="1" dirty="0" smtClean="0"/>
              <a:t>108</a:t>
            </a:r>
            <a:r>
              <a:rPr lang="en-US" sz="1200" dirty="0" smtClean="0"/>
              <a:t>, Blue: </a:t>
            </a:r>
            <a:r>
              <a:rPr lang="en-US" sz="1200" b="1" dirty="0" smtClean="0"/>
              <a:t>10</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pane, under </a:t>
            </a:r>
            <a:r>
              <a:rPr lang="en-US" sz="1200" b="1" kern="1200" baseline="0" dirty="0" smtClean="0">
                <a:solidFill>
                  <a:schemeClr val="tx1"/>
                </a:solidFill>
                <a:latin typeface="+mn-lt"/>
                <a:ea typeface="+mn-ea"/>
                <a:cs typeface="+mn-cs"/>
              </a:rPr>
              <a:t>Rotation</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350°</a:t>
            </a:r>
            <a:r>
              <a:rPr lang="en-US" sz="1200" b="0" kern="120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i="0" baseline="0" dirty="0" smtClean="0"/>
              <a:t>Format Text Effects </a:t>
            </a:r>
            <a:r>
              <a:rPr lang="en-US" sz="1200" i="0" baseline="0" dirty="0" smtClean="0"/>
              <a:t>dialog box, click </a:t>
            </a:r>
            <a:r>
              <a:rPr lang="en-US" sz="1200" b="1" i="0" baseline="0" dirty="0" smtClean="0"/>
              <a:t>Glow and Soft Edges </a:t>
            </a:r>
            <a:r>
              <a:rPr lang="en-US" sz="1200" i="0" baseline="0" dirty="0" smtClean="0"/>
              <a:t>in the left pane, in the </a:t>
            </a:r>
            <a:r>
              <a:rPr lang="en-US" sz="1200" b="1" i="0" baseline="0" dirty="0" smtClean="0"/>
              <a:t>Glow and Soft Edges </a:t>
            </a:r>
            <a:r>
              <a:rPr lang="en-US" sz="1200" i="0" baseline="0" dirty="0" smtClean="0"/>
              <a:t>pane, click the button next to </a:t>
            </a:r>
            <a:r>
              <a:rPr lang="en-US" sz="1200" b="1" i="0" baseline="0" dirty="0" smtClean="0"/>
              <a:t>Color</a:t>
            </a:r>
            <a:r>
              <a:rPr lang="en-US" sz="1200" i="0" baseline="0" dirty="0" smtClean="0"/>
              <a:t>, and then click </a:t>
            </a:r>
            <a:r>
              <a:rPr lang="en-US" sz="1200" b="1" i="0" baseline="0" dirty="0" smtClean="0"/>
              <a:t>More Colors</a:t>
            </a:r>
            <a:r>
              <a:rPr lang="en-US" sz="1200" i="0" baseline="0" dirty="0" smtClean="0"/>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255</a:t>
            </a:r>
            <a:r>
              <a:rPr lang="en-US" sz="1200" dirty="0" smtClean="0"/>
              <a:t>, Green: </a:t>
            </a:r>
            <a:r>
              <a:rPr lang="en-US" sz="1200" b="1" dirty="0" smtClean="0"/>
              <a:t>144</a:t>
            </a:r>
            <a:r>
              <a:rPr lang="en-US" sz="1200" dirty="0" smtClean="0"/>
              <a:t>, Blue: </a:t>
            </a:r>
            <a:r>
              <a:rPr lang="en-US" sz="1200" b="1" dirty="0" smtClean="0"/>
              <a:t>4</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i="0" kern="1200" dirty="0" smtClean="0">
                <a:solidFill>
                  <a:schemeClr val="tx1"/>
                </a:solidFill>
                <a:latin typeface="+mn-lt"/>
                <a:ea typeface="+mn-ea"/>
                <a:cs typeface="+mn-cs"/>
              </a:rPr>
              <a:t>Drag the second text box onto the curved</a:t>
            </a:r>
            <a:r>
              <a:rPr lang="en-US" sz="1200" b="0" i="0" kern="1200" baseline="0" dirty="0" smtClean="0">
                <a:solidFill>
                  <a:schemeClr val="tx1"/>
                </a:solidFill>
                <a:latin typeface="+mn-lt"/>
                <a:ea typeface="+mn-ea"/>
                <a:cs typeface="+mn-cs"/>
              </a:rPr>
              <a:t> line, to the right of the “1” text box and approximately in the middle of the slide.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i="0" kern="1200" baseline="0" dirty="0" smtClean="0">
                <a:solidFill>
                  <a:schemeClr val="tx1"/>
                </a:solidFill>
                <a:latin typeface="+mn-lt"/>
                <a:ea typeface="+mn-ea"/>
                <a:cs typeface="+mn-cs"/>
              </a:rPr>
              <a:t>On the </a:t>
            </a:r>
            <a:r>
              <a:rPr lang="en-US" sz="1200" b="1" i="0" kern="1200" baseline="0" dirty="0" smtClean="0">
                <a:solidFill>
                  <a:schemeClr val="tx1"/>
                </a:solidFill>
                <a:latin typeface="+mn-lt"/>
                <a:ea typeface="+mn-ea"/>
                <a:cs typeface="+mn-cs"/>
              </a:rPr>
              <a:t>Animations</a:t>
            </a:r>
            <a:r>
              <a:rPr lang="en-US" sz="1200" b="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Advanced Animation </a:t>
            </a:r>
            <a:r>
              <a:rPr lang="en-US" sz="1200" b="0" i="0" kern="1200" baseline="0" dirty="0" smtClean="0">
                <a:solidFill>
                  <a:schemeClr val="tx1"/>
                </a:solidFill>
                <a:latin typeface="+mn-lt"/>
                <a:ea typeface="+mn-ea"/>
                <a:cs typeface="+mn-cs"/>
              </a:rPr>
              <a:t>group, click </a:t>
            </a:r>
            <a:r>
              <a:rPr lang="en-US" sz="1200" b="1" i="0" kern="1200" baseline="0" dirty="0" smtClean="0">
                <a:solidFill>
                  <a:schemeClr val="tx1"/>
                </a:solidFill>
                <a:latin typeface="+mn-lt"/>
                <a:ea typeface="+mn-ea"/>
                <a:cs typeface="+mn-cs"/>
              </a:rPr>
              <a:t>Animation Pane</a:t>
            </a:r>
            <a:r>
              <a:rPr lang="en-US" sz="1200" b="0" i="0" kern="1200" baseline="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kern="1200" baseline="0" dirty="0" smtClean="0">
                <a:solidFill>
                  <a:schemeClr val="tx1"/>
                </a:solidFill>
                <a:latin typeface="+mn-lt"/>
                <a:ea typeface="+mn-ea"/>
                <a:cs typeface="+mn-cs"/>
              </a:rPr>
              <a:t>Press and hold CTRL, and then 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fourth and fifth animation effects (fade and spin effects for the second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0.5</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0.9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sixth animation effect (motion path for the second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0.5</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1.8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0"/>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sixth animation effect. On the slide, right-click the selected motion path, and then click </a:t>
            </a:r>
            <a:r>
              <a:rPr lang="en-US" sz="1200" b="1" i="0" kern="1200" baseline="0" dirty="0" smtClean="0">
                <a:solidFill>
                  <a:schemeClr val="tx1"/>
                </a:solidFill>
                <a:latin typeface="+mn-lt"/>
                <a:ea typeface="+mn-ea"/>
                <a:cs typeface="+mn-cs"/>
              </a:rPr>
              <a:t>Edit Points</a:t>
            </a:r>
            <a:r>
              <a:rPr lang="en-US" sz="1200" i="0" kern="1200" baseline="0" dirty="0" smtClean="0">
                <a:solidFill>
                  <a:schemeClr val="tx1"/>
                </a:solidFill>
                <a:latin typeface="+mn-lt"/>
                <a:ea typeface="+mn-ea"/>
                <a:cs typeface="+mn-cs"/>
              </a:rPr>
              <a:t>. Drag the points on the path to match the path to the curved line. (</a:t>
            </a:r>
            <a:r>
              <a:rPr lang="en-US" sz="1200" b="1" i="0" kern="1200" baseline="0" dirty="0" smtClean="0">
                <a:solidFill>
                  <a:schemeClr val="tx1"/>
                </a:solidFill>
                <a:latin typeface="+mn-lt"/>
                <a:ea typeface="+mn-ea"/>
                <a:cs typeface="+mn-cs"/>
              </a:rPr>
              <a:t>Note:</a:t>
            </a:r>
            <a:r>
              <a:rPr lang="en-US" sz="1200" i="0" kern="1200" baseline="0" dirty="0" smtClean="0">
                <a:solidFill>
                  <a:schemeClr val="tx1"/>
                </a:solidFill>
                <a:latin typeface="+mn-lt"/>
                <a:ea typeface="+mn-ea"/>
                <a:cs typeface="+mn-cs"/>
              </a:rPr>
              <a:t> The starting point will be further to the right of the right edge of the slide than the starting point for the first motion path.)</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1"/>
              <a:tabLst/>
              <a:defRPr/>
            </a:pP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1"/>
              <a:tabLst/>
              <a:defRPr/>
            </a:pP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animated “3” on this slide, do the following:</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second text box.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Clipboard</a:t>
            </a:r>
            <a:r>
              <a:rPr lang="en-US" sz="1200" kern="1200" dirty="0" smtClean="0">
                <a:solidFill>
                  <a:schemeClr val="tx1"/>
                </a:solidFill>
                <a:effectLst/>
                <a:latin typeface="+mn-lt"/>
                <a:ea typeface="+mn-ea"/>
                <a:cs typeface="+mn-cs"/>
              </a:rPr>
              <a:t> group, 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b="0" kern="1200" baseline="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Drag the third text box away from the second text box.</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in the third text box, delete </a:t>
            </a:r>
            <a:r>
              <a:rPr lang="en-US" sz="1200" b="1" kern="1200" baseline="0" dirty="0" smtClean="0">
                <a:solidFill>
                  <a:schemeClr val="tx1"/>
                </a:solidFill>
                <a:latin typeface="+mn-lt"/>
                <a:ea typeface="+mn-ea"/>
                <a:cs typeface="+mn-cs"/>
              </a:rPr>
              <a:t>2</a:t>
            </a:r>
            <a:r>
              <a:rPr lang="en-US" sz="1200" b="0" kern="1200" baseline="0" dirty="0" smtClean="0">
                <a:solidFill>
                  <a:schemeClr val="tx1"/>
                </a:solidFill>
                <a:latin typeface="+mn-lt"/>
                <a:ea typeface="+mn-ea"/>
                <a:cs typeface="+mn-cs"/>
              </a:rPr>
              <a:t>, and then enter </a:t>
            </a:r>
            <a:r>
              <a:rPr lang="en-US" sz="1200" b="1" kern="1200" baseline="0" dirty="0" smtClean="0">
                <a:solidFill>
                  <a:schemeClr val="tx1"/>
                </a:solidFill>
                <a:latin typeface="+mn-lt"/>
                <a:ea typeface="+mn-ea"/>
                <a:cs typeface="+mn-cs"/>
              </a:rPr>
              <a:t>3</a:t>
            </a:r>
            <a:r>
              <a:rPr lang="en-US" sz="1200" b="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Select the third text box. </a:t>
            </a:r>
            <a:r>
              <a:rPr lang="en-US" sz="1200" b="0" kern="1200" dirty="0" smtClean="0">
                <a:solidFill>
                  <a:schemeClr val="tx1"/>
                </a:solidFill>
                <a:latin typeface="+mn-lt"/>
                <a:ea typeface="+mn-ea"/>
                <a:cs typeface="+mn-cs"/>
              </a:rPr>
              <a:t>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 tab</a:t>
            </a:r>
            <a:r>
              <a:rPr lang="en-US" sz="1200" b="0" kern="1200" baseline="0" dirty="0" smtClean="0">
                <a:solidFill>
                  <a:schemeClr val="tx1"/>
                </a:solidFill>
                <a:latin typeface="+mn-lt"/>
                <a:ea typeface="+mn-ea"/>
                <a:cs typeface="+mn-cs"/>
              </a:rPr>
              <a:t>, in the bottom right corner of the </a:t>
            </a:r>
            <a:r>
              <a:rPr lang="en-US" sz="1200" b="1" kern="1200" baseline="0" dirty="0" smtClean="0">
                <a:solidFill>
                  <a:schemeClr val="tx1"/>
                </a:solidFill>
                <a:latin typeface="+mn-lt"/>
                <a:ea typeface="+mn-ea"/>
                <a:cs typeface="+mn-cs"/>
              </a:rPr>
              <a:t>WordArt Styles </a:t>
            </a:r>
            <a:r>
              <a:rPr lang="en-US" sz="1200" b="0" kern="1200" baseline="0" dirty="0" smtClean="0">
                <a:solidFill>
                  <a:schemeClr val="tx1"/>
                </a:solidFill>
                <a:latin typeface="+mn-lt"/>
                <a:ea typeface="+mn-ea"/>
                <a:cs typeface="+mn-cs"/>
              </a:rPr>
              <a:t>group, click the </a:t>
            </a:r>
            <a:r>
              <a:rPr lang="en-US" sz="1200" b="1" kern="1200" dirty="0" smtClean="0">
                <a:solidFill>
                  <a:schemeClr val="tx1"/>
                </a:solidFill>
                <a:latin typeface="+mn-lt"/>
                <a:ea typeface="+mn-ea"/>
                <a:cs typeface="+mn-cs"/>
              </a:rPr>
              <a:t>Format</a:t>
            </a:r>
            <a:r>
              <a:rPr lang="en-US" sz="1200" b="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Text</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Effects</a:t>
            </a:r>
            <a:r>
              <a:rPr lang="en-US" sz="1200" b="0" kern="1200" baseline="0" dirty="0" smtClean="0">
                <a:solidFill>
                  <a:schemeClr val="tx1"/>
                </a:solidFill>
                <a:latin typeface="+mn-lt"/>
                <a:ea typeface="+mn-ea"/>
                <a:cs typeface="+mn-cs"/>
              </a:rPr>
              <a:t> dialog box launcher.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a:t>
            </a:r>
            <a:r>
              <a:rPr lang="en-US" sz="1200" kern="1200" baseline="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startAt="5"/>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b="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click </a:t>
            </a:r>
            <a:r>
              <a:rPr lang="en-US" sz="1200" b="1" dirty="0" smtClean="0"/>
              <a:t>More Colors</a:t>
            </a:r>
            <a:r>
              <a:rPr lang="en-US" sz="1200" dirty="0" smtClean="0"/>
              <a:t>, and then 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198</a:t>
            </a:r>
            <a:r>
              <a:rPr lang="en-US" sz="1200" dirty="0" smtClean="0"/>
              <a:t>, Green: </a:t>
            </a:r>
            <a:r>
              <a:rPr lang="en-US" sz="1200" b="1" dirty="0" smtClean="0"/>
              <a:t>217</a:t>
            </a:r>
            <a:r>
              <a:rPr lang="en-US" sz="1200" dirty="0" smtClean="0"/>
              <a:t>, Blue: </a:t>
            </a:r>
            <a:r>
              <a:rPr lang="en-US" sz="1200" b="1" dirty="0" smtClean="0"/>
              <a:t>241</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119</a:t>
            </a:r>
            <a:r>
              <a:rPr lang="en-US" sz="1200" dirty="0" smtClean="0"/>
              <a:t>, Green: </a:t>
            </a:r>
            <a:r>
              <a:rPr lang="en-US" sz="1200" b="1" dirty="0" smtClean="0"/>
              <a:t>147</a:t>
            </a:r>
            <a:r>
              <a:rPr lang="en-US" sz="1200" dirty="0" smtClean="0"/>
              <a:t>, Blue: </a:t>
            </a:r>
            <a:r>
              <a:rPr lang="en-US" sz="1200" b="1" dirty="0" smtClean="0"/>
              <a:t>60</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pane, under </a:t>
            </a:r>
            <a:r>
              <a:rPr lang="en-US" sz="1200" b="1" kern="1200" baseline="0" dirty="0" smtClean="0">
                <a:solidFill>
                  <a:schemeClr val="tx1"/>
                </a:solidFill>
                <a:latin typeface="+mn-lt"/>
                <a:ea typeface="+mn-ea"/>
                <a:cs typeface="+mn-cs"/>
              </a:rPr>
              <a:t>Rotation</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a:t>
            </a:r>
            <a:r>
              <a:rPr lang="en-US" sz="1200" b="0" kern="120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i="0" baseline="0" dirty="0" smtClean="0"/>
              <a:t>Format Text Effects </a:t>
            </a:r>
            <a:r>
              <a:rPr lang="en-US" sz="1200" i="0" baseline="0" dirty="0" smtClean="0"/>
              <a:t>dialog box, click </a:t>
            </a:r>
            <a:r>
              <a:rPr lang="en-US" sz="1200" b="1" i="0" baseline="0" dirty="0" smtClean="0"/>
              <a:t>Glow and Soft Edges </a:t>
            </a:r>
            <a:r>
              <a:rPr lang="en-US" sz="1200" i="0" baseline="0" dirty="0" smtClean="0"/>
              <a:t>in the left pane, and in the </a:t>
            </a:r>
            <a:r>
              <a:rPr lang="en-US" sz="1200" b="1" i="0" baseline="0" dirty="0" smtClean="0"/>
              <a:t>Glow and Soft Edges </a:t>
            </a:r>
            <a:r>
              <a:rPr lang="en-US" sz="1200" i="0" baseline="0" dirty="0" smtClean="0"/>
              <a:t>pane, under </a:t>
            </a:r>
            <a:r>
              <a:rPr lang="en-US" sz="1200" b="1" i="0" baseline="0" dirty="0" smtClean="0"/>
              <a:t>Glow</a:t>
            </a:r>
            <a:r>
              <a:rPr lang="en-US" sz="1200" i="0" baseline="0" dirty="0" smtClean="0"/>
              <a:t>, click the button next to </a:t>
            </a:r>
            <a:r>
              <a:rPr lang="en-US" sz="1200" b="1" i="0" baseline="0" dirty="0" smtClean="0"/>
              <a:t>Color</a:t>
            </a:r>
            <a:r>
              <a:rPr lang="en-US" sz="1200" i="0" baseline="0" dirty="0" smtClean="0"/>
              <a:t>, and then click </a:t>
            </a:r>
            <a:r>
              <a:rPr lang="en-US" sz="1200" b="1" i="0" baseline="0" dirty="0" smtClean="0"/>
              <a:t>More Colors</a:t>
            </a:r>
            <a:r>
              <a:rPr lang="en-US" sz="1200" i="0" baseline="0" dirty="0" smtClean="0"/>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168</a:t>
            </a:r>
            <a:r>
              <a:rPr lang="en-US" sz="1200" dirty="0" smtClean="0"/>
              <a:t>, Green: </a:t>
            </a:r>
            <a:r>
              <a:rPr lang="en-US" sz="1200" b="1" dirty="0" smtClean="0"/>
              <a:t>224</a:t>
            </a:r>
            <a:r>
              <a:rPr lang="en-US" sz="1200" dirty="0" smtClean="0"/>
              <a:t>, Blue: </a:t>
            </a:r>
            <a:r>
              <a:rPr lang="en-US" sz="1200" b="1" dirty="0" smtClean="0"/>
              <a:t>52</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b="0" kern="1200" baseline="0" dirty="0" smtClean="0">
                <a:solidFill>
                  <a:schemeClr val="tx1"/>
                </a:solidFill>
                <a:latin typeface="+mn-lt"/>
                <a:ea typeface="+mn-ea"/>
                <a:cs typeface="+mn-cs"/>
              </a:rPr>
              <a:t>Drag the third text box to the right of the second text box, above the curve.</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seventh animation effect (fade effect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0.7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eighth animation effect (spin effect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0.75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ninth animation effect (motion path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1.5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ninth animation effect (motion path for the third text box). On the slide, right-click the selected motion path, and then click </a:t>
            </a:r>
            <a:r>
              <a:rPr lang="en-US" sz="1200" b="1" i="0" kern="1200" baseline="0" dirty="0" smtClean="0">
                <a:solidFill>
                  <a:schemeClr val="tx1"/>
                </a:solidFill>
                <a:latin typeface="+mn-lt"/>
                <a:ea typeface="+mn-ea"/>
                <a:cs typeface="+mn-cs"/>
              </a:rPr>
              <a:t>Edit Points</a:t>
            </a:r>
            <a:r>
              <a:rPr lang="en-US" sz="1200" i="0" kern="1200" baseline="0" dirty="0" smtClean="0">
                <a:solidFill>
                  <a:schemeClr val="tx1"/>
                </a:solidFill>
                <a:latin typeface="+mn-lt"/>
                <a:ea typeface="+mn-ea"/>
                <a:cs typeface="+mn-cs"/>
              </a:rPr>
              <a:t>. Drag the points on the path to match the path to the curved line. (</a:t>
            </a:r>
            <a:r>
              <a:rPr lang="en-US" sz="1200" b="1" i="0" kern="1200" baseline="0" dirty="0" smtClean="0">
                <a:solidFill>
                  <a:schemeClr val="tx1"/>
                </a:solidFill>
                <a:latin typeface="+mn-lt"/>
                <a:ea typeface="+mn-ea"/>
                <a:cs typeface="+mn-cs"/>
              </a:rPr>
              <a:t>Note:</a:t>
            </a:r>
            <a:r>
              <a:rPr lang="en-US" sz="1200" i="0" kern="1200" baseline="0" dirty="0" smtClean="0">
                <a:solidFill>
                  <a:schemeClr val="tx1"/>
                </a:solidFill>
                <a:latin typeface="+mn-lt"/>
                <a:ea typeface="+mn-ea"/>
                <a:cs typeface="+mn-cs"/>
              </a:rPr>
              <a:t> The endpoint will be above the curved line and the path will eventually meet the curve. The starting point will be further to the right of the right edge of the slide than the starting point for the first motion path.)</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endParaRPr lang="en-US" sz="1200" b="0" kern="1200" baseline="0" dirty="0" smtClean="0">
              <a:solidFill>
                <a:schemeClr val="tx1"/>
              </a:solidFill>
              <a:latin typeface="+mn-lt"/>
              <a:ea typeface="+mn-ea"/>
              <a:cs typeface="+mn-cs"/>
            </a:endParaRPr>
          </a:p>
          <a:p>
            <a:endParaRPr lang="en-US" sz="1200" dirty="0" smtClean="0"/>
          </a:p>
          <a:p>
            <a:r>
              <a:rPr lang="en-US" sz="1200" kern="1200" dirty="0" smtClean="0">
                <a:solidFill>
                  <a:schemeClr val="tx1"/>
                </a:solidFill>
                <a:latin typeface="+mn-lt"/>
                <a:ea typeface="+mn-ea"/>
                <a:cs typeface="+mn-cs"/>
              </a:rPr>
              <a:t>To reproduce the background on this slide, do the following: </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Corner</a:t>
            </a:r>
            <a:r>
              <a:rPr lang="en-US" sz="1200" b="0" kern="1200" dirty="0" smtClean="0">
                <a:solidFill>
                  <a:schemeClr val="tx1"/>
                </a:solidFill>
                <a:latin typeface="+mn-lt"/>
                <a:ea typeface="+mn-ea"/>
                <a:cs typeface="+mn-cs"/>
              </a:rPr>
              <a:t> (fifth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Darker 35% </a:t>
            </a:r>
            <a:r>
              <a:rPr lang="en-US" sz="1200" b="0" kern="1200" dirty="0" smtClean="0">
                <a:solidFill>
                  <a:schemeClr val="tx1"/>
                </a:solidFill>
                <a:latin typeface="+mn-lt"/>
                <a:ea typeface="+mn-ea"/>
                <a:cs typeface="+mn-cs"/>
              </a:rPr>
              <a:t>(fifth</a:t>
            </a:r>
            <a:r>
              <a:rPr lang="en-US" sz="1200" b="0" kern="1200" baseline="0" dirty="0" smtClean="0">
                <a:solidFill>
                  <a:schemeClr val="tx1"/>
                </a:solidFill>
                <a:latin typeface="+mn-lt"/>
                <a:ea typeface="+mn-ea"/>
                <a:cs typeface="+mn-cs"/>
              </a:rPr>
              <a:t> row, first option from the left)</a:t>
            </a:r>
            <a:r>
              <a:rPr lang="en-US" sz="1200" b="0" kern="1200" dirty="0" smtClean="0">
                <a:solidFill>
                  <a:schemeClr val="tx1"/>
                </a:solidFill>
                <a:latin typeface="+mn-lt"/>
                <a:ea typeface="+mn-ea"/>
                <a:cs typeface="+mn-cs"/>
              </a:rPr>
              <a:t>.</a:t>
            </a:r>
          </a:p>
          <a:p>
            <a:pPr marL="1143000" lvl="2" indent="-228600">
              <a:buFont typeface="Arial" pitchFamily="34" charset="0"/>
              <a:buNone/>
            </a:pPr>
            <a:endParaRPr lang="en-US" sz="1200" b="0" kern="1200" dirty="0" smtClean="0">
              <a:solidFill>
                <a:schemeClr val="tx1"/>
              </a:solidFill>
              <a:latin typeface="+mn-lt"/>
              <a:ea typeface="+mn-ea"/>
              <a:cs typeface="+mn-cs"/>
            </a:endParaRPr>
          </a:p>
        </p:txBody>
      </p:sp>
      <p:sp>
        <p:nvSpPr>
          <p:cNvPr id="5" name="Slide Image Placeholder 4"/>
          <p:cNvSpPr>
            <a:spLocks noGrp="1" noRot="1" noChangeAspect="1"/>
          </p:cNvSpPr>
          <p:nvPr>
            <p:ph type="sldImg"/>
          </p:nvPr>
        </p:nvSpPr>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dirty="0" smtClean="0"/>
              <a:t>Rotating numbers on a curved path</a:t>
            </a:r>
          </a:p>
          <a:p>
            <a:r>
              <a:rPr lang="en-US" sz="1400" dirty="0" smtClean="0"/>
              <a:t>(Advanced)</a:t>
            </a:r>
          </a:p>
          <a:p>
            <a:endParaRPr lang="en-US" sz="1200" dirty="0" smtClean="0"/>
          </a:p>
          <a:p>
            <a:pPr marL="685800" marR="0" lvl="3" indent="-22860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0" marR="0" lvl="3" indent="0" algn="l" defTabSz="914400" rtl="0" eaLnBrk="1" fontAlgn="auto" latinLnBrk="0" hangingPunct="1">
              <a:lnSpc>
                <a:spcPct val="100000"/>
              </a:lnSpc>
              <a:spcBef>
                <a:spcPts val="0"/>
              </a:spcBef>
              <a:spcAft>
                <a:spcPts val="0"/>
              </a:spcAft>
              <a:buClrTx/>
              <a:buSzTx/>
              <a:buFont typeface="+mj-lt"/>
              <a:buNone/>
              <a:tabLst/>
              <a:defRPr/>
            </a:pPr>
            <a:r>
              <a:rPr lang="en-US" sz="1200" b="1" dirty="0" smtClean="0"/>
              <a:t>Tip: </a:t>
            </a:r>
            <a:r>
              <a:rPr lang="en-US" sz="1200" dirty="0" smtClean="0"/>
              <a:t>To draw the curved line on this slide, you will need to use the ruler and the drawing guides.</a:t>
            </a:r>
          </a:p>
          <a:p>
            <a:pPr marL="685800" marR="0" lvl="3" indent="-22860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dirty="0" smtClean="0"/>
          </a:p>
          <a:p>
            <a:r>
              <a:rPr lang="en-US" sz="1200" dirty="0" smtClean="0"/>
              <a:t>To display the ruler and the drawing</a:t>
            </a:r>
            <a:r>
              <a:rPr lang="en-US" sz="1200" baseline="0" dirty="0" smtClean="0"/>
              <a:t> guides, do the following:</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On the </a:t>
            </a:r>
            <a:r>
              <a:rPr lang="en-US" sz="1200" b="1" kern="1200" baseline="0" dirty="0" smtClean="0">
                <a:solidFill>
                  <a:schemeClr val="tx1"/>
                </a:solidFill>
                <a:latin typeface="+mn-lt"/>
                <a:ea typeface="+mn-ea"/>
                <a:cs typeface="+mn-cs"/>
              </a:rPr>
              <a:t>View</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Show/Hide</a:t>
            </a:r>
            <a:r>
              <a:rPr lang="en-US" sz="1200" b="0" kern="1200" baseline="0" dirty="0" smtClean="0">
                <a:solidFill>
                  <a:schemeClr val="tx1"/>
                </a:solidFill>
                <a:latin typeface="+mn-lt"/>
                <a:ea typeface="+mn-ea"/>
                <a:cs typeface="+mn-cs"/>
              </a:rPr>
              <a:t> group, select </a:t>
            </a:r>
            <a:r>
              <a:rPr lang="en-US" sz="1200" b="1" kern="1200" baseline="0" dirty="0" smtClean="0">
                <a:solidFill>
                  <a:schemeClr val="tx1"/>
                </a:solidFill>
                <a:latin typeface="+mn-lt"/>
                <a:ea typeface="+mn-ea"/>
                <a:cs typeface="+mn-cs"/>
              </a:rPr>
              <a:t>Ruler</a:t>
            </a:r>
            <a:r>
              <a:rPr lang="en-US" sz="1200" b="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Right-click the slide background area, and then click </a:t>
            </a:r>
            <a:r>
              <a:rPr lang="en-US" sz="1200" b="1" kern="1200" baseline="0" dirty="0" smtClean="0">
                <a:solidFill>
                  <a:schemeClr val="tx1"/>
                </a:solidFill>
                <a:latin typeface="+mn-lt"/>
                <a:ea typeface="+mn-ea"/>
                <a:cs typeface="+mn-cs"/>
              </a:rPr>
              <a:t>Grid and Guides</a:t>
            </a:r>
            <a:r>
              <a:rPr lang="en-US" sz="1200" b="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Grid and Guides </a:t>
            </a:r>
            <a:r>
              <a:rPr lang="en-US" sz="1200" b="0" kern="1200" baseline="0" dirty="0" smtClean="0">
                <a:solidFill>
                  <a:schemeClr val="tx1"/>
                </a:solidFill>
                <a:latin typeface="+mn-lt"/>
                <a:ea typeface="+mn-ea"/>
                <a:cs typeface="+mn-cs"/>
              </a:rPr>
              <a:t>dialog box, under </a:t>
            </a:r>
            <a:r>
              <a:rPr lang="en-US" sz="1200" b="1" kern="1200" baseline="0" dirty="0" smtClean="0">
                <a:solidFill>
                  <a:schemeClr val="tx1"/>
                </a:solidFill>
                <a:latin typeface="+mn-lt"/>
                <a:ea typeface="+mn-ea"/>
                <a:cs typeface="+mn-cs"/>
              </a:rPr>
              <a:t>Guide settings</a:t>
            </a:r>
            <a:r>
              <a:rPr lang="en-US" sz="1200" b="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Display drawing guides on screen</a:t>
            </a:r>
            <a:r>
              <a:rPr lang="en-US" sz="1200" b="0" kern="1200" baseline="0" dirty="0" smtClean="0">
                <a:solidFill>
                  <a:schemeClr val="tx1"/>
                </a:solidFill>
                <a:latin typeface="+mn-lt"/>
                <a:ea typeface="+mn-ea"/>
                <a:cs typeface="+mn-cs"/>
              </a:rPr>
              <a:t>. </a:t>
            </a:r>
            <a:r>
              <a:rPr lang="en-US" sz="1200" b="0" baseline="0" dirty="0" smtClean="0"/>
              <a:t>(</a:t>
            </a:r>
            <a:r>
              <a:rPr lang="en-US" sz="1200" b="1" dirty="0" smtClean="0"/>
              <a:t>Note: </a:t>
            </a:r>
            <a:r>
              <a:rPr lang="en-US" sz="1200" dirty="0" smtClean="0"/>
              <a:t>One horizontal and one vertical guide will display on</a:t>
            </a:r>
            <a:r>
              <a:rPr lang="en-US" sz="1200" baseline="0" dirty="0" smtClean="0"/>
              <a:t> the slide </a:t>
            </a:r>
            <a:r>
              <a:rPr lang="en-US" sz="1200" dirty="0" smtClean="0"/>
              <a:t>at 0.00, the default</a:t>
            </a:r>
            <a:r>
              <a:rPr lang="en-US" sz="1200" baseline="0" dirty="0" smtClean="0"/>
              <a:t> position</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None/>
              <a:tabLst/>
              <a:defRPr/>
            </a:pPr>
            <a:r>
              <a:rPr lang="en-US" sz="1200" dirty="0" smtClean="0"/>
              <a:t>To reproduce the curved line on this slide, do the following:</a:t>
            </a: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On the </a:t>
            </a:r>
            <a:r>
              <a:rPr lang="en-US" sz="1200" b="1" kern="1200" baseline="0" dirty="0" smtClean="0">
                <a:solidFill>
                  <a:schemeClr val="tx1"/>
                </a:solidFill>
                <a:latin typeface="+mn-lt"/>
                <a:ea typeface="+mn-ea"/>
                <a:cs typeface="+mn-cs"/>
              </a:rPr>
              <a:t>Insert </a:t>
            </a:r>
            <a:r>
              <a:rPr lang="en-US" sz="1200" b="0" kern="1200" baseline="0" dirty="0" smtClean="0">
                <a:solidFill>
                  <a:schemeClr val="tx1"/>
                </a:solidFill>
                <a:latin typeface="+mn-lt"/>
                <a:ea typeface="+mn-ea"/>
                <a:cs typeface="+mn-cs"/>
              </a:rPr>
              <a:t>tab, in the </a:t>
            </a:r>
            <a:r>
              <a:rPr lang="en-US" sz="1200" b="1" kern="1200" baseline="0" dirty="0" smtClean="0">
                <a:solidFill>
                  <a:schemeClr val="tx1"/>
                </a:solidFill>
                <a:latin typeface="+mn-lt"/>
                <a:ea typeface="+mn-ea"/>
                <a:cs typeface="+mn-cs"/>
              </a:rPr>
              <a:t>Illustrations </a:t>
            </a:r>
            <a:r>
              <a:rPr lang="en-US" sz="1200" b="0" kern="1200" baseline="0" dirty="0" smtClean="0">
                <a:solidFill>
                  <a:schemeClr val="tx1"/>
                </a:solidFill>
                <a:latin typeface="+mn-lt"/>
                <a:ea typeface="+mn-ea"/>
                <a:cs typeface="+mn-cs"/>
              </a:rPr>
              <a:t>group, click </a:t>
            </a:r>
            <a:r>
              <a:rPr lang="en-US" sz="1200" b="1" kern="1200" baseline="0" dirty="0" smtClean="0">
                <a:solidFill>
                  <a:schemeClr val="tx1"/>
                </a:solidFill>
                <a:latin typeface="+mn-lt"/>
                <a:ea typeface="+mn-ea"/>
                <a:cs typeface="+mn-cs"/>
              </a:rPr>
              <a:t>Shapes</a:t>
            </a:r>
            <a:r>
              <a:rPr lang="en-US" sz="1200" b="0" kern="1200" baseline="0" dirty="0" smtClean="0">
                <a:solidFill>
                  <a:schemeClr val="tx1"/>
                </a:solidFill>
                <a:latin typeface="+mn-lt"/>
                <a:ea typeface="+mn-ea"/>
                <a:cs typeface="+mn-cs"/>
              </a:rPr>
              <a:t>, and then under </a:t>
            </a:r>
            <a:r>
              <a:rPr lang="en-US" sz="1200" b="1" kern="1200" baseline="0" dirty="0" smtClean="0">
                <a:solidFill>
                  <a:schemeClr val="tx1"/>
                </a:solidFill>
                <a:latin typeface="+mn-lt"/>
                <a:ea typeface="+mn-ea"/>
                <a:cs typeface="+mn-cs"/>
              </a:rPr>
              <a:t>Lines</a:t>
            </a:r>
            <a:r>
              <a:rPr lang="en-US" sz="1200" b="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Curve</a:t>
            </a:r>
            <a:r>
              <a:rPr lang="en-US" sz="1200" b="0" kern="1200" baseline="0" dirty="0" smtClean="0">
                <a:solidFill>
                  <a:schemeClr val="tx1"/>
                </a:solidFill>
                <a:latin typeface="+mn-lt"/>
                <a:ea typeface="+mn-ea"/>
                <a:cs typeface="+mn-cs"/>
              </a:rPr>
              <a:t> (10</a:t>
            </a:r>
            <a:r>
              <a:rPr lang="en-US" sz="1200" b="0" kern="1200" baseline="30000" dirty="0" smtClean="0">
                <a:solidFill>
                  <a:schemeClr val="tx1"/>
                </a:solidFill>
                <a:latin typeface="+mn-lt"/>
                <a:ea typeface="+mn-ea"/>
                <a:cs typeface="+mn-cs"/>
              </a:rPr>
              <a:t>th</a:t>
            </a:r>
            <a:r>
              <a:rPr lang="en-US" sz="1200" b="0" kern="1200" baseline="0" dirty="0" smtClean="0">
                <a:solidFill>
                  <a:schemeClr val="tx1"/>
                </a:solidFill>
                <a:latin typeface="+mn-lt"/>
                <a:ea typeface="+mn-ea"/>
                <a:cs typeface="+mn-cs"/>
              </a:rPr>
              <a:t> option from the left). To draw the curved line on the slide, do the following:</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first point 0.25” to the left of the left edge of the slide and 0.75” below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second point 3” to the left of the vertical drawing guide and 1” above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third point 1.5” to the right of the vertical drawing guide and 0.5” below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Double-click the fourth and final point 0.25” to the right of the right edge of the slide and 1.5” above the horizontal drawing guide.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Select the curved line. 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Shape Styles </a:t>
            </a:r>
            <a:r>
              <a:rPr lang="en-US" sz="1200" b="0" kern="1200" baseline="0" dirty="0" smtClean="0">
                <a:solidFill>
                  <a:schemeClr val="tx1"/>
                </a:solidFill>
                <a:latin typeface="+mn-lt"/>
                <a:ea typeface="+mn-ea"/>
                <a:cs typeface="+mn-cs"/>
              </a:rPr>
              <a:t>group, click </a:t>
            </a:r>
            <a:r>
              <a:rPr lang="en-US" sz="1200" b="1" kern="1200" baseline="0" dirty="0" smtClean="0">
                <a:solidFill>
                  <a:schemeClr val="tx1"/>
                </a:solidFill>
                <a:latin typeface="+mn-lt"/>
                <a:ea typeface="+mn-ea"/>
                <a:cs typeface="+mn-cs"/>
              </a:rPr>
              <a:t>Shape Outline</a:t>
            </a:r>
            <a:r>
              <a:rPr lang="en-US" sz="1200" b="0" kern="1200" baseline="0" dirty="0" smtClean="0">
                <a:solidFill>
                  <a:schemeClr val="tx1"/>
                </a:solidFill>
                <a:latin typeface="+mn-lt"/>
                <a:ea typeface="+mn-ea"/>
                <a:cs typeface="+mn-cs"/>
              </a:rPr>
              <a:t>, and then do the following: </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Under </a:t>
            </a:r>
            <a:r>
              <a:rPr lang="en-US" sz="1200" b="1" kern="1200" baseline="0" dirty="0" smtClean="0">
                <a:solidFill>
                  <a:schemeClr val="tx1"/>
                </a:solidFill>
                <a:latin typeface="+mn-lt"/>
                <a:ea typeface="+mn-ea"/>
                <a:cs typeface="+mn-cs"/>
              </a:rPr>
              <a:t>Theme Colors</a:t>
            </a:r>
            <a:r>
              <a:rPr lang="en-US" sz="1200" b="0" kern="1200" baseline="0" dirty="0" smtClean="0">
                <a:solidFill>
                  <a:schemeClr val="tx1"/>
                </a:solidFill>
                <a:latin typeface="+mn-lt"/>
                <a:ea typeface="+mn-ea"/>
                <a:cs typeface="+mn-cs"/>
              </a:rPr>
              <a:t>,</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click</a:t>
            </a:r>
            <a:r>
              <a:rPr lang="en-US" sz="1200" b="0" dirty="0" smtClean="0"/>
              <a:t> </a:t>
            </a:r>
            <a:r>
              <a:rPr lang="en-US" sz="1200" b="1" dirty="0" smtClean="0"/>
              <a:t>White, Background 1, Darker 35%</a:t>
            </a:r>
            <a:r>
              <a:rPr lang="en-US" sz="1200" b="0" dirty="0" smtClean="0"/>
              <a:t> (fifth row, first option from the left). </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Point to </a:t>
            </a:r>
            <a:r>
              <a:rPr lang="en-US" sz="1200" b="1" kern="1200" baseline="0" dirty="0" smtClean="0">
                <a:solidFill>
                  <a:schemeClr val="tx1"/>
                </a:solidFill>
                <a:latin typeface="+mn-lt"/>
                <a:ea typeface="+mn-ea"/>
                <a:cs typeface="+mn-cs"/>
              </a:rPr>
              <a:t>Dashes</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Square Dot </a:t>
            </a:r>
            <a:r>
              <a:rPr lang="en-US" sz="1200" b="0" kern="1200" baseline="0" dirty="0" smtClean="0">
                <a:solidFill>
                  <a:schemeClr val="tx1"/>
                </a:solidFill>
                <a:latin typeface="+mn-lt"/>
                <a:ea typeface="+mn-ea"/>
                <a:cs typeface="+mn-cs"/>
              </a:rPr>
              <a:t>(third option from the top).</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Point to </a:t>
            </a:r>
            <a:r>
              <a:rPr lang="en-US" sz="1200" b="1" kern="1200" baseline="0" dirty="0" smtClean="0">
                <a:solidFill>
                  <a:schemeClr val="tx1"/>
                </a:solidFill>
                <a:latin typeface="+mn-lt"/>
                <a:ea typeface="+mn-ea"/>
                <a:cs typeface="+mn-cs"/>
              </a:rPr>
              <a:t>Weight</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1 ½ pt</a:t>
            </a:r>
            <a:r>
              <a:rPr lang="en-US" sz="1200" b="0" kern="1200" baseline="0" dirty="0" smtClean="0">
                <a:solidFill>
                  <a:schemeClr val="tx1"/>
                </a:solidFill>
                <a:latin typeface="+mn-lt"/>
                <a:ea typeface="+mn-ea"/>
                <a:cs typeface="+mn-cs"/>
              </a:rPr>
              <a:t>. </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dirty="0" smtClean="0"/>
          </a:p>
          <a:p>
            <a:endParaRPr lang="en-US" sz="1200" dirty="0" smtClean="0"/>
          </a:p>
          <a:p>
            <a:r>
              <a:rPr lang="en-US" sz="1200" dirty="0" smtClean="0"/>
              <a:t>To reproduce the “1”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 the </a:t>
            </a:r>
            <a:r>
              <a:rPr lang="en-US" sz="1200" b="1" i="0" dirty="0" smtClean="0"/>
              <a:t>Home</a:t>
            </a:r>
            <a:r>
              <a:rPr lang="en-US" sz="1200" i="0" dirty="0" smtClean="0"/>
              <a:t> tab, in the</a:t>
            </a:r>
            <a:r>
              <a:rPr lang="en-US" sz="1200" i="0" baseline="0" dirty="0" smtClean="0"/>
              <a:t> </a:t>
            </a:r>
            <a:r>
              <a:rPr lang="en-US" sz="1200" b="1" i="0" baseline="0" dirty="0" smtClean="0"/>
              <a:t>Slides</a:t>
            </a:r>
            <a:r>
              <a:rPr lang="en-US" sz="1200" i="0" baseline="0" dirty="0" smtClean="0"/>
              <a:t> group, click </a:t>
            </a:r>
            <a:r>
              <a:rPr lang="en-US" sz="1200" b="1" i="0" baseline="0" dirty="0" smtClean="0"/>
              <a:t>Layout</a:t>
            </a:r>
            <a:r>
              <a:rPr lang="en-US" sz="1200" i="0" baseline="0" dirty="0" smtClean="0"/>
              <a:t>, and then click </a:t>
            </a:r>
            <a:r>
              <a:rPr lang="en-US" sz="1200" b="1" i="0" baseline="0" dirty="0" smtClean="0"/>
              <a:t>Blank</a:t>
            </a:r>
            <a:r>
              <a:rPr lang="en-US" sz="1200" i="0" baseline="0" dirty="0" smtClean="0"/>
              <a:t>.</a:t>
            </a:r>
            <a:endParaRPr lang="en-US" sz="1200" i="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a:t>
            </a:r>
            <a:r>
              <a:rPr lang="en-US" sz="1200" i="0" baseline="0" dirty="0" smtClean="0"/>
              <a:t> the </a:t>
            </a:r>
            <a:r>
              <a:rPr lang="en-US" sz="1200" b="1" i="0" baseline="0" dirty="0" smtClean="0"/>
              <a:t>Insert</a:t>
            </a:r>
            <a:r>
              <a:rPr lang="en-US" sz="1200" i="0" baseline="0" dirty="0" smtClean="0"/>
              <a:t> tab, in the </a:t>
            </a:r>
            <a:r>
              <a:rPr lang="en-US" sz="1200" b="1" i="0" baseline="0" dirty="0" smtClean="0"/>
              <a:t>Text</a:t>
            </a:r>
            <a:r>
              <a:rPr lang="en-US" sz="1200" i="0" baseline="0" dirty="0" smtClean="0"/>
              <a:t> group, click </a:t>
            </a:r>
            <a:r>
              <a:rPr lang="en-US" sz="1200" b="1" i="0" baseline="0" dirty="0" smtClean="0"/>
              <a:t>Text Box</a:t>
            </a:r>
            <a:r>
              <a:rPr lang="en-US" sz="1200" i="0" baseline="0" dirty="0" smtClean="0"/>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Enter </a:t>
            </a:r>
            <a:r>
              <a:rPr lang="en-US" sz="1200" b="1" i="0" baseline="0" dirty="0" smtClean="0"/>
              <a:t>1</a:t>
            </a:r>
            <a:r>
              <a:rPr lang="en-US" sz="1200" i="0" baseline="0" dirty="0" smtClean="0"/>
              <a:t> in the text box, and then select the text. O</a:t>
            </a:r>
            <a:r>
              <a:rPr lang="en-US" sz="1200" i="0" dirty="0" smtClean="0"/>
              <a:t>n the </a:t>
            </a:r>
            <a:r>
              <a:rPr lang="en-US" sz="1200" b="1" i="0" dirty="0" smtClean="0"/>
              <a:t>Home</a:t>
            </a:r>
            <a:r>
              <a:rPr lang="en-US" sz="1200" i="0" baseline="0" dirty="0" smtClean="0"/>
              <a:t> tab, in the </a:t>
            </a:r>
            <a:r>
              <a:rPr lang="en-US" sz="1200" b="1" i="0" baseline="0" dirty="0" smtClean="0"/>
              <a:t>Font</a:t>
            </a:r>
            <a:r>
              <a:rPr lang="en-US" sz="1200" i="0" baseline="0" dirty="0" smtClean="0"/>
              <a:t> group,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Font</a:t>
            </a:r>
            <a:r>
              <a:rPr lang="en-US" sz="1200" i="0" baseline="0" dirty="0" smtClean="0"/>
              <a:t> list, select </a:t>
            </a:r>
            <a:r>
              <a:rPr lang="en-US" sz="1200" b="1" baseline="0" dirty="0" smtClean="0"/>
              <a:t>Impact</a:t>
            </a:r>
            <a:r>
              <a:rPr lang="en-US" sz="1200" b="0" baseline="0" dirty="0" smtClean="0"/>
              <a:t>.</a:t>
            </a:r>
            <a:endParaRPr lang="en-US" sz="1200" b="0" i="0" baseline="0" dirty="0" smtClean="0"/>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Font Size </a:t>
            </a:r>
            <a:r>
              <a:rPr lang="en-US" sz="1200" i="0" baseline="0" dirty="0" smtClean="0"/>
              <a:t>box, enter </a:t>
            </a:r>
            <a:r>
              <a:rPr lang="en-US" sz="1200" b="1" baseline="0" dirty="0" smtClean="0"/>
              <a:t>140</a:t>
            </a:r>
            <a:r>
              <a:rPr lang="en-US" sz="1200" b="0" baseline="0" dirty="0" smtClean="0"/>
              <a:t>.</a:t>
            </a:r>
            <a:endParaRPr lang="en-US" sz="1200" i="0"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On the </a:t>
            </a:r>
            <a:r>
              <a:rPr lang="en-US" sz="1200" b="1" i="0" baseline="0" dirty="0" smtClean="0"/>
              <a:t>Home</a:t>
            </a:r>
            <a:r>
              <a:rPr lang="en-US" sz="1200" i="0" baseline="0" dirty="0" smtClean="0"/>
              <a:t> tab, in the </a:t>
            </a:r>
            <a:r>
              <a:rPr lang="en-US" sz="1200" b="1" i="0" baseline="0" dirty="0" smtClean="0"/>
              <a:t>Paragraph</a:t>
            </a:r>
            <a:r>
              <a:rPr lang="en-US" sz="1200" i="0" baseline="0" dirty="0" smtClean="0"/>
              <a:t> group, click </a:t>
            </a:r>
            <a:r>
              <a:rPr lang="en-US" sz="1200" b="1" i="0" baseline="0" dirty="0" smtClean="0"/>
              <a:t>Align Text Left </a:t>
            </a:r>
            <a:r>
              <a:rPr lang="en-US" sz="1200" i="0" baseline="0" dirty="0" smtClean="0"/>
              <a:t>to align the text left in the text box.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Select the text box. Under </a:t>
            </a:r>
            <a:r>
              <a:rPr lang="en-US" sz="1200" b="1" i="0" baseline="0" dirty="0" smtClean="0"/>
              <a:t>Drawing Tools</a:t>
            </a:r>
            <a:r>
              <a:rPr lang="en-US" sz="1200" i="0" baseline="0" dirty="0" smtClean="0"/>
              <a:t>, on the </a:t>
            </a:r>
            <a:r>
              <a:rPr lang="en-US" sz="1200" b="1" i="0" baseline="0" dirty="0" smtClean="0"/>
              <a:t>Format</a:t>
            </a:r>
            <a:r>
              <a:rPr lang="en-US" sz="1200" i="0" baseline="0" dirty="0" smtClean="0"/>
              <a:t> tab, in the bottom right corner of the </a:t>
            </a:r>
            <a:r>
              <a:rPr lang="en-US" sz="1200" b="1" i="0" baseline="0" dirty="0" smtClean="0"/>
              <a:t>WordArt Styles </a:t>
            </a:r>
            <a:r>
              <a:rPr lang="en-US" sz="1200" i="0" baseline="0" dirty="0" smtClean="0"/>
              <a:t>group, click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 launcher.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stops</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a:t>
            </a:r>
            <a:r>
              <a:rPr lang="en-US" sz="1200" b="1" kern="1200" baseline="0" dirty="0" smtClean="0">
                <a:solidFill>
                  <a:schemeClr val="tx1"/>
                </a:solidFill>
                <a:latin typeface="+mn-lt"/>
                <a:ea typeface="+mn-ea"/>
                <a:cs typeface="+mn-cs"/>
              </a:rPr>
              <a:t> stops</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49</a:t>
            </a:r>
            <a:r>
              <a:rPr lang="en-US" sz="1200" dirty="0" smtClean="0"/>
              <a:t>, Green: </a:t>
            </a:r>
            <a:r>
              <a:rPr lang="en-US" sz="1200" b="1" dirty="0" smtClean="0"/>
              <a:t>133</a:t>
            </a:r>
            <a:r>
              <a:rPr lang="en-US" sz="1200" dirty="0" smtClean="0"/>
              <a:t>, Blue: </a:t>
            </a:r>
            <a:r>
              <a:rPr lang="en-US" sz="1200" b="1" dirty="0" smtClean="0"/>
              <a:t>156</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Outline Style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Outline Style </a:t>
            </a:r>
            <a:r>
              <a:rPr lang="en-US" sz="1200" kern="1200" baseline="0" dirty="0" smtClean="0">
                <a:solidFill>
                  <a:schemeClr val="tx1"/>
                </a:solidFill>
                <a:latin typeface="+mn-lt"/>
                <a:ea typeface="+mn-ea"/>
                <a:cs typeface="+mn-cs"/>
              </a:rPr>
              <a:t>pane, in the </a:t>
            </a:r>
            <a:r>
              <a:rPr lang="en-US" sz="1200" b="1" kern="1200" baseline="0" dirty="0" smtClean="0">
                <a:solidFill>
                  <a:schemeClr val="tx1"/>
                </a:solidFill>
                <a:latin typeface="+mn-lt"/>
                <a:ea typeface="+mn-ea"/>
                <a:cs typeface="+mn-cs"/>
              </a:rPr>
              <a:t>Width</a:t>
            </a:r>
            <a:r>
              <a:rPr lang="en-US" sz="120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2.5 pt</a:t>
            </a:r>
            <a:r>
              <a:rPr lang="en-US" sz="120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Shadow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Shadow</a:t>
            </a:r>
            <a:r>
              <a:rPr lang="en-US" sz="1200" kern="1200" baseline="0" dirty="0" smtClean="0">
                <a:solidFill>
                  <a:schemeClr val="tx1"/>
                </a:solidFill>
                <a:latin typeface="+mn-lt"/>
                <a:ea typeface="+mn-ea"/>
                <a:cs typeface="+mn-cs"/>
              </a:rPr>
              <a:t> pane, click the button next to </a:t>
            </a:r>
            <a:r>
              <a:rPr lang="en-US" sz="1200" b="1" kern="1200" baseline="0" dirty="0" smtClean="0">
                <a:solidFill>
                  <a:schemeClr val="tx1"/>
                </a:solidFill>
                <a:latin typeface="+mn-lt"/>
                <a:ea typeface="+mn-ea"/>
                <a:cs typeface="+mn-cs"/>
              </a:rPr>
              <a:t>Presets</a:t>
            </a:r>
            <a:r>
              <a:rPr lang="en-US" sz="1200" b="0" kern="1200" baseline="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under </a:t>
            </a:r>
            <a:r>
              <a:rPr lang="en-US" sz="1200" b="1" kern="1200" baseline="0" dirty="0" smtClean="0">
                <a:solidFill>
                  <a:schemeClr val="tx1"/>
                </a:solidFill>
                <a:latin typeface="+mn-lt"/>
                <a:ea typeface="+mn-ea"/>
                <a:cs typeface="+mn-cs"/>
              </a:rPr>
              <a:t>Outer</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Offset Diagonal Bottom Left</a:t>
            </a:r>
            <a:r>
              <a:rPr lang="en-US" sz="1200" b="0" kern="1200" dirty="0" smtClean="0">
                <a:solidFill>
                  <a:schemeClr val="tx1"/>
                </a:solidFill>
                <a:latin typeface="+mn-lt"/>
                <a:ea typeface="+mn-ea"/>
                <a:cs typeface="+mn-cs"/>
              </a:rPr>
              <a:t> (first row, third option from the left),</a:t>
            </a:r>
            <a:r>
              <a:rPr lang="en-US" sz="1200" b="0" kern="1200" baseline="0" dirty="0" smtClean="0">
                <a:solidFill>
                  <a:schemeClr val="tx1"/>
                </a:solidFill>
                <a:latin typeface="+mn-lt"/>
                <a:ea typeface="+mn-ea"/>
                <a:cs typeface="+mn-cs"/>
              </a:rPr>
              <a:t> and then do the following:</a:t>
            </a:r>
            <a:endParaRPr lang="en-US" sz="1200" kern="1200" baseline="0" dirty="0" smtClean="0">
              <a:solidFill>
                <a:schemeClr val="tx1"/>
              </a:solidFill>
              <a:latin typeface="+mn-lt"/>
              <a:ea typeface="+mn-ea"/>
              <a:cs typeface="+mn-cs"/>
            </a:endParaRP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Transparency</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82%</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Size </a:t>
            </a:r>
            <a:r>
              <a:rPr lang="en-US" sz="1200" b="0" kern="1200" baseline="0" dirty="0" smtClean="0">
                <a:solidFill>
                  <a:schemeClr val="tx1"/>
                </a:solidFill>
                <a:latin typeface="+mn-lt"/>
                <a:ea typeface="+mn-ea"/>
                <a:cs typeface="+mn-cs"/>
              </a:rPr>
              <a:t>box, enter </a:t>
            </a:r>
            <a:r>
              <a:rPr lang="en-US" sz="1200" b="1" kern="1200" baseline="0" dirty="0" smtClean="0">
                <a:solidFill>
                  <a:schemeClr val="tx1"/>
                </a:solidFill>
                <a:latin typeface="+mn-lt"/>
                <a:ea typeface="+mn-ea"/>
                <a:cs typeface="+mn-cs"/>
              </a:rPr>
              <a:t>100%</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Blur</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8 pt</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Angle</a:t>
            </a:r>
            <a:r>
              <a:rPr lang="en-US" sz="1200" b="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135°</a:t>
            </a:r>
            <a:r>
              <a:rPr lang="en-US" sz="1200" b="0" kern="120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Distance</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30 pt</a:t>
            </a:r>
            <a:r>
              <a:rPr lang="en-US" sz="1200" b="0" kern="1200" baseline="0" dirty="0" smtClean="0">
                <a:solidFill>
                  <a:schemeClr val="tx1"/>
                </a:solidFill>
                <a:latin typeface="+mn-lt"/>
                <a:ea typeface="+mn-ea"/>
                <a:cs typeface="+mn-cs"/>
              </a:rPr>
              <a:t>. </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b="0" kern="1200" dirty="0" smtClean="0">
                <a:solidFill>
                  <a:schemeClr val="tx1"/>
                </a:solidFill>
                <a:latin typeface="+mn-lt"/>
                <a:ea typeface="+mn-ea"/>
                <a:cs typeface="+mn-cs"/>
              </a:rPr>
              <a:t>pane, under </a:t>
            </a:r>
            <a:r>
              <a:rPr lang="en-US" sz="1200" b="1" kern="1200" dirty="0" smtClean="0">
                <a:solidFill>
                  <a:schemeClr val="tx1"/>
                </a:solidFill>
                <a:latin typeface="+mn-lt"/>
                <a:ea typeface="+mn-ea"/>
                <a:cs typeface="+mn-cs"/>
              </a:rPr>
              <a:t>Rotation</a:t>
            </a:r>
            <a:r>
              <a:rPr lang="en-US" sz="1200" b="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Z</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15°</a:t>
            </a:r>
            <a:r>
              <a:rPr lang="en-US" sz="1200" b="0" kern="120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b="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Glow and Soft Edges </a:t>
            </a:r>
            <a:r>
              <a:rPr lang="en-US" sz="1200" b="0" kern="1200" dirty="0" smtClean="0">
                <a:solidFill>
                  <a:schemeClr val="tx1"/>
                </a:solidFill>
                <a:latin typeface="+mn-lt"/>
                <a:ea typeface="+mn-ea"/>
                <a:cs typeface="+mn-cs"/>
              </a:rPr>
              <a:t>in the left pane, and in the </a:t>
            </a:r>
            <a:r>
              <a:rPr lang="en-US" sz="1200" b="1" kern="1200" dirty="0" smtClean="0">
                <a:solidFill>
                  <a:schemeClr val="tx1"/>
                </a:solidFill>
                <a:latin typeface="+mn-lt"/>
                <a:ea typeface="+mn-ea"/>
                <a:cs typeface="+mn-cs"/>
              </a:rPr>
              <a:t>Glow</a:t>
            </a:r>
            <a:r>
              <a:rPr lang="en-US" sz="1200" b="1" kern="1200" baseline="0" dirty="0" smtClean="0">
                <a:solidFill>
                  <a:schemeClr val="tx1"/>
                </a:solidFill>
                <a:latin typeface="+mn-lt"/>
                <a:ea typeface="+mn-ea"/>
                <a:cs typeface="+mn-cs"/>
              </a:rPr>
              <a:t> and Soft Edges </a:t>
            </a:r>
            <a:r>
              <a:rPr lang="en-US" sz="1200" b="0" kern="1200" baseline="0" dirty="0" smtClean="0">
                <a:solidFill>
                  <a:schemeClr val="tx1"/>
                </a:solidFill>
                <a:latin typeface="+mn-lt"/>
                <a:ea typeface="+mn-ea"/>
                <a:cs typeface="+mn-cs"/>
              </a:rPr>
              <a:t>pane,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Size</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8 pt</a:t>
            </a:r>
            <a:r>
              <a:rPr lang="en-US" sz="1200" b="0" kern="120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Click</a:t>
            </a:r>
            <a:r>
              <a:rPr lang="en-US" sz="1200" b="0" kern="1200" baseline="0" dirty="0" smtClean="0">
                <a:solidFill>
                  <a:schemeClr val="tx1"/>
                </a:solidFill>
                <a:latin typeface="+mn-lt"/>
                <a:ea typeface="+mn-ea"/>
                <a:cs typeface="+mn-cs"/>
              </a:rPr>
              <a:t> the button next to </a:t>
            </a:r>
            <a:r>
              <a:rPr lang="en-US" sz="1200" b="1" kern="1200" baseline="0" dirty="0" smtClean="0">
                <a:solidFill>
                  <a:schemeClr val="tx1"/>
                </a:solidFill>
                <a:latin typeface="+mn-lt"/>
                <a:ea typeface="+mn-ea"/>
                <a:cs typeface="+mn-cs"/>
              </a:rPr>
              <a:t>Color</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b="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29</a:t>
            </a:r>
            <a:r>
              <a:rPr lang="en-US" sz="1200" dirty="0" smtClean="0"/>
              <a:t>, Green: </a:t>
            </a:r>
            <a:r>
              <a:rPr lang="en-US" sz="1200" b="1" dirty="0" smtClean="0"/>
              <a:t>199</a:t>
            </a:r>
            <a:r>
              <a:rPr lang="en-US" sz="1200" dirty="0" smtClean="0"/>
              <a:t>, Blue: </a:t>
            </a:r>
            <a:r>
              <a:rPr lang="en-US" sz="1200" b="1" dirty="0" smtClean="0"/>
              <a:t>244</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b="0" kern="1200" baseline="0" dirty="0" smtClean="0">
                <a:solidFill>
                  <a:schemeClr val="tx1"/>
                </a:solidFill>
                <a:latin typeface="+mn-lt"/>
                <a:ea typeface="+mn-ea"/>
                <a:cs typeface="+mn-cs"/>
              </a:rPr>
              <a:t>Drag the text box onto the left part of the curved line, slightly to the right of the peak of the curve. </a:t>
            </a:r>
          </a:p>
          <a:p>
            <a:endParaRPr lang="en-US" sz="1200" dirty="0" smtClean="0"/>
          </a:p>
          <a:p>
            <a:endParaRPr lang="en-US" sz="1200" dirty="0" smtClean="0"/>
          </a:p>
          <a:p>
            <a:r>
              <a:rPr lang="en-US" sz="1200" dirty="0" smtClean="0"/>
              <a:t>To reproduce the animation effects for the “1” on this slide, do the following:</a:t>
            </a:r>
          </a:p>
          <a:p>
            <a:pPr marL="228600" indent="-228600">
              <a:buFont typeface="+mj-lt"/>
              <a:buAutoNum type="arabicPeriod"/>
            </a:pPr>
            <a:r>
              <a:rPr lang="en-US" sz="1200" b="0" baseline="0" dirty="0" smtClean="0"/>
              <a:t>On the slide, select the text box. 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under </a:t>
            </a:r>
            <a:r>
              <a:rPr lang="en-US" sz="1200" b="1" baseline="0" dirty="0" smtClean="0"/>
              <a:t>Entrance</a:t>
            </a:r>
            <a:r>
              <a:rPr lang="en-US" sz="1200" b="0" baseline="0" dirty="0" smtClean="0"/>
              <a:t>, click </a:t>
            </a:r>
            <a:r>
              <a:rPr lang="en-US" sz="1200" b="1" baseline="0" dirty="0" smtClean="0"/>
              <a:t>Fade</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Timing</a:t>
            </a:r>
            <a:r>
              <a:rPr lang="en-US" sz="1200" b="0" baseline="0" dirty="0" smtClean="0"/>
              <a:t> group, do the following:</a:t>
            </a:r>
            <a:endParaRPr lang="en-US" sz="1200" baseline="0" dirty="0" smtClean="0"/>
          </a:p>
          <a:p>
            <a:pPr marL="685800" lvl="1" indent="-228600">
              <a:buFont typeface="Arial" pitchFamily="34" charset="0"/>
              <a:buChar char="•"/>
            </a:pPr>
            <a:r>
              <a:rPr lang="en-US" sz="1200" b="0" baseline="0" dirty="0" smtClean="0"/>
              <a:t>In the</a:t>
            </a:r>
            <a:r>
              <a:rPr lang="en-US" sz="1200" baseline="0" dirty="0" smtClean="0"/>
              <a:t> </a:t>
            </a:r>
            <a:r>
              <a:rPr lang="en-US" sz="1200" b="1" dirty="0" smtClean="0"/>
              <a:t>Start</a:t>
            </a:r>
            <a:r>
              <a:rPr lang="en-US" sz="1200" baseline="0" dirty="0" smtClean="0"/>
              <a:t> list, select</a:t>
            </a:r>
            <a:r>
              <a:rPr lang="en-US" sz="1200" dirty="0" smtClean="0"/>
              <a:t> </a:t>
            </a:r>
            <a:r>
              <a:rPr lang="en-US" sz="1200" b="1" dirty="0" smtClean="0"/>
              <a:t>With Previous</a:t>
            </a:r>
            <a:r>
              <a:rPr lang="en-US" sz="1200" b="0" dirty="0" smtClean="0"/>
              <a:t>. </a:t>
            </a:r>
          </a:p>
          <a:p>
            <a:pPr marL="685800" lvl="1" indent="-228600">
              <a:buFont typeface="Arial" pitchFamily="34" charset="0"/>
              <a:buChar char="•"/>
            </a:pPr>
            <a:r>
              <a:rPr lang="en-US" sz="1200" b="0" dirty="0" smtClean="0"/>
              <a:t>In the </a:t>
            </a:r>
            <a:r>
              <a:rPr lang="en-US" sz="1200" b="1" dirty="0" smtClean="0"/>
              <a:t>Duration </a:t>
            </a:r>
            <a:r>
              <a:rPr lang="en-US" sz="1200" b="0" dirty="0" smtClean="0"/>
              <a:t>box,</a:t>
            </a:r>
            <a:r>
              <a:rPr lang="en-US" sz="1200" b="0" baseline="0" dirty="0" smtClean="0"/>
              <a:t> enter </a:t>
            </a:r>
            <a:r>
              <a:rPr lang="en-US" sz="1200" b="1" baseline="0" dirty="0" smtClean="0"/>
              <a:t>1.00</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under </a:t>
            </a:r>
            <a:r>
              <a:rPr lang="en-US" sz="1200" b="1" baseline="0" dirty="0" smtClean="0"/>
              <a:t>Emphasis</a:t>
            </a:r>
            <a:r>
              <a:rPr lang="en-US" sz="1200" b="0" baseline="0" dirty="0" smtClean="0"/>
              <a:t> click </a:t>
            </a:r>
            <a:r>
              <a:rPr lang="en-US" sz="1200" b="1" baseline="0" dirty="0" smtClean="0"/>
              <a:t>Spin</a:t>
            </a:r>
            <a:r>
              <a:rPr lang="en-US" sz="1200" b="0" baseline="0" dirty="0" smtClean="0"/>
              <a:t>.</a:t>
            </a:r>
            <a:endParaRPr lang="en-US" sz="1200" baseline="0" dirty="0" smtClean="0"/>
          </a:p>
          <a:p>
            <a:pPr marL="228600" lvl="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Animation</a:t>
            </a:r>
            <a:r>
              <a:rPr lang="en-US" sz="1200" b="0" baseline="0" dirty="0" smtClean="0"/>
              <a:t> group, click the </a:t>
            </a:r>
            <a:r>
              <a:rPr lang="en-US" sz="1200" b="1" baseline="0" dirty="0" smtClean="0"/>
              <a:t>Effect Options </a:t>
            </a:r>
            <a:r>
              <a:rPr lang="en-US" sz="1200" b="0" baseline="0" dirty="0" smtClean="0"/>
              <a:t>dialog box launcher. In the </a:t>
            </a:r>
            <a:r>
              <a:rPr lang="en-US" sz="1200" b="1" baseline="0" dirty="0" smtClean="0"/>
              <a:t>Spin</a:t>
            </a:r>
            <a:r>
              <a:rPr lang="en-US" sz="1200" b="0" baseline="0" dirty="0" smtClean="0"/>
              <a:t> dialog box, do the following:</a:t>
            </a:r>
            <a:endParaRPr lang="en-US" sz="1200" baseline="0" dirty="0" smtClean="0"/>
          </a:p>
          <a:p>
            <a:pPr marL="685800" lvl="1" indent="-228600">
              <a:buFont typeface="Arial" pitchFamily="34" charset="0"/>
              <a:buChar char="•"/>
            </a:pPr>
            <a:r>
              <a:rPr lang="en-US" sz="1200" baseline="0" dirty="0" smtClean="0"/>
              <a:t>On the </a:t>
            </a:r>
            <a:r>
              <a:rPr lang="en-US" sz="1200" b="1" baseline="0" dirty="0" smtClean="0"/>
              <a:t>Effect</a:t>
            </a:r>
            <a:r>
              <a:rPr lang="en-US" sz="1200" baseline="0" dirty="0" smtClean="0"/>
              <a:t> tab, under </a:t>
            </a:r>
            <a:r>
              <a:rPr lang="en-US" sz="1200" b="1" baseline="0" dirty="0" smtClean="0"/>
              <a:t>Settings</a:t>
            </a:r>
            <a:r>
              <a:rPr lang="en-US" sz="1200" b="0" baseline="0" dirty="0" smtClean="0"/>
              <a:t>, </a:t>
            </a:r>
            <a:r>
              <a:rPr lang="en-US" sz="1200" baseline="0" dirty="0" smtClean="0"/>
              <a:t>do the following:</a:t>
            </a:r>
          </a:p>
          <a:p>
            <a:pPr marL="1143000" lvl="2" indent="-228600">
              <a:buFont typeface="Arial" pitchFamily="34" charset="0"/>
              <a:buChar char="•"/>
            </a:pPr>
            <a:r>
              <a:rPr lang="en-US" sz="1200" baseline="0" dirty="0" smtClean="0"/>
              <a:t>In the </a:t>
            </a:r>
            <a:r>
              <a:rPr lang="en-US" sz="1200" b="1" baseline="0" dirty="0" smtClean="0"/>
              <a:t>Amount </a:t>
            </a:r>
            <a:r>
              <a:rPr lang="en-US" sz="1200" b="0" baseline="0" dirty="0" smtClean="0"/>
              <a:t>list</a:t>
            </a:r>
            <a:r>
              <a:rPr lang="en-US" sz="1200" baseline="0" dirty="0" smtClean="0"/>
              <a:t>, in the </a:t>
            </a:r>
            <a:r>
              <a:rPr lang="en-US" sz="1200" b="1" baseline="0" dirty="0" smtClean="0"/>
              <a:t>Custom</a:t>
            </a:r>
            <a:r>
              <a:rPr lang="en-US" sz="1200" baseline="0" dirty="0" smtClean="0"/>
              <a:t> box, enter </a:t>
            </a:r>
            <a:r>
              <a:rPr lang="en-US" sz="1200" b="1" dirty="0" smtClean="0"/>
              <a:t>30°</a:t>
            </a:r>
            <a:r>
              <a:rPr lang="en-US" sz="1200" b="0" dirty="0" smtClean="0"/>
              <a:t>, and then press ENTER.</a:t>
            </a:r>
            <a:r>
              <a:rPr lang="en-US" sz="1200" b="0" baseline="0" dirty="0" smtClean="0"/>
              <a:t> </a:t>
            </a:r>
          </a:p>
          <a:p>
            <a:pPr marL="1143000" lvl="2" indent="-228600">
              <a:buFont typeface="Arial" pitchFamily="34" charset="0"/>
              <a:buChar char="•"/>
            </a:pPr>
            <a:r>
              <a:rPr lang="en-US" sz="1200" b="0" baseline="0" dirty="0" smtClean="0"/>
              <a:t>S</a:t>
            </a:r>
            <a:r>
              <a:rPr lang="en-US" sz="1200" dirty="0" smtClean="0"/>
              <a:t>elect </a:t>
            </a:r>
            <a:r>
              <a:rPr lang="en-US" sz="1200" b="1" dirty="0" smtClean="0"/>
              <a:t>Clockwise</a:t>
            </a:r>
            <a:r>
              <a:rPr lang="en-US" sz="1200" dirty="0" smtClean="0"/>
              <a:t>.</a:t>
            </a:r>
          </a:p>
          <a:p>
            <a:pPr marL="1143000" lvl="2" indent="-228600">
              <a:buFont typeface="Arial" pitchFamily="34" charset="0"/>
              <a:buChar char="•"/>
            </a:pPr>
            <a:r>
              <a:rPr lang="en-US" sz="1200" baseline="0" dirty="0" smtClean="0"/>
              <a:t>Select </a:t>
            </a:r>
            <a:r>
              <a:rPr lang="en-US" sz="1200" b="1" baseline="0" dirty="0" smtClean="0"/>
              <a:t>Auto-Reverse</a:t>
            </a:r>
            <a:r>
              <a:rPr lang="en-US" sz="1200" baseline="0" dirty="0" smtClean="0"/>
              <a:t>.</a:t>
            </a:r>
            <a:endParaRPr lang="en-US" sz="1200" b="0" baseline="0" dirty="0" smtClean="0"/>
          </a:p>
          <a:p>
            <a:pPr marL="685800" lvl="1" indent="-228600">
              <a:buFont typeface="Arial" pitchFamily="34" charset="0"/>
              <a:buChar char="•"/>
            </a:pPr>
            <a:r>
              <a:rPr lang="en-US" sz="1200" b="0" baseline="0" dirty="0" smtClean="0"/>
              <a:t>On the </a:t>
            </a:r>
            <a:r>
              <a:rPr lang="en-US" sz="1200" b="1" baseline="0" dirty="0" smtClean="0"/>
              <a:t>Timing</a:t>
            </a:r>
            <a:r>
              <a:rPr lang="en-US" sz="1200" b="0" baseline="0" dirty="0" smtClean="0"/>
              <a:t> tab, do the following:</a:t>
            </a:r>
          </a:p>
          <a:p>
            <a:pPr marL="1143000" lvl="2" indent="-228600">
              <a:buFont typeface="Arial" pitchFamily="34" charset="0"/>
              <a:buChar char="•"/>
            </a:pPr>
            <a:r>
              <a:rPr lang="en-US" sz="1200" b="0" baseline="0" dirty="0" smtClean="0"/>
              <a:t>In the</a:t>
            </a:r>
            <a:r>
              <a:rPr lang="en-US" sz="1200" baseline="0" dirty="0" smtClean="0"/>
              <a:t> </a:t>
            </a:r>
            <a:r>
              <a:rPr lang="en-US" sz="1200" b="1" dirty="0" smtClean="0"/>
              <a:t>Start</a:t>
            </a:r>
            <a:r>
              <a:rPr lang="en-US" sz="1200" baseline="0" dirty="0" smtClean="0"/>
              <a:t> list, select</a:t>
            </a:r>
            <a:r>
              <a:rPr lang="en-US" sz="1200" dirty="0" smtClean="0"/>
              <a:t> </a:t>
            </a:r>
            <a:r>
              <a:rPr lang="en-US" sz="1200" b="1" dirty="0" smtClean="0"/>
              <a:t>With Previous</a:t>
            </a:r>
            <a:r>
              <a:rPr lang="en-US" sz="1200" b="0" dirty="0" smtClean="0"/>
              <a:t>. </a:t>
            </a:r>
          </a:p>
          <a:p>
            <a:pPr marL="1143000" lvl="2" indent="-228600">
              <a:buFont typeface="Arial" pitchFamily="34" charset="0"/>
              <a:buChar char="•"/>
            </a:pPr>
            <a:r>
              <a:rPr lang="en-US" sz="1200" b="0" dirty="0" smtClean="0"/>
              <a:t>In the </a:t>
            </a:r>
            <a:r>
              <a:rPr lang="en-US" sz="1200" b="1" dirty="0" smtClean="0"/>
              <a:t>Duration </a:t>
            </a:r>
            <a:r>
              <a:rPr lang="en-US" sz="1200" baseline="0" dirty="0" smtClean="0"/>
              <a:t>list</a:t>
            </a:r>
            <a:r>
              <a:rPr lang="en-US" sz="1200" b="0" dirty="0" smtClean="0"/>
              <a:t>,</a:t>
            </a:r>
            <a:r>
              <a:rPr lang="en-US" sz="1200" b="0" baseline="0" dirty="0" smtClean="0"/>
              <a:t> select </a:t>
            </a:r>
            <a:r>
              <a:rPr lang="en-US" sz="1200" b="1" baseline="0" dirty="0" smtClean="0"/>
              <a:t>1 seconds (Fast)</a:t>
            </a:r>
            <a:r>
              <a:rPr lang="en-US" sz="1200" b="0" baseline="0" dirty="0" smtClean="0"/>
              <a:t>.</a:t>
            </a:r>
          </a:p>
          <a:p>
            <a:pPr marL="228600" indent="-228600">
              <a:buFont typeface="+mj-lt"/>
              <a:buAutoNum type="arabicPeriod"/>
            </a:pPr>
            <a:r>
              <a:rPr lang="en-US" sz="1200" b="0" baseline="0" dirty="0" smtClean="0"/>
              <a:t>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click </a:t>
            </a:r>
            <a:r>
              <a:rPr lang="en-US" sz="1200" b="1" baseline="0" dirty="0" smtClean="0"/>
              <a:t>More Motion Paths</a:t>
            </a:r>
            <a:r>
              <a:rPr lang="en-US" sz="1200" b="0" baseline="0" dirty="0" smtClean="0"/>
              <a:t>. In the </a:t>
            </a:r>
            <a:r>
              <a:rPr lang="en-US" sz="1200" b="1" baseline="0" dirty="0" smtClean="0"/>
              <a:t>Add Motion Path </a:t>
            </a:r>
            <a:r>
              <a:rPr lang="en-US" sz="1200" b="0" baseline="0" dirty="0" smtClean="0"/>
              <a:t>dialog box, under </a:t>
            </a:r>
            <a:r>
              <a:rPr lang="en-US" sz="1200" b="1" baseline="0" dirty="0" smtClean="0"/>
              <a:t>Lines &amp; Curves</a:t>
            </a:r>
            <a:r>
              <a:rPr lang="en-US" sz="1200" b="0" baseline="0" dirty="0" smtClean="0"/>
              <a:t>, click </a:t>
            </a:r>
            <a:r>
              <a:rPr lang="en-US" sz="1200" b="1" baseline="0" dirty="0" smtClean="0"/>
              <a:t>Arc Down</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Timing group, do the following:</a:t>
            </a:r>
          </a:p>
          <a:p>
            <a:pPr marL="685800" lvl="1" indent="-228600">
              <a:buFont typeface="Arial" pitchFamily="34" charset="0"/>
              <a:buChar char="•"/>
            </a:pPr>
            <a:r>
              <a:rPr lang="en-US" sz="1200" b="0" baseline="0" dirty="0" smtClean="0"/>
              <a:t>In the </a:t>
            </a:r>
            <a:r>
              <a:rPr lang="en-US" sz="1200" b="1" baseline="0" dirty="0" smtClean="0"/>
              <a:t>Start</a:t>
            </a:r>
            <a:r>
              <a:rPr lang="en-US" sz="1200" b="0" baseline="0" dirty="0" smtClean="0"/>
              <a:t> list, select </a:t>
            </a:r>
            <a:r>
              <a:rPr lang="en-US" sz="1200" b="1" baseline="0" dirty="0" smtClean="0"/>
              <a:t>With Previous</a:t>
            </a:r>
            <a:r>
              <a:rPr lang="en-US" sz="1200" b="0" baseline="0" dirty="0" smtClean="0"/>
              <a:t>.</a:t>
            </a:r>
          </a:p>
          <a:p>
            <a:pPr marL="685800" lvl="1" indent="-228600">
              <a:buFont typeface="Arial" pitchFamily="34" charset="0"/>
              <a:buChar char="•"/>
            </a:pPr>
            <a:r>
              <a:rPr lang="en-US" sz="1200" b="0" baseline="0" dirty="0" smtClean="0"/>
              <a:t>In the </a:t>
            </a:r>
            <a:r>
              <a:rPr lang="en-US" sz="1200" b="1" baseline="0" dirty="0" smtClean="0"/>
              <a:t>Duration</a:t>
            </a:r>
            <a:r>
              <a:rPr lang="en-US" sz="1200" b="0" baseline="0" dirty="0" smtClean="0"/>
              <a:t> box, enter </a:t>
            </a:r>
            <a:r>
              <a:rPr lang="en-US" sz="1200" b="1" baseline="0" dirty="0" smtClean="0"/>
              <a:t>2.00</a:t>
            </a:r>
            <a:r>
              <a:rPr lang="en-US" sz="1200" b="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On the slide, right-click the motion path and then click </a:t>
            </a:r>
            <a:r>
              <a:rPr lang="en-US" sz="1200" b="1" baseline="0" dirty="0" smtClean="0"/>
              <a:t>Edit Points</a:t>
            </a:r>
            <a:r>
              <a:rPr lang="en-US" sz="1200" b="0" baseline="0" dirty="0" smtClean="0"/>
              <a:t>. In </a:t>
            </a:r>
            <a:r>
              <a:rPr lang="en-US" sz="1200" b="1" baseline="0" dirty="0" smtClean="0"/>
              <a:t>Edit Points </a:t>
            </a:r>
            <a:r>
              <a:rPr lang="en-US" sz="1200" b="0" baseline="0" dirty="0" smtClean="0"/>
              <a:t>mode, do the following: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Right-click the line and then click </a:t>
            </a:r>
            <a:r>
              <a:rPr lang="en-US" sz="1200" b="1" baseline="0" dirty="0" smtClean="0"/>
              <a:t>Add Point</a:t>
            </a:r>
            <a:r>
              <a:rPr lang="en-US" sz="1200" b="0" baseline="0" dirty="0" smtClean="0"/>
              <a:t>. Repeat until the line has five points.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Select the second, third, and fourth points individually. Drag each point so that it is along the dashed curved line.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Drag the end point off the right side of the slide. </a:t>
            </a:r>
            <a:r>
              <a:rPr lang="en-US" sz="1200" b="0" i="0" baseline="0" dirty="0" smtClean="0"/>
              <a:t>(</a:t>
            </a:r>
            <a:r>
              <a:rPr lang="en-US" sz="1200" b="1" i="0" baseline="0" dirty="0" smtClean="0"/>
              <a:t>Note:</a:t>
            </a:r>
            <a:r>
              <a:rPr lang="en-US" sz="1200" b="0" i="0" baseline="0" dirty="0" smtClean="0"/>
              <a:t> Click at least 1.5” off the right edge of the slide so that the text and its shadow exit completely.)</a:t>
            </a:r>
          </a:p>
          <a:p>
            <a:pPr marL="228600" indent="-228600">
              <a:buFont typeface="+mj-lt"/>
              <a:buAutoNum type="arabicPeriod"/>
            </a:pPr>
            <a:r>
              <a:rPr lang="en-US" sz="1200" dirty="0" smtClean="0"/>
              <a:t>On the</a:t>
            </a:r>
            <a:r>
              <a:rPr lang="en-US" sz="1200" baseline="0" dirty="0" smtClean="0"/>
              <a:t> sl</a:t>
            </a:r>
            <a:r>
              <a:rPr lang="en-US" sz="1200" dirty="0" smtClean="0"/>
              <a:t>ide, right-click the motion path, and then click </a:t>
            </a:r>
            <a:r>
              <a:rPr lang="en-US" sz="1200" b="1" dirty="0" smtClean="0"/>
              <a:t>Reverse Path Direction</a:t>
            </a:r>
            <a:r>
              <a:rPr lang="en-US" sz="1200" dirty="0" smtClean="0"/>
              <a:t>.</a:t>
            </a:r>
          </a:p>
          <a:p>
            <a:pPr marL="228600" indent="-228600">
              <a:buFont typeface="+mj-lt"/>
              <a:buAutoNum type="arabicPeriod"/>
            </a:pPr>
            <a:r>
              <a:rPr lang="en-US" sz="1200" dirty="0" smtClean="0"/>
              <a:t>On the </a:t>
            </a:r>
            <a:r>
              <a:rPr lang="en-US" sz="1200" b="1" dirty="0" smtClean="0"/>
              <a:t>View</a:t>
            </a:r>
            <a:r>
              <a:rPr lang="en-US" sz="1200" dirty="0" smtClean="0"/>
              <a:t> tab, in the </a:t>
            </a:r>
            <a:r>
              <a:rPr lang="en-US" sz="1200" b="1" dirty="0" smtClean="0"/>
              <a:t>Show/Hide</a:t>
            </a:r>
            <a:r>
              <a:rPr lang="en-US" sz="1200" dirty="0" smtClean="0"/>
              <a:t> group, clear </a:t>
            </a:r>
            <a:r>
              <a:rPr lang="en-US" sz="1200" b="1" dirty="0" smtClean="0"/>
              <a:t>Ruler</a:t>
            </a:r>
            <a:r>
              <a:rPr lang="en-US" sz="1200" dirty="0" smtClean="0"/>
              <a:t>.</a:t>
            </a:r>
          </a:p>
          <a:p>
            <a:pPr marL="228600" indent="-228600">
              <a:buFont typeface="+mj-lt"/>
              <a:buAutoNum type="arabicPeriod"/>
            </a:pPr>
            <a:r>
              <a:rPr lang="en-US" sz="1200" dirty="0" smtClean="0"/>
              <a:t>Right-click</a:t>
            </a:r>
            <a:r>
              <a:rPr lang="en-US" sz="1200" baseline="0" dirty="0" smtClean="0"/>
              <a:t> the slide background area, and then click </a:t>
            </a:r>
            <a:r>
              <a:rPr lang="en-US" sz="1200" b="1" baseline="0" dirty="0" smtClean="0"/>
              <a:t>Grid and Guides</a:t>
            </a:r>
            <a:r>
              <a:rPr lang="en-US" sz="1200" baseline="0" dirty="0" smtClean="0"/>
              <a:t>. In the </a:t>
            </a:r>
            <a:r>
              <a:rPr lang="en-US" sz="1200" b="1" baseline="0" dirty="0" smtClean="0"/>
              <a:t>Grid and Guides </a:t>
            </a:r>
            <a:r>
              <a:rPr lang="en-US" sz="1200" baseline="0" dirty="0" smtClean="0"/>
              <a:t>dialog box, under </a:t>
            </a:r>
            <a:r>
              <a:rPr lang="en-US" sz="1200" b="1" baseline="0" dirty="0" smtClean="0"/>
              <a:t>Guide settings</a:t>
            </a:r>
            <a:r>
              <a:rPr lang="en-US" sz="1200" baseline="0" dirty="0" smtClean="0"/>
              <a:t>, clear </a:t>
            </a:r>
            <a:r>
              <a:rPr lang="en-US" sz="1200" b="1" baseline="0" dirty="0" smtClean="0"/>
              <a:t>Display drawing guides on screen</a:t>
            </a:r>
            <a:r>
              <a:rPr lang="en-US" sz="1200" baseline="0" dirty="0" smtClean="0"/>
              <a:t>. </a:t>
            </a:r>
            <a:endParaRPr lang="en-US" sz="1200" dirty="0" smtClean="0"/>
          </a:p>
          <a:p>
            <a:endParaRPr lang="en-US" sz="1200" dirty="0" smtClean="0"/>
          </a:p>
          <a:p>
            <a:endParaRPr lang="en-US" sz="1200" dirty="0" smtClean="0"/>
          </a:p>
          <a:p>
            <a:pPr marL="0" marR="0" lvl="3" indent="-22860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To reproduce the animated “2” on this slide, do the following:</a:t>
            </a: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smtClean="0">
                <a:solidFill>
                  <a:schemeClr val="tx1"/>
                </a:solidFill>
                <a:latin typeface="+mn-lt"/>
                <a:ea typeface="+mn-ea"/>
                <a:cs typeface="+mn-cs"/>
              </a:rPr>
              <a:t>Select the first text box.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Clipboard</a:t>
            </a:r>
            <a:r>
              <a:rPr lang="en-US" sz="1200" kern="1200" dirty="0" smtClean="0">
                <a:solidFill>
                  <a:schemeClr val="tx1"/>
                </a:solidFill>
                <a:effectLst/>
                <a:latin typeface="+mn-lt"/>
                <a:ea typeface="+mn-ea"/>
                <a:cs typeface="+mn-cs"/>
              </a:rPr>
              <a:t> group, 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b="0" kern="1200" baseline="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Click in the second text box, delete </a:t>
            </a:r>
            <a:r>
              <a:rPr lang="en-US" sz="1200" b="1" kern="1200" dirty="0" smtClean="0">
                <a:solidFill>
                  <a:schemeClr val="tx1"/>
                </a:solidFill>
                <a:latin typeface="+mn-lt"/>
                <a:ea typeface="+mn-ea"/>
                <a:cs typeface="+mn-cs"/>
              </a:rPr>
              <a:t>1</a:t>
            </a:r>
            <a:r>
              <a:rPr lang="en-US" sz="1200" b="0" kern="1200" dirty="0" smtClean="0">
                <a:solidFill>
                  <a:schemeClr val="tx1"/>
                </a:solidFill>
                <a:latin typeface="+mn-lt"/>
                <a:ea typeface="+mn-ea"/>
                <a:cs typeface="+mn-cs"/>
              </a:rPr>
              <a:t>, and then enter </a:t>
            </a:r>
            <a:r>
              <a:rPr lang="en-US" sz="1200" b="1" kern="1200" dirty="0" smtClean="0">
                <a:solidFill>
                  <a:schemeClr val="tx1"/>
                </a:solidFill>
                <a:latin typeface="+mn-lt"/>
                <a:ea typeface="+mn-ea"/>
                <a:cs typeface="+mn-cs"/>
              </a:rPr>
              <a:t>2</a:t>
            </a:r>
            <a:r>
              <a:rPr lang="en-US" sz="1200" b="0" kern="120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Select the second text box. 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a:t>
            </a:r>
            <a:r>
              <a:rPr lang="en-US" sz="1200" b="0" kern="1200" baseline="0" dirty="0" smtClean="0">
                <a:solidFill>
                  <a:schemeClr val="tx1"/>
                </a:solidFill>
                <a:latin typeface="+mn-lt"/>
                <a:ea typeface="+mn-ea"/>
                <a:cs typeface="+mn-cs"/>
              </a:rPr>
              <a:t> tab, in the bottom right corner of the </a:t>
            </a:r>
            <a:r>
              <a:rPr lang="en-US" sz="1200" b="1" kern="1200" baseline="0" dirty="0" smtClean="0">
                <a:solidFill>
                  <a:schemeClr val="tx1"/>
                </a:solidFill>
                <a:latin typeface="+mn-lt"/>
                <a:ea typeface="+mn-ea"/>
                <a:cs typeface="+mn-cs"/>
              </a:rPr>
              <a:t>WordArt Styles </a:t>
            </a:r>
            <a:r>
              <a:rPr lang="en-US" sz="1200" b="0" kern="1200" baseline="0" dirty="0" smtClean="0">
                <a:solidFill>
                  <a:schemeClr val="tx1"/>
                </a:solidFill>
                <a:latin typeface="+mn-lt"/>
                <a:ea typeface="+mn-ea"/>
                <a:cs typeface="+mn-cs"/>
              </a:rPr>
              <a:t>group, click the </a:t>
            </a:r>
            <a:r>
              <a:rPr lang="en-US" sz="1200" b="1" kern="1200" dirty="0" smtClean="0">
                <a:solidFill>
                  <a:schemeClr val="tx1"/>
                </a:solidFill>
                <a:latin typeface="+mn-lt"/>
                <a:ea typeface="+mn-ea"/>
                <a:cs typeface="+mn-cs"/>
              </a:rPr>
              <a:t>Format</a:t>
            </a:r>
            <a:r>
              <a:rPr lang="en-US" sz="1200" b="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Text</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Effects</a:t>
            </a:r>
            <a:r>
              <a:rPr lang="en-US" sz="1200" b="0" kern="1200" baseline="0" dirty="0" smtClean="0">
                <a:solidFill>
                  <a:schemeClr val="tx1"/>
                </a:solidFill>
                <a:latin typeface="+mn-lt"/>
                <a:ea typeface="+mn-ea"/>
                <a:cs typeface="+mn-cs"/>
              </a:rPr>
              <a:t> dialog box launcher.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342900" lvl="0" indent="-342900">
              <a:buFont typeface="+mj-lt"/>
              <a:buAutoNum type="arabicPeriod" startAt="2"/>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click </a:t>
            </a:r>
            <a:r>
              <a:rPr lang="en-US" sz="1200" b="1" dirty="0" smtClean="0"/>
              <a:t>More Colors</a:t>
            </a:r>
            <a:r>
              <a:rPr lang="en-US" sz="1200" dirty="0" smtClean="0"/>
              <a:t>, and then 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198</a:t>
            </a:r>
            <a:r>
              <a:rPr lang="en-US" sz="1200" dirty="0" smtClean="0"/>
              <a:t>, Green: </a:t>
            </a:r>
            <a:r>
              <a:rPr lang="en-US" sz="1200" b="1" dirty="0" smtClean="0"/>
              <a:t>217</a:t>
            </a:r>
            <a:r>
              <a:rPr lang="en-US" sz="1200" dirty="0" smtClean="0"/>
              <a:t>, Blue: </a:t>
            </a:r>
            <a:r>
              <a:rPr lang="en-US" sz="1200" b="1" dirty="0" smtClean="0"/>
              <a:t>241</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228</a:t>
            </a:r>
            <a:r>
              <a:rPr lang="en-US" sz="1200" dirty="0" smtClean="0"/>
              <a:t>, Green: </a:t>
            </a:r>
            <a:r>
              <a:rPr lang="en-US" sz="1200" b="1" dirty="0" smtClean="0"/>
              <a:t>108</a:t>
            </a:r>
            <a:r>
              <a:rPr lang="en-US" sz="1200" dirty="0" smtClean="0"/>
              <a:t>, Blue: </a:t>
            </a:r>
            <a:r>
              <a:rPr lang="en-US" sz="1200" b="1" dirty="0" smtClean="0"/>
              <a:t>10</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pane, under </a:t>
            </a:r>
            <a:r>
              <a:rPr lang="en-US" sz="1200" b="1" kern="1200" baseline="0" dirty="0" smtClean="0">
                <a:solidFill>
                  <a:schemeClr val="tx1"/>
                </a:solidFill>
                <a:latin typeface="+mn-lt"/>
                <a:ea typeface="+mn-ea"/>
                <a:cs typeface="+mn-cs"/>
              </a:rPr>
              <a:t>Rotation</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350°</a:t>
            </a:r>
            <a:r>
              <a:rPr lang="en-US" sz="1200" b="0" kern="120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i="0" baseline="0" dirty="0" smtClean="0"/>
              <a:t>Format Text Effects </a:t>
            </a:r>
            <a:r>
              <a:rPr lang="en-US" sz="1200" i="0" baseline="0" dirty="0" smtClean="0"/>
              <a:t>dialog box, click </a:t>
            </a:r>
            <a:r>
              <a:rPr lang="en-US" sz="1200" b="1" i="0" baseline="0" dirty="0" smtClean="0"/>
              <a:t>Glow and Soft Edges </a:t>
            </a:r>
            <a:r>
              <a:rPr lang="en-US" sz="1200" i="0" baseline="0" dirty="0" smtClean="0"/>
              <a:t>in the left pane, in the </a:t>
            </a:r>
            <a:r>
              <a:rPr lang="en-US" sz="1200" b="1" i="0" baseline="0" dirty="0" smtClean="0"/>
              <a:t>Glow and Soft Edges </a:t>
            </a:r>
            <a:r>
              <a:rPr lang="en-US" sz="1200" i="0" baseline="0" dirty="0" smtClean="0"/>
              <a:t>pane, click the button next to </a:t>
            </a:r>
            <a:r>
              <a:rPr lang="en-US" sz="1200" b="1" i="0" baseline="0" dirty="0" smtClean="0"/>
              <a:t>Color</a:t>
            </a:r>
            <a:r>
              <a:rPr lang="en-US" sz="1200" i="0" baseline="0" dirty="0" smtClean="0"/>
              <a:t>, and then click </a:t>
            </a:r>
            <a:r>
              <a:rPr lang="en-US" sz="1200" b="1" i="0" baseline="0" dirty="0" smtClean="0"/>
              <a:t>More Colors</a:t>
            </a:r>
            <a:r>
              <a:rPr lang="en-US" sz="1200" i="0" baseline="0" dirty="0" smtClean="0"/>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255</a:t>
            </a:r>
            <a:r>
              <a:rPr lang="en-US" sz="1200" dirty="0" smtClean="0"/>
              <a:t>, Green: </a:t>
            </a:r>
            <a:r>
              <a:rPr lang="en-US" sz="1200" b="1" dirty="0" smtClean="0"/>
              <a:t>144</a:t>
            </a:r>
            <a:r>
              <a:rPr lang="en-US" sz="1200" dirty="0" smtClean="0"/>
              <a:t>, Blue: </a:t>
            </a:r>
            <a:r>
              <a:rPr lang="en-US" sz="1200" b="1" dirty="0" smtClean="0"/>
              <a:t>4</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i="0" kern="1200" dirty="0" smtClean="0">
                <a:solidFill>
                  <a:schemeClr val="tx1"/>
                </a:solidFill>
                <a:latin typeface="+mn-lt"/>
                <a:ea typeface="+mn-ea"/>
                <a:cs typeface="+mn-cs"/>
              </a:rPr>
              <a:t>Drag the second text box onto the curved</a:t>
            </a:r>
            <a:r>
              <a:rPr lang="en-US" sz="1200" b="0" i="0" kern="1200" baseline="0" dirty="0" smtClean="0">
                <a:solidFill>
                  <a:schemeClr val="tx1"/>
                </a:solidFill>
                <a:latin typeface="+mn-lt"/>
                <a:ea typeface="+mn-ea"/>
                <a:cs typeface="+mn-cs"/>
              </a:rPr>
              <a:t> line, to the right of the “1” text box and approximately in the middle of the slide.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i="0" kern="1200" baseline="0" dirty="0" smtClean="0">
                <a:solidFill>
                  <a:schemeClr val="tx1"/>
                </a:solidFill>
                <a:latin typeface="+mn-lt"/>
                <a:ea typeface="+mn-ea"/>
                <a:cs typeface="+mn-cs"/>
              </a:rPr>
              <a:t>On the </a:t>
            </a:r>
            <a:r>
              <a:rPr lang="en-US" sz="1200" b="1" i="0" kern="1200" baseline="0" dirty="0" smtClean="0">
                <a:solidFill>
                  <a:schemeClr val="tx1"/>
                </a:solidFill>
                <a:latin typeface="+mn-lt"/>
                <a:ea typeface="+mn-ea"/>
                <a:cs typeface="+mn-cs"/>
              </a:rPr>
              <a:t>Animations</a:t>
            </a:r>
            <a:r>
              <a:rPr lang="en-US" sz="1200" b="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Advanced Animation </a:t>
            </a:r>
            <a:r>
              <a:rPr lang="en-US" sz="1200" b="0" i="0" kern="1200" baseline="0" dirty="0" smtClean="0">
                <a:solidFill>
                  <a:schemeClr val="tx1"/>
                </a:solidFill>
                <a:latin typeface="+mn-lt"/>
                <a:ea typeface="+mn-ea"/>
                <a:cs typeface="+mn-cs"/>
              </a:rPr>
              <a:t>group, click </a:t>
            </a:r>
            <a:r>
              <a:rPr lang="en-US" sz="1200" b="1" i="0" kern="1200" baseline="0" dirty="0" smtClean="0">
                <a:solidFill>
                  <a:schemeClr val="tx1"/>
                </a:solidFill>
                <a:latin typeface="+mn-lt"/>
                <a:ea typeface="+mn-ea"/>
                <a:cs typeface="+mn-cs"/>
              </a:rPr>
              <a:t>Animation Pane</a:t>
            </a:r>
            <a:r>
              <a:rPr lang="en-US" sz="1200" b="0" i="0" kern="1200" baseline="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kern="1200" baseline="0" dirty="0" smtClean="0">
                <a:solidFill>
                  <a:schemeClr val="tx1"/>
                </a:solidFill>
                <a:latin typeface="+mn-lt"/>
                <a:ea typeface="+mn-ea"/>
                <a:cs typeface="+mn-cs"/>
              </a:rPr>
              <a:t>Press and hold CTRL, and then 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fourth and fifth animation effects (fade and spin effects for the second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0.5</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0.9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sixth animation effect (motion path for the second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0.5</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1.8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0"/>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sixth animation effect. On the slide, right-click the selected motion path, and then click </a:t>
            </a:r>
            <a:r>
              <a:rPr lang="en-US" sz="1200" b="1" i="0" kern="1200" baseline="0" dirty="0" smtClean="0">
                <a:solidFill>
                  <a:schemeClr val="tx1"/>
                </a:solidFill>
                <a:latin typeface="+mn-lt"/>
                <a:ea typeface="+mn-ea"/>
                <a:cs typeface="+mn-cs"/>
              </a:rPr>
              <a:t>Edit Points</a:t>
            </a:r>
            <a:r>
              <a:rPr lang="en-US" sz="1200" i="0" kern="1200" baseline="0" dirty="0" smtClean="0">
                <a:solidFill>
                  <a:schemeClr val="tx1"/>
                </a:solidFill>
                <a:latin typeface="+mn-lt"/>
                <a:ea typeface="+mn-ea"/>
                <a:cs typeface="+mn-cs"/>
              </a:rPr>
              <a:t>. Drag the points on the path to match the path to the curved line. (</a:t>
            </a:r>
            <a:r>
              <a:rPr lang="en-US" sz="1200" b="1" i="0" kern="1200" baseline="0" dirty="0" smtClean="0">
                <a:solidFill>
                  <a:schemeClr val="tx1"/>
                </a:solidFill>
                <a:latin typeface="+mn-lt"/>
                <a:ea typeface="+mn-ea"/>
                <a:cs typeface="+mn-cs"/>
              </a:rPr>
              <a:t>Note:</a:t>
            </a:r>
            <a:r>
              <a:rPr lang="en-US" sz="1200" i="0" kern="1200" baseline="0" dirty="0" smtClean="0">
                <a:solidFill>
                  <a:schemeClr val="tx1"/>
                </a:solidFill>
                <a:latin typeface="+mn-lt"/>
                <a:ea typeface="+mn-ea"/>
                <a:cs typeface="+mn-cs"/>
              </a:rPr>
              <a:t> The starting point will be further to the right of the right edge of the slide than the starting point for the first motion path.)</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1"/>
              <a:tabLst/>
              <a:defRPr/>
            </a:pP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1"/>
              <a:tabLst/>
              <a:defRPr/>
            </a:pP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animated “3” on this slide, do the following:</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second text box.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Clipboard</a:t>
            </a:r>
            <a:r>
              <a:rPr lang="en-US" sz="1200" kern="1200" dirty="0" smtClean="0">
                <a:solidFill>
                  <a:schemeClr val="tx1"/>
                </a:solidFill>
                <a:effectLst/>
                <a:latin typeface="+mn-lt"/>
                <a:ea typeface="+mn-ea"/>
                <a:cs typeface="+mn-cs"/>
              </a:rPr>
              <a:t> group, 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b="0" kern="1200" baseline="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Drag the third text box away from the second text box.</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in the third text box, delete </a:t>
            </a:r>
            <a:r>
              <a:rPr lang="en-US" sz="1200" b="1" kern="1200" baseline="0" dirty="0" smtClean="0">
                <a:solidFill>
                  <a:schemeClr val="tx1"/>
                </a:solidFill>
                <a:latin typeface="+mn-lt"/>
                <a:ea typeface="+mn-ea"/>
                <a:cs typeface="+mn-cs"/>
              </a:rPr>
              <a:t>2</a:t>
            </a:r>
            <a:r>
              <a:rPr lang="en-US" sz="1200" b="0" kern="1200" baseline="0" dirty="0" smtClean="0">
                <a:solidFill>
                  <a:schemeClr val="tx1"/>
                </a:solidFill>
                <a:latin typeface="+mn-lt"/>
                <a:ea typeface="+mn-ea"/>
                <a:cs typeface="+mn-cs"/>
              </a:rPr>
              <a:t>, and then enter </a:t>
            </a:r>
            <a:r>
              <a:rPr lang="en-US" sz="1200" b="1" kern="1200" baseline="0" dirty="0" smtClean="0">
                <a:solidFill>
                  <a:schemeClr val="tx1"/>
                </a:solidFill>
                <a:latin typeface="+mn-lt"/>
                <a:ea typeface="+mn-ea"/>
                <a:cs typeface="+mn-cs"/>
              </a:rPr>
              <a:t>3</a:t>
            </a:r>
            <a:r>
              <a:rPr lang="en-US" sz="1200" b="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Select the third text box. </a:t>
            </a:r>
            <a:r>
              <a:rPr lang="en-US" sz="1200" b="0" kern="1200" dirty="0" smtClean="0">
                <a:solidFill>
                  <a:schemeClr val="tx1"/>
                </a:solidFill>
                <a:latin typeface="+mn-lt"/>
                <a:ea typeface="+mn-ea"/>
                <a:cs typeface="+mn-cs"/>
              </a:rPr>
              <a:t>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 tab</a:t>
            </a:r>
            <a:r>
              <a:rPr lang="en-US" sz="1200" b="0" kern="1200" baseline="0" dirty="0" smtClean="0">
                <a:solidFill>
                  <a:schemeClr val="tx1"/>
                </a:solidFill>
                <a:latin typeface="+mn-lt"/>
                <a:ea typeface="+mn-ea"/>
                <a:cs typeface="+mn-cs"/>
              </a:rPr>
              <a:t>, in the bottom right corner of the </a:t>
            </a:r>
            <a:r>
              <a:rPr lang="en-US" sz="1200" b="1" kern="1200" baseline="0" dirty="0" smtClean="0">
                <a:solidFill>
                  <a:schemeClr val="tx1"/>
                </a:solidFill>
                <a:latin typeface="+mn-lt"/>
                <a:ea typeface="+mn-ea"/>
                <a:cs typeface="+mn-cs"/>
              </a:rPr>
              <a:t>WordArt Styles </a:t>
            </a:r>
            <a:r>
              <a:rPr lang="en-US" sz="1200" b="0" kern="1200" baseline="0" dirty="0" smtClean="0">
                <a:solidFill>
                  <a:schemeClr val="tx1"/>
                </a:solidFill>
                <a:latin typeface="+mn-lt"/>
                <a:ea typeface="+mn-ea"/>
                <a:cs typeface="+mn-cs"/>
              </a:rPr>
              <a:t>group, click the </a:t>
            </a:r>
            <a:r>
              <a:rPr lang="en-US" sz="1200" b="1" kern="1200" dirty="0" smtClean="0">
                <a:solidFill>
                  <a:schemeClr val="tx1"/>
                </a:solidFill>
                <a:latin typeface="+mn-lt"/>
                <a:ea typeface="+mn-ea"/>
                <a:cs typeface="+mn-cs"/>
              </a:rPr>
              <a:t>Format</a:t>
            </a:r>
            <a:r>
              <a:rPr lang="en-US" sz="1200" b="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Text</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Effects</a:t>
            </a:r>
            <a:r>
              <a:rPr lang="en-US" sz="1200" b="0" kern="1200" baseline="0" dirty="0" smtClean="0">
                <a:solidFill>
                  <a:schemeClr val="tx1"/>
                </a:solidFill>
                <a:latin typeface="+mn-lt"/>
                <a:ea typeface="+mn-ea"/>
                <a:cs typeface="+mn-cs"/>
              </a:rPr>
              <a:t> dialog box launcher.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a:t>
            </a:r>
            <a:r>
              <a:rPr lang="en-US" sz="1200" kern="1200" baseline="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startAt="5"/>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b="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click </a:t>
            </a:r>
            <a:r>
              <a:rPr lang="en-US" sz="1200" b="1" dirty="0" smtClean="0"/>
              <a:t>More Colors</a:t>
            </a:r>
            <a:r>
              <a:rPr lang="en-US" sz="1200" dirty="0" smtClean="0"/>
              <a:t>, and then 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198</a:t>
            </a:r>
            <a:r>
              <a:rPr lang="en-US" sz="1200" dirty="0" smtClean="0"/>
              <a:t>, Green: </a:t>
            </a:r>
            <a:r>
              <a:rPr lang="en-US" sz="1200" b="1" dirty="0" smtClean="0"/>
              <a:t>217</a:t>
            </a:r>
            <a:r>
              <a:rPr lang="en-US" sz="1200" dirty="0" smtClean="0"/>
              <a:t>, Blue: </a:t>
            </a:r>
            <a:r>
              <a:rPr lang="en-US" sz="1200" b="1" dirty="0" smtClean="0"/>
              <a:t>241</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119</a:t>
            </a:r>
            <a:r>
              <a:rPr lang="en-US" sz="1200" dirty="0" smtClean="0"/>
              <a:t>, Green: </a:t>
            </a:r>
            <a:r>
              <a:rPr lang="en-US" sz="1200" b="1" dirty="0" smtClean="0"/>
              <a:t>147</a:t>
            </a:r>
            <a:r>
              <a:rPr lang="en-US" sz="1200" dirty="0" smtClean="0"/>
              <a:t>, Blue: </a:t>
            </a:r>
            <a:r>
              <a:rPr lang="en-US" sz="1200" b="1" dirty="0" smtClean="0"/>
              <a:t>60</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pane, under </a:t>
            </a:r>
            <a:r>
              <a:rPr lang="en-US" sz="1200" b="1" kern="1200" baseline="0" dirty="0" smtClean="0">
                <a:solidFill>
                  <a:schemeClr val="tx1"/>
                </a:solidFill>
                <a:latin typeface="+mn-lt"/>
                <a:ea typeface="+mn-ea"/>
                <a:cs typeface="+mn-cs"/>
              </a:rPr>
              <a:t>Rotation</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a:t>
            </a:r>
            <a:r>
              <a:rPr lang="en-US" sz="1200" b="0" kern="120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i="0" baseline="0" dirty="0" smtClean="0"/>
              <a:t>Format Text Effects </a:t>
            </a:r>
            <a:r>
              <a:rPr lang="en-US" sz="1200" i="0" baseline="0" dirty="0" smtClean="0"/>
              <a:t>dialog box, click </a:t>
            </a:r>
            <a:r>
              <a:rPr lang="en-US" sz="1200" b="1" i="0" baseline="0" dirty="0" smtClean="0"/>
              <a:t>Glow and Soft Edges </a:t>
            </a:r>
            <a:r>
              <a:rPr lang="en-US" sz="1200" i="0" baseline="0" dirty="0" smtClean="0"/>
              <a:t>in the left pane, and in the </a:t>
            </a:r>
            <a:r>
              <a:rPr lang="en-US" sz="1200" b="1" i="0" baseline="0" dirty="0" smtClean="0"/>
              <a:t>Glow and Soft Edges </a:t>
            </a:r>
            <a:r>
              <a:rPr lang="en-US" sz="1200" i="0" baseline="0" dirty="0" smtClean="0"/>
              <a:t>pane, under </a:t>
            </a:r>
            <a:r>
              <a:rPr lang="en-US" sz="1200" b="1" i="0" baseline="0" dirty="0" smtClean="0"/>
              <a:t>Glow</a:t>
            </a:r>
            <a:r>
              <a:rPr lang="en-US" sz="1200" i="0" baseline="0" dirty="0" smtClean="0"/>
              <a:t>, click the button next to </a:t>
            </a:r>
            <a:r>
              <a:rPr lang="en-US" sz="1200" b="1" i="0" baseline="0" dirty="0" smtClean="0"/>
              <a:t>Color</a:t>
            </a:r>
            <a:r>
              <a:rPr lang="en-US" sz="1200" i="0" baseline="0" dirty="0" smtClean="0"/>
              <a:t>, and then click </a:t>
            </a:r>
            <a:r>
              <a:rPr lang="en-US" sz="1200" b="1" i="0" baseline="0" dirty="0" smtClean="0"/>
              <a:t>More Colors</a:t>
            </a:r>
            <a:r>
              <a:rPr lang="en-US" sz="1200" i="0" baseline="0" dirty="0" smtClean="0"/>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168</a:t>
            </a:r>
            <a:r>
              <a:rPr lang="en-US" sz="1200" dirty="0" smtClean="0"/>
              <a:t>, Green: </a:t>
            </a:r>
            <a:r>
              <a:rPr lang="en-US" sz="1200" b="1" dirty="0" smtClean="0"/>
              <a:t>224</a:t>
            </a:r>
            <a:r>
              <a:rPr lang="en-US" sz="1200" dirty="0" smtClean="0"/>
              <a:t>, Blue: </a:t>
            </a:r>
            <a:r>
              <a:rPr lang="en-US" sz="1200" b="1" dirty="0" smtClean="0"/>
              <a:t>52</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b="0" kern="1200" baseline="0" dirty="0" smtClean="0">
                <a:solidFill>
                  <a:schemeClr val="tx1"/>
                </a:solidFill>
                <a:latin typeface="+mn-lt"/>
                <a:ea typeface="+mn-ea"/>
                <a:cs typeface="+mn-cs"/>
              </a:rPr>
              <a:t>Drag the third text box to the right of the second text box, above the curve.</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seventh animation effect (fade effect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0.7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eighth animation effect (spin effect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0.75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ninth animation effect (motion path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1.5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ninth animation effect (motion path for the third text box). On the slide, right-click the selected motion path, and then click </a:t>
            </a:r>
            <a:r>
              <a:rPr lang="en-US" sz="1200" b="1" i="0" kern="1200" baseline="0" dirty="0" smtClean="0">
                <a:solidFill>
                  <a:schemeClr val="tx1"/>
                </a:solidFill>
                <a:latin typeface="+mn-lt"/>
                <a:ea typeface="+mn-ea"/>
                <a:cs typeface="+mn-cs"/>
              </a:rPr>
              <a:t>Edit Points</a:t>
            </a:r>
            <a:r>
              <a:rPr lang="en-US" sz="1200" i="0" kern="1200" baseline="0" dirty="0" smtClean="0">
                <a:solidFill>
                  <a:schemeClr val="tx1"/>
                </a:solidFill>
                <a:latin typeface="+mn-lt"/>
                <a:ea typeface="+mn-ea"/>
                <a:cs typeface="+mn-cs"/>
              </a:rPr>
              <a:t>. Drag the points on the path to match the path to the curved line. (</a:t>
            </a:r>
            <a:r>
              <a:rPr lang="en-US" sz="1200" b="1" i="0" kern="1200" baseline="0" dirty="0" smtClean="0">
                <a:solidFill>
                  <a:schemeClr val="tx1"/>
                </a:solidFill>
                <a:latin typeface="+mn-lt"/>
                <a:ea typeface="+mn-ea"/>
                <a:cs typeface="+mn-cs"/>
              </a:rPr>
              <a:t>Note:</a:t>
            </a:r>
            <a:r>
              <a:rPr lang="en-US" sz="1200" i="0" kern="1200" baseline="0" dirty="0" smtClean="0">
                <a:solidFill>
                  <a:schemeClr val="tx1"/>
                </a:solidFill>
                <a:latin typeface="+mn-lt"/>
                <a:ea typeface="+mn-ea"/>
                <a:cs typeface="+mn-cs"/>
              </a:rPr>
              <a:t> The endpoint will be above the curved line and the path will eventually meet the curve. The starting point will be further to the right of the right edge of the slide than the starting point for the first motion path.)</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endParaRPr lang="en-US" sz="1200" b="0" kern="1200" baseline="0" dirty="0" smtClean="0">
              <a:solidFill>
                <a:schemeClr val="tx1"/>
              </a:solidFill>
              <a:latin typeface="+mn-lt"/>
              <a:ea typeface="+mn-ea"/>
              <a:cs typeface="+mn-cs"/>
            </a:endParaRPr>
          </a:p>
          <a:p>
            <a:endParaRPr lang="en-US" sz="1200" dirty="0" smtClean="0"/>
          </a:p>
          <a:p>
            <a:r>
              <a:rPr lang="en-US" sz="1200" kern="1200" dirty="0" smtClean="0">
                <a:solidFill>
                  <a:schemeClr val="tx1"/>
                </a:solidFill>
                <a:latin typeface="+mn-lt"/>
                <a:ea typeface="+mn-ea"/>
                <a:cs typeface="+mn-cs"/>
              </a:rPr>
              <a:t>To reproduce the background on this slide, do the following: </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Corner</a:t>
            </a:r>
            <a:r>
              <a:rPr lang="en-US" sz="1200" b="0" kern="1200" dirty="0" smtClean="0">
                <a:solidFill>
                  <a:schemeClr val="tx1"/>
                </a:solidFill>
                <a:latin typeface="+mn-lt"/>
                <a:ea typeface="+mn-ea"/>
                <a:cs typeface="+mn-cs"/>
              </a:rPr>
              <a:t> (fifth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Darker 35% </a:t>
            </a:r>
            <a:r>
              <a:rPr lang="en-US" sz="1200" b="0" kern="1200" dirty="0" smtClean="0">
                <a:solidFill>
                  <a:schemeClr val="tx1"/>
                </a:solidFill>
                <a:latin typeface="+mn-lt"/>
                <a:ea typeface="+mn-ea"/>
                <a:cs typeface="+mn-cs"/>
              </a:rPr>
              <a:t>(fifth</a:t>
            </a:r>
            <a:r>
              <a:rPr lang="en-US" sz="1200" b="0" kern="1200" baseline="0" dirty="0" smtClean="0">
                <a:solidFill>
                  <a:schemeClr val="tx1"/>
                </a:solidFill>
                <a:latin typeface="+mn-lt"/>
                <a:ea typeface="+mn-ea"/>
                <a:cs typeface="+mn-cs"/>
              </a:rPr>
              <a:t> row, first option from the left)</a:t>
            </a:r>
            <a:r>
              <a:rPr lang="en-US" sz="1200" b="0" kern="1200" dirty="0" smtClean="0">
                <a:solidFill>
                  <a:schemeClr val="tx1"/>
                </a:solidFill>
                <a:latin typeface="+mn-lt"/>
                <a:ea typeface="+mn-ea"/>
                <a:cs typeface="+mn-cs"/>
              </a:rPr>
              <a:t>.</a:t>
            </a:r>
          </a:p>
          <a:p>
            <a:pPr marL="1143000" lvl="2" indent="-228600">
              <a:buFont typeface="Arial" pitchFamily="34" charset="0"/>
              <a:buNone/>
            </a:pPr>
            <a:endParaRPr lang="en-US" sz="1200" b="0" kern="1200" dirty="0" smtClean="0">
              <a:solidFill>
                <a:schemeClr val="tx1"/>
              </a:solidFill>
              <a:latin typeface="+mn-lt"/>
              <a:ea typeface="+mn-ea"/>
              <a:cs typeface="+mn-cs"/>
            </a:endParaRPr>
          </a:p>
        </p:txBody>
      </p:sp>
      <p:sp>
        <p:nvSpPr>
          <p:cNvPr id="5" name="Slide Image Placeholder 4"/>
          <p:cNvSpPr>
            <a:spLocks noGrp="1" noRot="1" noChangeAspect="1"/>
          </p:cNvSpPr>
          <p:nvPr>
            <p:ph type="sldImg"/>
          </p:nvPr>
        </p:nvSpPr>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dirty="0" smtClean="0"/>
              <a:t>Rotating numbers on a curved path</a:t>
            </a:r>
          </a:p>
          <a:p>
            <a:r>
              <a:rPr lang="en-US" sz="1400" dirty="0" smtClean="0"/>
              <a:t>(Advanced)</a:t>
            </a:r>
          </a:p>
          <a:p>
            <a:endParaRPr lang="en-US" sz="1200" dirty="0" smtClean="0"/>
          </a:p>
          <a:p>
            <a:pPr marL="685800" marR="0" lvl="3" indent="-22860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0" marR="0" lvl="3" indent="0" algn="l" defTabSz="914400" rtl="0" eaLnBrk="1" fontAlgn="auto" latinLnBrk="0" hangingPunct="1">
              <a:lnSpc>
                <a:spcPct val="100000"/>
              </a:lnSpc>
              <a:spcBef>
                <a:spcPts val="0"/>
              </a:spcBef>
              <a:spcAft>
                <a:spcPts val="0"/>
              </a:spcAft>
              <a:buClrTx/>
              <a:buSzTx/>
              <a:buFont typeface="+mj-lt"/>
              <a:buNone/>
              <a:tabLst/>
              <a:defRPr/>
            </a:pPr>
            <a:r>
              <a:rPr lang="en-US" sz="1200" b="1" dirty="0" smtClean="0"/>
              <a:t>Tip: </a:t>
            </a:r>
            <a:r>
              <a:rPr lang="en-US" sz="1200" dirty="0" smtClean="0"/>
              <a:t>To draw the curved line on this slide, you will need to use the ruler and the drawing guides.</a:t>
            </a:r>
          </a:p>
          <a:p>
            <a:pPr marL="685800" marR="0" lvl="3" indent="-22860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dirty="0" smtClean="0"/>
          </a:p>
          <a:p>
            <a:r>
              <a:rPr lang="en-US" sz="1200" dirty="0" smtClean="0"/>
              <a:t>To display the ruler and the drawing</a:t>
            </a:r>
            <a:r>
              <a:rPr lang="en-US" sz="1200" baseline="0" dirty="0" smtClean="0"/>
              <a:t> guides, do the following:</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On the </a:t>
            </a:r>
            <a:r>
              <a:rPr lang="en-US" sz="1200" b="1" kern="1200" baseline="0" dirty="0" smtClean="0">
                <a:solidFill>
                  <a:schemeClr val="tx1"/>
                </a:solidFill>
                <a:latin typeface="+mn-lt"/>
                <a:ea typeface="+mn-ea"/>
                <a:cs typeface="+mn-cs"/>
              </a:rPr>
              <a:t>View</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Show/Hide</a:t>
            </a:r>
            <a:r>
              <a:rPr lang="en-US" sz="1200" b="0" kern="1200" baseline="0" dirty="0" smtClean="0">
                <a:solidFill>
                  <a:schemeClr val="tx1"/>
                </a:solidFill>
                <a:latin typeface="+mn-lt"/>
                <a:ea typeface="+mn-ea"/>
                <a:cs typeface="+mn-cs"/>
              </a:rPr>
              <a:t> group, select </a:t>
            </a:r>
            <a:r>
              <a:rPr lang="en-US" sz="1200" b="1" kern="1200" baseline="0" dirty="0" smtClean="0">
                <a:solidFill>
                  <a:schemeClr val="tx1"/>
                </a:solidFill>
                <a:latin typeface="+mn-lt"/>
                <a:ea typeface="+mn-ea"/>
                <a:cs typeface="+mn-cs"/>
              </a:rPr>
              <a:t>Ruler</a:t>
            </a:r>
            <a:r>
              <a:rPr lang="en-US" sz="1200" b="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Right-click the slide background area, and then click </a:t>
            </a:r>
            <a:r>
              <a:rPr lang="en-US" sz="1200" b="1" kern="1200" baseline="0" dirty="0" smtClean="0">
                <a:solidFill>
                  <a:schemeClr val="tx1"/>
                </a:solidFill>
                <a:latin typeface="+mn-lt"/>
                <a:ea typeface="+mn-ea"/>
                <a:cs typeface="+mn-cs"/>
              </a:rPr>
              <a:t>Grid and Guides</a:t>
            </a:r>
            <a:r>
              <a:rPr lang="en-US" sz="1200" b="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Grid and Guides </a:t>
            </a:r>
            <a:r>
              <a:rPr lang="en-US" sz="1200" b="0" kern="1200" baseline="0" dirty="0" smtClean="0">
                <a:solidFill>
                  <a:schemeClr val="tx1"/>
                </a:solidFill>
                <a:latin typeface="+mn-lt"/>
                <a:ea typeface="+mn-ea"/>
                <a:cs typeface="+mn-cs"/>
              </a:rPr>
              <a:t>dialog box, under </a:t>
            </a:r>
            <a:r>
              <a:rPr lang="en-US" sz="1200" b="1" kern="1200" baseline="0" dirty="0" smtClean="0">
                <a:solidFill>
                  <a:schemeClr val="tx1"/>
                </a:solidFill>
                <a:latin typeface="+mn-lt"/>
                <a:ea typeface="+mn-ea"/>
                <a:cs typeface="+mn-cs"/>
              </a:rPr>
              <a:t>Guide settings</a:t>
            </a:r>
            <a:r>
              <a:rPr lang="en-US" sz="1200" b="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Display drawing guides on screen</a:t>
            </a:r>
            <a:r>
              <a:rPr lang="en-US" sz="1200" b="0" kern="1200" baseline="0" dirty="0" smtClean="0">
                <a:solidFill>
                  <a:schemeClr val="tx1"/>
                </a:solidFill>
                <a:latin typeface="+mn-lt"/>
                <a:ea typeface="+mn-ea"/>
                <a:cs typeface="+mn-cs"/>
              </a:rPr>
              <a:t>. </a:t>
            </a:r>
            <a:r>
              <a:rPr lang="en-US" sz="1200" b="0" baseline="0" dirty="0" smtClean="0"/>
              <a:t>(</a:t>
            </a:r>
            <a:r>
              <a:rPr lang="en-US" sz="1200" b="1" dirty="0" smtClean="0"/>
              <a:t>Note: </a:t>
            </a:r>
            <a:r>
              <a:rPr lang="en-US" sz="1200" dirty="0" smtClean="0"/>
              <a:t>One horizontal and one vertical guide will display on</a:t>
            </a:r>
            <a:r>
              <a:rPr lang="en-US" sz="1200" baseline="0" dirty="0" smtClean="0"/>
              <a:t> the slide </a:t>
            </a:r>
            <a:r>
              <a:rPr lang="en-US" sz="1200" dirty="0" smtClean="0"/>
              <a:t>at 0.00, the default</a:t>
            </a:r>
            <a:r>
              <a:rPr lang="en-US" sz="1200" baseline="0" dirty="0" smtClean="0"/>
              <a:t> position</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None/>
              <a:tabLst/>
              <a:defRPr/>
            </a:pPr>
            <a:r>
              <a:rPr lang="en-US" sz="1200" dirty="0" smtClean="0"/>
              <a:t>To reproduce the curved line on this slide, do the following:</a:t>
            </a: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On the </a:t>
            </a:r>
            <a:r>
              <a:rPr lang="en-US" sz="1200" b="1" kern="1200" baseline="0" dirty="0" smtClean="0">
                <a:solidFill>
                  <a:schemeClr val="tx1"/>
                </a:solidFill>
                <a:latin typeface="+mn-lt"/>
                <a:ea typeface="+mn-ea"/>
                <a:cs typeface="+mn-cs"/>
              </a:rPr>
              <a:t>Insert </a:t>
            </a:r>
            <a:r>
              <a:rPr lang="en-US" sz="1200" b="0" kern="1200" baseline="0" dirty="0" smtClean="0">
                <a:solidFill>
                  <a:schemeClr val="tx1"/>
                </a:solidFill>
                <a:latin typeface="+mn-lt"/>
                <a:ea typeface="+mn-ea"/>
                <a:cs typeface="+mn-cs"/>
              </a:rPr>
              <a:t>tab, in the </a:t>
            </a:r>
            <a:r>
              <a:rPr lang="en-US" sz="1200" b="1" kern="1200" baseline="0" dirty="0" smtClean="0">
                <a:solidFill>
                  <a:schemeClr val="tx1"/>
                </a:solidFill>
                <a:latin typeface="+mn-lt"/>
                <a:ea typeface="+mn-ea"/>
                <a:cs typeface="+mn-cs"/>
              </a:rPr>
              <a:t>Illustrations </a:t>
            </a:r>
            <a:r>
              <a:rPr lang="en-US" sz="1200" b="0" kern="1200" baseline="0" dirty="0" smtClean="0">
                <a:solidFill>
                  <a:schemeClr val="tx1"/>
                </a:solidFill>
                <a:latin typeface="+mn-lt"/>
                <a:ea typeface="+mn-ea"/>
                <a:cs typeface="+mn-cs"/>
              </a:rPr>
              <a:t>group, click </a:t>
            </a:r>
            <a:r>
              <a:rPr lang="en-US" sz="1200" b="1" kern="1200" baseline="0" dirty="0" smtClean="0">
                <a:solidFill>
                  <a:schemeClr val="tx1"/>
                </a:solidFill>
                <a:latin typeface="+mn-lt"/>
                <a:ea typeface="+mn-ea"/>
                <a:cs typeface="+mn-cs"/>
              </a:rPr>
              <a:t>Shapes</a:t>
            </a:r>
            <a:r>
              <a:rPr lang="en-US" sz="1200" b="0" kern="1200" baseline="0" dirty="0" smtClean="0">
                <a:solidFill>
                  <a:schemeClr val="tx1"/>
                </a:solidFill>
                <a:latin typeface="+mn-lt"/>
                <a:ea typeface="+mn-ea"/>
                <a:cs typeface="+mn-cs"/>
              </a:rPr>
              <a:t>, and then under </a:t>
            </a:r>
            <a:r>
              <a:rPr lang="en-US" sz="1200" b="1" kern="1200" baseline="0" dirty="0" smtClean="0">
                <a:solidFill>
                  <a:schemeClr val="tx1"/>
                </a:solidFill>
                <a:latin typeface="+mn-lt"/>
                <a:ea typeface="+mn-ea"/>
                <a:cs typeface="+mn-cs"/>
              </a:rPr>
              <a:t>Lines</a:t>
            </a:r>
            <a:r>
              <a:rPr lang="en-US" sz="1200" b="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Curve</a:t>
            </a:r>
            <a:r>
              <a:rPr lang="en-US" sz="1200" b="0" kern="1200" baseline="0" dirty="0" smtClean="0">
                <a:solidFill>
                  <a:schemeClr val="tx1"/>
                </a:solidFill>
                <a:latin typeface="+mn-lt"/>
                <a:ea typeface="+mn-ea"/>
                <a:cs typeface="+mn-cs"/>
              </a:rPr>
              <a:t> (10</a:t>
            </a:r>
            <a:r>
              <a:rPr lang="en-US" sz="1200" b="0" kern="1200" baseline="30000" dirty="0" smtClean="0">
                <a:solidFill>
                  <a:schemeClr val="tx1"/>
                </a:solidFill>
                <a:latin typeface="+mn-lt"/>
                <a:ea typeface="+mn-ea"/>
                <a:cs typeface="+mn-cs"/>
              </a:rPr>
              <a:t>th</a:t>
            </a:r>
            <a:r>
              <a:rPr lang="en-US" sz="1200" b="0" kern="1200" baseline="0" dirty="0" smtClean="0">
                <a:solidFill>
                  <a:schemeClr val="tx1"/>
                </a:solidFill>
                <a:latin typeface="+mn-lt"/>
                <a:ea typeface="+mn-ea"/>
                <a:cs typeface="+mn-cs"/>
              </a:rPr>
              <a:t> option from the left). To draw the curved line on the slide, do the following:</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first point 0.25” to the left of the left edge of the slide and 0.75” below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second point 3” to the left of the vertical drawing guide and 1” above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third point 1.5” to the right of the vertical drawing guide and 0.5” below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Double-click the fourth and final point 0.25” to the right of the right edge of the slide and 1.5” above the horizontal drawing guide.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Select the curved line. 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Shape Styles </a:t>
            </a:r>
            <a:r>
              <a:rPr lang="en-US" sz="1200" b="0" kern="1200" baseline="0" dirty="0" smtClean="0">
                <a:solidFill>
                  <a:schemeClr val="tx1"/>
                </a:solidFill>
                <a:latin typeface="+mn-lt"/>
                <a:ea typeface="+mn-ea"/>
                <a:cs typeface="+mn-cs"/>
              </a:rPr>
              <a:t>group, click </a:t>
            </a:r>
            <a:r>
              <a:rPr lang="en-US" sz="1200" b="1" kern="1200" baseline="0" dirty="0" smtClean="0">
                <a:solidFill>
                  <a:schemeClr val="tx1"/>
                </a:solidFill>
                <a:latin typeface="+mn-lt"/>
                <a:ea typeface="+mn-ea"/>
                <a:cs typeface="+mn-cs"/>
              </a:rPr>
              <a:t>Shape Outline</a:t>
            </a:r>
            <a:r>
              <a:rPr lang="en-US" sz="1200" b="0" kern="1200" baseline="0" dirty="0" smtClean="0">
                <a:solidFill>
                  <a:schemeClr val="tx1"/>
                </a:solidFill>
                <a:latin typeface="+mn-lt"/>
                <a:ea typeface="+mn-ea"/>
                <a:cs typeface="+mn-cs"/>
              </a:rPr>
              <a:t>, and then do the following: </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Under </a:t>
            </a:r>
            <a:r>
              <a:rPr lang="en-US" sz="1200" b="1" kern="1200" baseline="0" dirty="0" smtClean="0">
                <a:solidFill>
                  <a:schemeClr val="tx1"/>
                </a:solidFill>
                <a:latin typeface="+mn-lt"/>
                <a:ea typeface="+mn-ea"/>
                <a:cs typeface="+mn-cs"/>
              </a:rPr>
              <a:t>Theme Colors</a:t>
            </a:r>
            <a:r>
              <a:rPr lang="en-US" sz="1200" b="0" kern="1200" baseline="0" dirty="0" smtClean="0">
                <a:solidFill>
                  <a:schemeClr val="tx1"/>
                </a:solidFill>
                <a:latin typeface="+mn-lt"/>
                <a:ea typeface="+mn-ea"/>
                <a:cs typeface="+mn-cs"/>
              </a:rPr>
              <a:t>,</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click</a:t>
            </a:r>
            <a:r>
              <a:rPr lang="en-US" sz="1200" b="0" dirty="0" smtClean="0"/>
              <a:t> </a:t>
            </a:r>
            <a:r>
              <a:rPr lang="en-US" sz="1200" b="1" dirty="0" smtClean="0"/>
              <a:t>White, Background 1, Darker 35%</a:t>
            </a:r>
            <a:r>
              <a:rPr lang="en-US" sz="1200" b="0" dirty="0" smtClean="0"/>
              <a:t> (fifth row, first option from the left). </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Point to </a:t>
            </a:r>
            <a:r>
              <a:rPr lang="en-US" sz="1200" b="1" kern="1200" baseline="0" dirty="0" smtClean="0">
                <a:solidFill>
                  <a:schemeClr val="tx1"/>
                </a:solidFill>
                <a:latin typeface="+mn-lt"/>
                <a:ea typeface="+mn-ea"/>
                <a:cs typeface="+mn-cs"/>
              </a:rPr>
              <a:t>Dashes</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Square Dot </a:t>
            </a:r>
            <a:r>
              <a:rPr lang="en-US" sz="1200" b="0" kern="1200" baseline="0" dirty="0" smtClean="0">
                <a:solidFill>
                  <a:schemeClr val="tx1"/>
                </a:solidFill>
                <a:latin typeface="+mn-lt"/>
                <a:ea typeface="+mn-ea"/>
                <a:cs typeface="+mn-cs"/>
              </a:rPr>
              <a:t>(third option from the top).</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Point to </a:t>
            </a:r>
            <a:r>
              <a:rPr lang="en-US" sz="1200" b="1" kern="1200" baseline="0" dirty="0" smtClean="0">
                <a:solidFill>
                  <a:schemeClr val="tx1"/>
                </a:solidFill>
                <a:latin typeface="+mn-lt"/>
                <a:ea typeface="+mn-ea"/>
                <a:cs typeface="+mn-cs"/>
              </a:rPr>
              <a:t>Weight</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1 ½ pt</a:t>
            </a:r>
            <a:r>
              <a:rPr lang="en-US" sz="1200" b="0" kern="1200" baseline="0" dirty="0" smtClean="0">
                <a:solidFill>
                  <a:schemeClr val="tx1"/>
                </a:solidFill>
                <a:latin typeface="+mn-lt"/>
                <a:ea typeface="+mn-ea"/>
                <a:cs typeface="+mn-cs"/>
              </a:rPr>
              <a:t>. </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dirty="0" smtClean="0"/>
          </a:p>
          <a:p>
            <a:endParaRPr lang="en-US" sz="1200" dirty="0" smtClean="0"/>
          </a:p>
          <a:p>
            <a:r>
              <a:rPr lang="en-US" sz="1200" dirty="0" smtClean="0"/>
              <a:t>To reproduce the “1”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 the </a:t>
            </a:r>
            <a:r>
              <a:rPr lang="en-US" sz="1200" b="1" i="0" dirty="0" smtClean="0"/>
              <a:t>Home</a:t>
            </a:r>
            <a:r>
              <a:rPr lang="en-US" sz="1200" i="0" dirty="0" smtClean="0"/>
              <a:t> tab, in the</a:t>
            </a:r>
            <a:r>
              <a:rPr lang="en-US" sz="1200" i="0" baseline="0" dirty="0" smtClean="0"/>
              <a:t> </a:t>
            </a:r>
            <a:r>
              <a:rPr lang="en-US" sz="1200" b="1" i="0" baseline="0" dirty="0" smtClean="0"/>
              <a:t>Slides</a:t>
            </a:r>
            <a:r>
              <a:rPr lang="en-US" sz="1200" i="0" baseline="0" dirty="0" smtClean="0"/>
              <a:t> group, click </a:t>
            </a:r>
            <a:r>
              <a:rPr lang="en-US" sz="1200" b="1" i="0" baseline="0" dirty="0" smtClean="0"/>
              <a:t>Layout</a:t>
            </a:r>
            <a:r>
              <a:rPr lang="en-US" sz="1200" i="0" baseline="0" dirty="0" smtClean="0"/>
              <a:t>, and then click </a:t>
            </a:r>
            <a:r>
              <a:rPr lang="en-US" sz="1200" b="1" i="0" baseline="0" dirty="0" smtClean="0"/>
              <a:t>Blank</a:t>
            </a:r>
            <a:r>
              <a:rPr lang="en-US" sz="1200" i="0" baseline="0" dirty="0" smtClean="0"/>
              <a:t>.</a:t>
            </a:r>
            <a:endParaRPr lang="en-US" sz="1200" i="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a:t>
            </a:r>
            <a:r>
              <a:rPr lang="en-US" sz="1200" i="0" baseline="0" dirty="0" smtClean="0"/>
              <a:t> the </a:t>
            </a:r>
            <a:r>
              <a:rPr lang="en-US" sz="1200" b="1" i="0" baseline="0" dirty="0" smtClean="0"/>
              <a:t>Insert</a:t>
            </a:r>
            <a:r>
              <a:rPr lang="en-US" sz="1200" i="0" baseline="0" dirty="0" smtClean="0"/>
              <a:t> tab, in the </a:t>
            </a:r>
            <a:r>
              <a:rPr lang="en-US" sz="1200" b="1" i="0" baseline="0" dirty="0" smtClean="0"/>
              <a:t>Text</a:t>
            </a:r>
            <a:r>
              <a:rPr lang="en-US" sz="1200" i="0" baseline="0" dirty="0" smtClean="0"/>
              <a:t> group, click </a:t>
            </a:r>
            <a:r>
              <a:rPr lang="en-US" sz="1200" b="1" i="0" baseline="0" dirty="0" smtClean="0"/>
              <a:t>Text Box</a:t>
            </a:r>
            <a:r>
              <a:rPr lang="en-US" sz="1200" i="0" baseline="0" dirty="0" smtClean="0"/>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Enter </a:t>
            </a:r>
            <a:r>
              <a:rPr lang="en-US" sz="1200" b="1" i="0" baseline="0" dirty="0" smtClean="0"/>
              <a:t>1</a:t>
            </a:r>
            <a:r>
              <a:rPr lang="en-US" sz="1200" i="0" baseline="0" dirty="0" smtClean="0"/>
              <a:t> in the text box, and then select the text. O</a:t>
            </a:r>
            <a:r>
              <a:rPr lang="en-US" sz="1200" i="0" dirty="0" smtClean="0"/>
              <a:t>n the </a:t>
            </a:r>
            <a:r>
              <a:rPr lang="en-US" sz="1200" b="1" i="0" dirty="0" smtClean="0"/>
              <a:t>Home</a:t>
            </a:r>
            <a:r>
              <a:rPr lang="en-US" sz="1200" i="0" baseline="0" dirty="0" smtClean="0"/>
              <a:t> tab, in the </a:t>
            </a:r>
            <a:r>
              <a:rPr lang="en-US" sz="1200" b="1" i="0" baseline="0" dirty="0" smtClean="0"/>
              <a:t>Font</a:t>
            </a:r>
            <a:r>
              <a:rPr lang="en-US" sz="1200" i="0" baseline="0" dirty="0" smtClean="0"/>
              <a:t> group,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Font</a:t>
            </a:r>
            <a:r>
              <a:rPr lang="en-US" sz="1200" i="0" baseline="0" dirty="0" smtClean="0"/>
              <a:t> list, select </a:t>
            </a:r>
            <a:r>
              <a:rPr lang="en-US" sz="1200" b="1" baseline="0" dirty="0" smtClean="0"/>
              <a:t>Impact</a:t>
            </a:r>
            <a:r>
              <a:rPr lang="en-US" sz="1200" b="0" baseline="0" dirty="0" smtClean="0"/>
              <a:t>.</a:t>
            </a:r>
            <a:endParaRPr lang="en-US" sz="1200" b="0" i="0" baseline="0" dirty="0" smtClean="0"/>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Font Size </a:t>
            </a:r>
            <a:r>
              <a:rPr lang="en-US" sz="1200" i="0" baseline="0" dirty="0" smtClean="0"/>
              <a:t>box, enter </a:t>
            </a:r>
            <a:r>
              <a:rPr lang="en-US" sz="1200" b="1" baseline="0" dirty="0" smtClean="0"/>
              <a:t>140</a:t>
            </a:r>
            <a:r>
              <a:rPr lang="en-US" sz="1200" b="0" baseline="0" dirty="0" smtClean="0"/>
              <a:t>.</a:t>
            </a:r>
            <a:endParaRPr lang="en-US" sz="1200" i="0"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On the </a:t>
            </a:r>
            <a:r>
              <a:rPr lang="en-US" sz="1200" b="1" i="0" baseline="0" dirty="0" smtClean="0"/>
              <a:t>Home</a:t>
            </a:r>
            <a:r>
              <a:rPr lang="en-US" sz="1200" i="0" baseline="0" dirty="0" smtClean="0"/>
              <a:t> tab, in the </a:t>
            </a:r>
            <a:r>
              <a:rPr lang="en-US" sz="1200" b="1" i="0" baseline="0" dirty="0" smtClean="0"/>
              <a:t>Paragraph</a:t>
            </a:r>
            <a:r>
              <a:rPr lang="en-US" sz="1200" i="0" baseline="0" dirty="0" smtClean="0"/>
              <a:t> group, click </a:t>
            </a:r>
            <a:r>
              <a:rPr lang="en-US" sz="1200" b="1" i="0" baseline="0" dirty="0" smtClean="0"/>
              <a:t>Align Text Left </a:t>
            </a:r>
            <a:r>
              <a:rPr lang="en-US" sz="1200" i="0" baseline="0" dirty="0" smtClean="0"/>
              <a:t>to align the text left in the text box.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Select the text box. Under </a:t>
            </a:r>
            <a:r>
              <a:rPr lang="en-US" sz="1200" b="1" i="0" baseline="0" dirty="0" smtClean="0"/>
              <a:t>Drawing Tools</a:t>
            </a:r>
            <a:r>
              <a:rPr lang="en-US" sz="1200" i="0" baseline="0" dirty="0" smtClean="0"/>
              <a:t>, on the </a:t>
            </a:r>
            <a:r>
              <a:rPr lang="en-US" sz="1200" b="1" i="0" baseline="0" dirty="0" smtClean="0"/>
              <a:t>Format</a:t>
            </a:r>
            <a:r>
              <a:rPr lang="en-US" sz="1200" i="0" baseline="0" dirty="0" smtClean="0"/>
              <a:t> tab, in the bottom right corner of the </a:t>
            </a:r>
            <a:r>
              <a:rPr lang="en-US" sz="1200" b="1" i="0" baseline="0" dirty="0" smtClean="0"/>
              <a:t>WordArt Styles </a:t>
            </a:r>
            <a:r>
              <a:rPr lang="en-US" sz="1200" i="0" baseline="0" dirty="0" smtClean="0"/>
              <a:t>group, click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 launcher.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stops</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a:t>
            </a:r>
            <a:r>
              <a:rPr lang="en-US" sz="1200" b="1" kern="1200" baseline="0" dirty="0" smtClean="0">
                <a:solidFill>
                  <a:schemeClr val="tx1"/>
                </a:solidFill>
                <a:latin typeface="+mn-lt"/>
                <a:ea typeface="+mn-ea"/>
                <a:cs typeface="+mn-cs"/>
              </a:rPr>
              <a:t> stops</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49</a:t>
            </a:r>
            <a:r>
              <a:rPr lang="en-US" sz="1200" dirty="0" smtClean="0"/>
              <a:t>, Green: </a:t>
            </a:r>
            <a:r>
              <a:rPr lang="en-US" sz="1200" b="1" dirty="0" smtClean="0"/>
              <a:t>133</a:t>
            </a:r>
            <a:r>
              <a:rPr lang="en-US" sz="1200" dirty="0" smtClean="0"/>
              <a:t>, Blue: </a:t>
            </a:r>
            <a:r>
              <a:rPr lang="en-US" sz="1200" b="1" dirty="0" smtClean="0"/>
              <a:t>156</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Outline Style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Outline Style </a:t>
            </a:r>
            <a:r>
              <a:rPr lang="en-US" sz="1200" kern="1200" baseline="0" dirty="0" smtClean="0">
                <a:solidFill>
                  <a:schemeClr val="tx1"/>
                </a:solidFill>
                <a:latin typeface="+mn-lt"/>
                <a:ea typeface="+mn-ea"/>
                <a:cs typeface="+mn-cs"/>
              </a:rPr>
              <a:t>pane, in the </a:t>
            </a:r>
            <a:r>
              <a:rPr lang="en-US" sz="1200" b="1" kern="1200" baseline="0" dirty="0" smtClean="0">
                <a:solidFill>
                  <a:schemeClr val="tx1"/>
                </a:solidFill>
                <a:latin typeface="+mn-lt"/>
                <a:ea typeface="+mn-ea"/>
                <a:cs typeface="+mn-cs"/>
              </a:rPr>
              <a:t>Width</a:t>
            </a:r>
            <a:r>
              <a:rPr lang="en-US" sz="120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2.5 pt</a:t>
            </a:r>
            <a:r>
              <a:rPr lang="en-US" sz="120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Shadow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Shadow</a:t>
            </a:r>
            <a:r>
              <a:rPr lang="en-US" sz="1200" kern="1200" baseline="0" dirty="0" smtClean="0">
                <a:solidFill>
                  <a:schemeClr val="tx1"/>
                </a:solidFill>
                <a:latin typeface="+mn-lt"/>
                <a:ea typeface="+mn-ea"/>
                <a:cs typeface="+mn-cs"/>
              </a:rPr>
              <a:t> pane, click the button next to </a:t>
            </a:r>
            <a:r>
              <a:rPr lang="en-US" sz="1200" b="1" kern="1200" baseline="0" dirty="0" smtClean="0">
                <a:solidFill>
                  <a:schemeClr val="tx1"/>
                </a:solidFill>
                <a:latin typeface="+mn-lt"/>
                <a:ea typeface="+mn-ea"/>
                <a:cs typeface="+mn-cs"/>
              </a:rPr>
              <a:t>Presets</a:t>
            </a:r>
            <a:r>
              <a:rPr lang="en-US" sz="1200" b="0" kern="1200" baseline="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under </a:t>
            </a:r>
            <a:r>
              <a:rPr lang="en-US" sz="1200" b="1" kern="1200" baseline="0" dirty="0" smtClean="0">
                <a:solidFill>
                  <a:schemeClr val="tx1"/>
                </a:solidFill>
                <a:latin typeface="+mn-lt"/>
                <a:ea typeface="+mn-ea"/>
                <a:cs typeface="+mn-cs"/>
              </a:rPr>
              <a:t>Outer</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Offset Diagonal Bottom Left</a:t>
            </a:r>
            <a:r>
              <a:rPr lang="en-US" sz="1200" b="0" kern="1200" dirty="0" smtClean="0">
                <a:solidFill>
                  <a:schemeClr val="tx1"/>
                </a:solidFill>
                <a:latin typeface="+mn-lt"/>
                <a:ea typeface="+mn-ea"/>
                <a:cs typeface="+mn-cs"/>
              </a:rPr>
              <a:t> (first row, third option from the left),</a:t>
            </a:r>
            <a:r>
              <a:rPr lang="en-US" sz="1200" b="0" kern="1200" baseline="0" dirty="0" smtClean="0">
                <a:solidFill>
                  <a:schemeClr val="tx1"/>
                </a:solidFill>
                <a:latin typeface="+mn-lt"/>
                <a:ea typeface="+mn-ea"/>
                <a:cs typeface="+mn-cs"/>
              </a:rPr>
              <a:t> and then do the following:</a:t>
            </a:r>
            <a:endParaRPr lang="en-US" sz="1200" kern="1200" baseline="0" dirty="0" smtClean="0">
              <a:solidFill>
                <a:schemeClr val="tx1"/>
              </a:solidFill>
              <a:latin typeface="+mn-lt"/>
              <a:ea typeface="+mn-ea"/>
              <a:cs typeface="+mn-cs"/>
            </a:endParaRP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Transparency</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82%</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Size </a:t>
            </a:r>
            <a:r>
              <a:rPr lang="en-US" sz="1200" b="0" kern="1200" baseline="0" dirty="0" smtClean="0">
                <a:solidFill>
                  <a:schemeClr val="tx1"/>
                </a:solidFill>
                <a:latin typeface="+mn-lt"/>
                <a:ea typeface="+mn-ea"/>
                <a:cs typeface="+mn-cs"/>
              </a:rPr>
              <a:t>box, enter </a:t>
            </a:r>
            <a:r>
              <a:rPr lang="en-US" sz="1200" b="1" kern="1200" baseline="0" dirty="0" smtClean="0">
                <a:solidFill>
                  <a:schemeClr val="tx1"/>
                </a:solidFill>
                <a:latin typeface="+mn-lt"/>
                <a:ea typeface="+mn-ea"/>
                <a:cs typeface="+mn-cs"/>
              </a:rPr>
              <a:t>100%</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Blur</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8 pt</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Angle</a:t>
            </a:r>
            <a:r>
              <a:rPr lang="en-US" sz="1200" b="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135°</a:t>
            </a:r>
            <a:r>
              <a:rPr lang="en-US" sz="1200" b="0" kern="120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Distance</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30 pt</a:t>
            </a:r>
            <a:r>
              <a:rPr lang="en-US" sz="1200" b="0" kern="1200" baseline="0" dirty="0" smtClean="0">
                <a:solidFill>
                  <a:schemeClr val="tx1"/>
                </a:solidFill>
                <a:latin typeface="+mn-lt"/>
                <a:ea typeface="+mn-ea"/>
                <a:cs typeface="+mn-cs"/>
              </a:rPr>
              <a:t>. </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b="0" kern="1200" dirty="0" smtClean="0">
                <a:solidFill>
                  <a:schemeClr val="tx1"/>
                </a:solidFill>
                <a:latin typeface="+mn-lt"/>
                <a:ea typeface="+mn-ea"/>
                <a:cs typeface="+mn-cs"/>
              </a:rPr>
              <a:t>pane, under </a:t>
            </a:r>
            <a:r>
              <a:rPr lang="en-US" sz="1200" b="1" kern="1200" dirty="0" smtClean="0">
                <a:solidFill>
                  <a:schemeClr val="tx1"/>
                </a:solidFill>
                <a:latin typeface="+mn-lt"/>
                <a:ea typeface="+mn-ea"/>
                <a:cs typeface="+mn-cs"/>
              </a:rPr>
              <a:t>Rotation</a:t>
            </a:r>
            <a:r>
              <a:rPr lang="en-US" sz="1200" b="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Z</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15°</a:t>
            </a:r>
            <a:r>
              <a:rPr lang="en-US" sz="1200" b="0" kern="120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b="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Glow and Soft Edges </a:t>
            </a:r>
            <a:r>
              <a:rPr lang="en-US" sz="1200" b="0" kern="1200" dirty="0" smtClean="0">
                <a:solidFill>
                  <a:schemeClr val="tx1"/>
                </a:solidFill>
                <a:latin typeface="+mn-lt"/>
                <a:ea typeface="+mn-ea"/>
                <a:cs typeface="+mn-cs"/>
              </a:rPr>
              <a:t>in the left pane, and in the </a:t>
            </a:r>
            <a:r>
              <a:rPr lang="en-US" sz="1200" b="1" kern="1200" dirty="0" smtClean="0">
                <a:solidFill>
                  <a:schemeClr val="tx1"/>
                </a:solidFill>
                <a:latin typeface="+mn-lt"/>
                <a:ea typeface="+mn-ea"/>
                <a:cs typeface="+mn-cs"/>
              </a:rPr>
              <a:t>Glow</a:t>
            </a:r>
            <a:r>
              <a:rPr lang="en-US" sz="1200" b="1" kern="1200" baseline="0" dirty="0" smtClean="0">
                <a:solidFill>
                  <a:schemeClr val="tx1"/>
                </a:solidFill>
                <a:latin typeface="+mn-lt"/>
                <a:ea typeface="+mn-ea"/>
                <a:cs typeface="+mn-cs"/>
              </a:rPr>
              <a:t> and Soft Edges </a:t>
            </a:r>
            <a:r>
              <a:rPr lang="en-US" sz="1200" b="0" kern="1200" baseline="0" dirty="0" smtClean="0">
                <a:solidFill>
                  <a:schemeClr val="tx1"/>
                </a:solidFill>
                <a:latin typeface="+mn-lt"/>
                <a:ea typeface="+mn-ea"/>
                <a:cs typeface="+mn-cs"/>
              </a:rPr>
              <a:t>pane,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Size</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8 pt</a:t>
            </a:r>
            <a:r>
              <a:rPr lang="en-US" sz="1200" b="0" kern="120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Click</a:t>
            </a:r>
            <a:r>
              <a:rPr lang="en-US" sz="1200" b="0" kern="1200" baseline="0" dirty="0" smtClean="0">
                <a:solidFill>
                  <a:schemeClr val="tx1"/>
                </a:solidFill>
                <a:latin typeface="+mn-lt"/>
                <a:ea typeface="+mn-ea"/>
                <a:cs typeface="+mn-cs"/>
              </a:rPr>
              <a:t> the button next to </a:t>
            </a:r>
            <a:r>
              <a:rPr lang="en-US" sz="1200" b="1" kern="1200" baseline="0" dirty="0" smtClean="0">
                <a:solidFill>
                  <a:schemeClr val="tx1"/>
                </a:solidFill>
                <a:latin typeface="+mn-lt"/>
                <a:ea typeface="+mn-ea"/>
                <a:cs typeface="+mn-cs"/>
              </a:rPr>
              <a:t>Color</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b="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29</a:t>
            </a:r>
            <a:r>
              <a:rPr lang="en-US" sz="1200" dirty="0" smtClean="0"/>
              <a:t>, Green: </a:t>
            </a:r>
            <a:r>
              <a:rPr lang="en-US" sz="1200" b="1" dirty="0" smtClean="0"/>
              <a:t>199</a:t>
            </a:r>
            <a:r>
              <a:rPr lang="en-US" sz="1200" dirty="0" smtClean="0"/>
              <a:t>, Blue: </a:t>
            </a:r>
            <a:r>
              <a:rPr lang="en-US" sz="1200" b="1" dirty="0" smtClean="0"/>
              <a:t>244</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b="0" kern="1200" baseline="0" dirty="0" smtClean="0">
                <a:solidFill>
                  <a:schemeClr val="tx1"/>
                </a:solidFill>
                <a:latin typeface="+mn-lt"/>
                <a:ea typeface="+mn-ea"/>
                <a:cs typeface="+mn-cs"/>
              </a:rPr>
              <a:t>Drag the text box onto the left part of the curved line, slightly to the right of the peak of the curve. </a:t>
            </a:r>
          </a:p>
          <a:p>
            <a:endParaRPr lang="en-US" sz="1200" dirty="0" smtClean="0"/>
          </a:p>
          <a:p>
            <a:endParaRPr lang="en-US" sz="1200" dirty="0" smtClean="0"/>
          </a:p>
          <a:p>
            <a:r>
              <a:rPr lang="en-US" sz="1200" dirty="0" smtClean="0"/>
              <a:t>To reproduce the animation effects for the “1” on this slide, do the following:</a:t>
            </a:r>
          </a:p>
          <a:p>
            <a:pPr marL="228600" indent="-228600">
              <a:buFont typeface="+mj-lt"/>
              <a:buAutoNum type="arabicPeriod"/>
            </a:pPr>
            <a:r>
              <a:rPr lang="en-US" sz="1200" b="0" baseline="0" dirty="0" smtClean="0"/>
              <a:t>On the slide, select the text box. 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under </a:t>
            </a:r>
            <a:r>
              <a:rPr lang="en-US" sz="1200" b="1" baseline="0" dirty="0" smtClean="0"/>
              <a:t>Entrance</a:t>
            </a:r>
            <a:r>
              <a:rPr lang="en-US" sz="1200" b="0" baseline="0" dirty="0" smtClean="0"/>
              <a:t>, click </a:t>
            </a:r>
            <a:r>
              <a:rPr lang="en-US" sz="1200" b="1" baseline="0" dirty="0" smtClean="0"/>
              <a:t>Fade</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Timing</a:t>
            </a:r>
            <a:r>
              <a:rPr lang="en-US" sz="1200" b="0" baseline="0" dirty="0" smtClean="0"/>
              <a:t> group, do the following:</a:t>
            </a:r>
            <a:endParaRPr lang="en-US" sz="1200" baseline="0" dirty="0" smtClean="0"/>
          </a:p>
          <a:p>
            <a:pPr marL="685800" lvl="1" indent="-228600">
              <a:buFont typeface="Arial" pitchFamily="34" charset="0"/>
              <a:buChar char="•"/>
            </a:pPr>
            <a:r>
              <a:rPr lang="en-US" sz="1200" b="0" baseline="0" dirty="0" smtClean="0"/>
              <a:t>In the</a:t>
            </a:r>
            <a:r>
              <a:rPr lang="en-US" sz="1200" baseline="0" dirty="0" smtClean="0"/>
              <a:t> </a:t>
            </a:r>
            <a:r>
              <a:rPr lang="en-US" sz="1200" b="1" dirty="0" smtClean="0"/>
              <a:t>Start</a:t>
            </a:r>
            <a:r>
              <a:rPr lang="en-US" sz="1200" baseline="0" dirty="0" smtClean="0"/>
              <a:t> list, select</a:t>
            </a:r>
            <a:r>
              <a:rPr lang="en-US" sz="1200" dirty="0" smtClean="0"/>
              <a:t> </a:t>
            </a:r>
            <a:r>
              <a:rPr lang="en-US" sz="1200" b="1" dirty="0" smtClean="0"/>
              <a:t>With Previous</a:t>
            </a:r>
            <a:r>
              <a:rPr lang="en-US" sz="1200" b="0" dirty="0" smtClean="0"/>
              <a:t>. </a:t>
            </a:r>
          </a:p>
          <a:p>
            <a:pPr marL="685800" lvl="1" indent="-228600">
              <a:buFont typeface="Arial" pitchFamily="34" charset="0"/>
              <a:buChar char="•"/>
            </a:pPr>
            <a:r>
              <a:rPr lang="en-US" sz="1200" b="0" dirty="0" smtClean="0"/>
              <a:t>In the </a:t>
            </a:r>
            <a:r>
              <a:rPr lang="en-US" sz="1200" b="1" dirty="0" smtClean="0"/>
              <a:t>Duration </a:t>
            </a:r>
            <a:r>
              <a:rPr lang="en-US" sz="1200" b="0" dirty="0" smtClean="0"/>
              <a:t>box,</a:t>
            </a:r>
            <a:r>
              <a:rPr lang="en-US" sz="1200" b="0" baseline="0" dirty="0" smtClean="0"/>
              <a:t> enter </a:t>
            </a:r>
            <a:r>
              <a:rPr lang="en-US" sz="1200" b="1" baseline="0" dirty="0" smtClean="0"/>
              <a:t>1.00</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under </a:t>
            </a:r>
            <a:r>
              <a:rPr lang="en-US" sz="1200" b="1" baseline="0" dirty="0" smtClean="0"/>
              <a:t>Emphasis</a:t>
            </a:r>
            <a:r>
              <a:rPr lang="en-US" sz="1200" b="0" baseline="0" dirty="0" smtClean="0"/>
              <a:t> click </a:t>
            </a:r>
            <a:r>
              <a:rPr lang="en-US" sz="1200" b="1" baseline="0" dirty="0" smtClean="0"/>
              <a:t>Spin</a:t>
            </a:r>
            <a:r>
              <a:rPr lang="en-US" sz="1200" b="0" baseline="0" dirty="0" smtClean="0"/>
              <a:t>.</a:t>
            </a:r>
            <a:endParaRPr lang="en-US" sz="1200" baseline="0" dirty="0" smtClean="0"/>
          </a:p>
          <a:p>
            <a:pPr marL="228600" lvl="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a:t>
            </a:r>
            <a:r>
              <a:rPr lang="en-US" sz="1200" b="1" baseline="0" dirty="0" smtClean="0"/>
              <a:t>Animation</a:t>
            </a:r>
            <a:r>
              <a:rPr lang="en-US" sz="1200" b="0" baseline="0" dirty="0" smtClean="0"/>
              <a:t> group, click the </a:t>
            </a:r>
            <a:r>
              <a:rPr lang="en-US" sz="1200" b="1" baseline="0" dirty="0" smtClean="0"/>
              <a:t>Effect Options </a:t>
            </a:r>
            <a:r>
              <a:rPr lang="en-US" sz="1200" b="0" baseline="0" dirty="0" smtClean="0"/>
              <a:t>dialog box launcher. In the </a:t>
            </a:r>
            <a:r>
              <a:rPr lang="en-US" sz="1200" b="1" baseline="0" dirty="0" smtClean="0"/>
              <a:t>Spin</a:t>
            </a:r>
            <a:r>
              <a:rPr lang="en-US" sz="1200" b="0" baseline="0" dirty="0" smtClean="0"/>
              <a:t> dialog box, do the following:</a:t>
            </a:r>
            <a:endParaRPr lang="en-US" sz="1200" baseline="0" dirty="0" smtClean="0"/>
          </a:p>
          <a:p>
            <a:pPr marL="685800" lvl="1" indent="-228600">
              <a:buFont typeface="Arial" pitchFamily="34" charset="0"/>
              <a:buChar char="•"/>
            </a:pPr>
            <a:r>
              <a:rPr lang="en-US" sz="1200" baseline="0" dirty="0" smtClean="0"/>
              <a:t>On the </a:t>
            </a:r>
            <a:r>
              <a:rPr lang="en-US" sz="1200" b="1" baseline="0" dirty="0" smtClean="0"/>
              <a:t>Effect</a:t>
            </a:r>
            <a:r>
              <a:rPr lang="en-US" sz="1200" baseline="0" dirty="0" smtClean="0"/>
              <a:t> tab, under </a:t>
            </a:r>
            <a:r>
              <a:rPr lang="en-US" sz="1200" b="1" baseline="0" dirty="0" smtClean="0"/>
              <a:t>Settings</a:t>
            </a:r>
            <a:r>
              <a:rPr lang="en-US" sz="1200" b="0" baseline="0" dirty="0" smtClean="0"/>
              <a:t>, </a:t>
            </a:r>
            <a:r>
              <a:rPr lang="en-US" sz="1200" baseline="0" dirty="0" smtClean="0"/>
              <a:t>do the following:</a:t>
            </a:r>
          </a:p>
          <a:p>
            <a:pPr marL="1143000" lvl="2" indent="-228600">
              <a:buFont typeface="Arial" pitchFamily="34" charset="0"/>
              <a:buChar char="•"/>
            </a:pPr>
            <a:r>
              <a:rPr lang="en-US" sz="1200" baseline="0" dirty="0" smtClean="0"/>
              <a:t>In the </a:t>
            </a:r>
            <a:r>
              <a:rPr lang="en-US" sz="1200" b="1" baseline="0" dirty="0" smtClean="0"/>
              <a:t>Amount </a:t>
            </a:r>
            <a:r>
              <a:rPr lang="en-US" sz="1200" b="0" baseline="0" dirty="0" smtClean="0"/>
              <a:t>list</a:t>
            </a:r>
            <a:r>
              <a:rPr lang="en-US" sz="1200" baseline="0" dirty="0" smtClean="0"/>
              <a:t>, in the </a:t>
            </a:r>
            <a:r>
              <a:rPr lang="en-US" sz="1200" b="1" baseline="0" dirty="0" smtClean="0"/>
              <a:t>Custom</a:t>
            </a:r>
            <a:r>
              <a:rPr lang="en-US" sz="1200" baseline="0" dirty="0" smtClean="0"/>
              <a:t> box, enter </a:t>
            </a:r>
            <a:r>
              <a:rPr lang="en-US" sz="1200" b="1" dirty="0" smtClean="0"/>
              <a:t>30°</a:t>
            </a:r>
            <a:r>
              <a:rPr lang="en-US" sz="1200" b="0" dirty="0" smtClean="0"/>
              <a:t>, and then press ENTER.</a:t>
            </a:r>
            <a:r>
              <a:rPr lang="en-US" sz="1200" b="0" baseline="0" dirty="0" smtClean="0"/>
              <a:t> </a:t>
            </a:r>
          </a:p>
          <a:p>
            <a:pPr marL="1143000" lvl="2" indent="-228600">
              <a:buFont typeface="Arial" pitchFamily="34" charset="0"/>
              <a:buChar char="•"/>
            </a:pPr>
            <a:r>
              <a:rPr lang="en-US" sz="1200" b="0" baseline="0" dirty="0" smtClean="0"/>
              <a:t>S</a:t>
            </a:r>
            <a:r>
              <a:rPr lang="en-US" sz="1200" dirty="0" smtClean="0"/>
              <a:t>elect </a:t>
            </a:r>
            <a:r>
              <a:rPr lang="en-US" sz="1200" b="1" dirty="0" smtClean="0"/>
              <a:t>Clockwise</a:t>
            </a:r>
            <a:r>
              <a:rPr lang="en-US" sz="1200" dirty="0" smtClean="0"/>
              <a:t>.</a:t>
            </a:r>
          </a:p>
          <a:p>
            <a:pPr marL="1143000" lvl="2" indent="-228600">
              <a:buFont typeface="Arial" pitchFamily="34" charset="0"/>
              <a:buChar char="•"/>
            </a:pPr>
            <a:r>
              <a:rPr lang="en-US" sz="1200" baseline="0" dirty="0" smtClean="0"/>
              <a:t>Select </a:t>
            </a:r>
            <a:r>
              <a:rPr lang="en-US" sz="1200" b="1" baseline="0" dirty="0" smtClean="0"/>
              <a:t>Auto-Reverse</a:t>
            </a:r>
            <a:r>
              <a:rPr lang="en-US" sz="1200" baseline="0" dirty="0" smtClean="0"/>
              <a:t>.</a:t>
            </a:r>
            <a:endParaRPr lang="en-US" sz="1200" b="0" baseline="0" dirty="0" smtClean="0"/>
          </a:p>
          <a:p>
            <a:pPr marL="685800" lvl="1" indent="-228600">
              <a:buFont typeface="Arial" pitchFamily="34" charset="0"/>
              <a:buChar char="•"/>
            </a:pPr>
            <a:r>
              <a:rPr lang="en-US" sz="1200" b="0" baseline="0" dirty="0" smtClean="0"/>
              <a:t>On the </a:t>
            </a:r>
            <a:r>
              <a:rPr lang="en-US" sz="1200" b="1" baseline="0" dirty="0" smtClean="0"/>
              <a:t>Timing</a:t>
            </a:r>
            <a:r>
              <a:rPr lang="en-US" sz="1200" b="0" baseline="0" dirty="0" smtClean="0"/>
              <a:t> tab, do the following:</a:t>
            </a:r>
          </a:p>
          <a:p>
            <a:pPr marL="1143000" lvl="2" indent="-228600">
              <a:buFont typeface="Arial" pitchFamily="34" charset="0"/>
              <a:buChar char="•"/>
            </a:pPr>
            <a:r>
              <a:rPr lang="en-US" sz="1200" b="0" baseline="0" dirty="0" smtClean="0"/>
              <a:t>In the</a:t>
            </a:r>
            <a:r>
              <a:rPr lang="en-US" sz="1200" baseline="0" dirty="0" smtClean="0"/>
              <a:t> </a:t>
            </a:r>
            <a:r>
              <a:rPr lang="en-US" sz="1200" b="1" dirty="0" smtClean="0"/>
              <a:t>Start</a:t>
            </a:r>
            <a:r>
              <a:rPr lang="en-US" sz="1200" baseline="0" dirty="0" smtClean="0"/>
              <a:t> list, select</a:t>
            </a:r>
            <a:r>
              <a:rPr lang="en-US" sz="1200" dirty="0" smtClean="0"/>
              <a:t> </a:t>
            </a:r>
            <a:r>
              <a:rPr lang="en-US" sz="1200" b="1" dirty="0" smtClean="0"/>
              <a:t>With Previous</a:t>
            </a:r>
            <a:r>
              <a:rPr lang="en-US" sz="1200" b="0" dirty="0" smtClean="0"/>
              <a:t>. </a:t>
            </a:r>
          </a:p>
          <a:p>
            <a:pPr marL="1143000" lvl="2" indent="-228600">
              <a:buFont typeface="Arial" pitchFamily="34" charset="0"/>
              <a:buChar char="•"/>
            </a:pPr>
            <a:r>
              <a:rPr lang="en-US" sz="1200" b="0" dirty="0" smtClean="0"/>
              <a:t>In the </a:t>
            </a:r>
            <a:r>
              <a:rPr lang="en-US" sz="1200" b="1" dirty="0" smtClean="0"/>
              <a:t>Duration </a:t>
            </a:r>
            <a:r>
              <a:rPr lang="en-US" sz="1200" baseline="0" dirty="0" smtClean="0"/>
              <a:t>list</a:t>
            </a:r>
            <a:r>
              <a:rPr lang="en-US" sz="1200" b="0" dirty="0" smtClean="0"/>
              <a:t>,</a:t>
            </a:r>
            <a:r>
              <a:rPr lang="en-US" sz="1200" b="0" baseline="0" dirty="0" smtClean="0"/>
              <a:t> select </a:t>
            </a:r>
            <a:r>
              <a:rPr lang="en-US" sz="1200" b="1" baseline="0" dirty="0" smtClean="0"/>
              <a:t>1 seconds (Fast)</a:t>
            </a:r>
            <a:r>
              <a:rPr lang="en-US" sz="1200" b="0" baseline="0" dirty="0" smtClean="0"/>
              <a:t>.</a:t>
            </a:r>
          </a:p>
          <a:p>
            <a:pPr marL="228600" indent="-228600">
              <a:buFont typeface="+mj-lt"/>
              <a:buAutoNum type="arabicPeriod"/>
            </a:pPr>
            <a:r>
              <a:rPr lang="en-US" sz="1200" b="0" baseline="0" dirty="0" smtClean="0"/>
              <a:t>On the </a:t>
            </a:r>
            <a:r>
              <a:rPr lang="en-US" sz="1200" b="1" baseline="0" dirty="0" smtClean="0"/>
              <a:t>Animations</a:t>
            </a:r>
            <a:r>
              <a:rPr lang="en-US" sz="1200" b="0" baseline="0" dirty="0" smtClean="0"/>
              <a:t> tab, in the </a:t>
            </a:r>
            <a:r>
              <a:rPr lang="en-US" sz="1200" b="1" baseline="0" dirty="0" smtClean="0"/>
              <a:t>Advanced Animation </a:t>
            </a:r>
            <a:r>
              <a:rPr lang="en-US" sz="1200" b="0" baseline="0" dirty="0" smtClean="0"/>
              <a:t>group, click </a:t>
            </a:r>
            <a:r>
              <a:rPr lang="en-US" sz="1200" b="1" baseline="0" dirty="0" smtClean="0"/>
              <a:t>Add Animation</a:t>
            </a:r>
            <a:r>
              <a:rPr lang="en-US" sz="1200" b="0" baseline="0" dirty="0" smtClean="0"/>
              <a:t>, and then click </a:t>
            </a:r>
            <a:r>
              <a:rPr lang="en-US" sz="1200" b="1" baseline="0" dirty="0" smtClean="0"/>
              <a:t>More Motion Paths</a:t>
            </a:r>
            <a:r>
              <a:rPr lang="en-US" sz="1200" b="0" baseline="0" dirty="0" smtClean="0"/>
              <a:t>. In the </a:t>
            </a:r>
            <a:r>
              <a:rPr lang="en-US" sz="1200" b="1" baseline="0" dirty="0" smtClean="0"/>
              <a:t>Add Motion Path </a:t>
            </a:r>
            <a:r>
              <a:rPr lang="en-US" sz="1200" b="0" baseline="0" dirty="0" smtClean="0"/>
              <a:t>dialog box, under </a:t>
            </a:r>
            <a:r>
              <a:rPr lang="en-US" sz="1200" b="1" baseline="0" dirty="0" smtClean="0"/>
              <a:t>Lines &amp; Curves</a:t>
            </a:r>
            <a:r>
              <a:rPr lang="en-US" sz="1200" b="0" baseline="0" dirty="0" smtClean="0"/>
              <a:t>, click </a:t>
            </a:r>
            <a:r>
              <a:rPr lang="en-US" sz="1200" b="1" baseline="0" dirty="0" smtClean="0"/>
              <a:t>Arc Down</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Animations</a:t>
            </a:r>
            <a:r>
              <a:rPr lang="en-US" sz="1200" b="0" baseline="0" dirty="0" smtClean="0"/>
              <a:t> tab, in the Timing group, do the following:</a:t>
            </a:r>
          </a:p>
          <a:p>
            <a:pPr marL="685800" lvl="1" indent="-228600">
              <a:buFont typeface="Arial" pitchFamily="34" charset="0"/>
              <a:buChar char="•"/>
            </a:pPr>
            <a:r>
              <a:rPr lang="en-US" sz="1200" b="0" baseline="0" dirty="0" smtClean="0"/>
              <a:t>In the </a:t>
            </a:r>
            <a:r>
              <a:rPr lang="en-US" sz="1200" b="1" baseline="0" dirty="0" smtClean="0"/>
              <a:t>Start</a:t>
            </a:r>
            <a:r>
              <a:rPr lang="en-US" sz="1200" b="0" baseline="0" dirty="0" smtClean="0"/>
              <a:t> list, select </a:t>
            </a:r>
            <a:r>
              <a:rPr lang="en-US" sz="1200" b="1" baseline="0" dirty="0" smtClean="0"/>
              <a:t>With Previous</a:t>
            </a:r>
            <a:r>
              <a:rPr lang="en-US" sz="1200" b="0" baseline="0" dirty="0" smtClean="0"/>
              <a:t>.</a:t>
            </a:r>
          </a:p>
          <a:p>
            <a:pPr marL="685800" lvl="1" indent="-228600">
              <a:buFont typeface="Arial" pitchFamily="34" charset="0"/>
              <a:buChar char="•"/>
            </a:pPr>
            <a:r>
              <a:rPr lang="en-US" sz="1200" b="0" baseline="0" dirty="0" smtClean="0"/>
              <a:t>In the </a:t>
            </a:r>
            <a:r>
              <a:rPr lang="en-US" sz="1200" b="1" baseline="0" dirty="0" smtClean="0"/>
              <a:t>Duration</a:t>
            </a:r>
            <a:r>
              <a:rPr lang="en-US" sz="1200" b="0" baseline="0" dirty="0" smtClean="0"/>
              <a:t> box, enter </a:t>
            </a:r>
            <a:r>
              <a:rPr lang="en-US" sz="1200" b="1" baseline="0" dirty="0" smtClean="0"/>
              <a:t>2.00</a:t>
            </a:r>
            <a:r>
              <a:rPr lang="en-US" sz="1200" b="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On the slide, right-click the motion path and then click </a:t>
            </a:r>
            <a:r>
              <a:rPr lang="en-US" sz="1200" b="1" baseline="0" dirty="0" smtClean="0"/>
              <a:t>Edit Points</a:t>
            </a:r>
            <a:r>
              <a:rPr lang="en-US" sz="1200" b="0" baseline="0" dirty="0" smtClean="0"/>
              <a:t>. In </a:t>
            </a:r>
            <a:r>
              <a:rPr lang="en-US" sz="1200" b="1" baseline="0" dirty="0" smtClean="0"/>
              <a:t>Edit Points </a:t>
            </a:r>
            <a:r>
              <a:rPr lang="en-US" sz="1200" b="0" baseline="0" dirty="0" smtClean="0"/>
              <a:t>mode, do the following: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Right-click the line and then click </a:t>
            </a:r>
            <a:r>
              <a:rPr lang="en-US" sz="1200" b="1" baseline="0" dirty="0" smtClean="0"/>
              <a:t>Add Point</a:t>
            </a:r>
            <a:r>
              <a:rPr lang="en-US" sz="1200" b="0" baseline="0" dirty="0" smtClean="0"/>
              <a:t>. Repeat until the line has five points.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Select the second, third, and fourth points individually. Drag each point so that it is along the dashed curved line.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Drag the end point off the right side of the slide. </a:t>
            </a:r>
            <a:r>
              <a:rPr lang="en-US" sz="1200" b="0" i="0" baseline="0" dirty="0" smtClean="0"/>
              <a:t>(</a:t>
            </a:r>
            <a:r>
              <a:rPr lang="en-US" sz="1200" b="1" i="0" baseline="0" dirty="0" smtClean="0"/>
              <a:t>Note:</a:t>
            </a:r>
            <a:r>
              <a:rPr lang="en-US" sz="1200" b="0" i="0" baseline="0" dirty="0" smtClean="0"/>
              <a:t> Click at least 1.5” off the right edge of the slide so that the text and its shadow exit completely.)</a:t>
            </a:r>
          </a:p>
          <a:p>
            <a:pPr marL="228600" indent="-228600">
              <a:buFont typeface="+mj-lt"/>
              <a:buAutoNum type="arabicPeriod"/>
            </a:pPr>
            <a:r>
              <a:rPr lang="en-US" sz="1200" dirty="0" smtClean="0"/>
              <a:t>On the</a:t>
            </a:r>
            <a:r>
              <a:rPr lang="en-US" sz="1200" baseline="0" dirty="0" smtClean="0"/>
              <a:t> sl</a:t>
            </a:r>
            <a:r>
              <a:rPr lang="en-US" sz="1200" dirty="0" smtClean="0"/>
              <a:t>ide, right-click the motion path, and then click </a:t>
            </a:r>
            <a:r>
              <a:rPr lang="en-US" sz="1200" b="1" dirty="0" smtClean="0"/>
              <a:t>Reverse Path Direction</a:t>
            </a:r>
            <a:r>
              <a:rPr lang="en-US" sz="1200" dirty="0" smtClean="0"/>
              <a:t>.</a:t>
            </a:r>
          </a:p>
          <a:p>
            <a:pPr marL="228600" indent="-228600">
              <a:buFont typeface="+mj-lt"/>
              <a:buAutoNum type="arabicPeriod"/>
            </a:pPr>
            <a:r>
              <a:rPr lang="en-US" sz="1200" dirty="0" smtClean="0"/>
              <a:t>On the </a:t>
            </a:r>
            <a:r>
              <a:rPr lang="en-US" sz="1200" b="1" dirty="0" smtClean="0"/>
              <a:t>View</a:t>
            </a:r>
            <a:r>
              <a:rPr lang="en-US" sz="1200" dirty="0" smtClean="0"/>
              <a:t> tab, in the </a:t>
            </a:r>
            <a:r>
              <a:rPr lang="en-US" sz="1200" b="1" dirty="0" smtClean="0"/>
              <a:t>Show/Hide</a:t>
            </a:r>
            <a:r>
              <a:rPr lang="en-US" sz="1200" dirty="0" smtClean="0"/>
              <a:t> group, clear </a:t>
            </a:r>
            <a:r>
              <a:rPr lang="en-US" sz="1200" b="1" dirty="0" smtClean="0"/>
              <a:t>Ruler</a:t>
            </a:r>
            <a:r>
              <a:rPr lang="en-US" sz="1200" dirty="0" smtClean="0"/>
              <a:t>.</a:t>
            </a:r>
          </a:p>
          <a:p>
            <a:pPr marL="228600" indent="-228600">
              <a:buFont typeface="+mj-lt"/>
              <a:buAutoNum type="arabicPeriod"/>
            </a:pPr>
            <a:r>
              <a:rPr lang="en-US" sz="1200" dirty="0" smtClean="0"/>
              <a:t>Right-click</a:t>
            </a:r>
            <a:r>
              <a:rPr lang="en-US" sz="1200" baseline="0" dirty="0" smtClean="0"/>
              <a:t> the slide background area, and then click </a:t>
            </a:r>
            <a:r>
              <a:rPr lang="en-US" sz="1200" b="1" baseline="0" dirty="0" smtClean="0"/>
              <a:t>Grid and Guides</a:t>
            </a:r>
            <a:r>
              <a:rPr lang="en-US" sz="1200" baseline="0" dirty="0" smtClean="0"/>
              <a:t>. In the </a:t>
            </a:r>
            <a:r>
              <a:rPr lang="en-US" sz="1200" b="1" baseline="0" dirty="0" smtClean="0"/>
              <a:t>Grid and Guides </a:t>
            </a:r>
            <a:r>
              <a:rPr lang="en-US" sz="1200" baseline="0" dirty="0" smtClean="0"/>
              <a:t>dialog box, under </a:t>
            </a:r>
            <a:r>
              <a:rPr lang="en-US" sz="1200" b="1" baseline="0" dirty="0" smtClean="0"/>
              <a:t>Guide settings</a:t>
            </a:r>
            <a:r>
              <a:rPr lang="en-US" sz="1200" baseline="0" dirty="0" smtClean="0"/>
              <a:t>, clear </a:t>
            </a:r>
            <a:r>
              <a:rPr lang="en-US" sz="1200" b="1" baseline="0" dirty="0" smtClean="0"/>
              <a:t>Display drawing guides on screen</a:t>
            </a:r>
            <a:r>
              <a:rPr lang="en-US" sz="1200" baseline="0" dirty="0" smtClean="0"/>
              <a:t>. </a:t>
            </a:r>
            <a:endParaRPr lang="en-US" sz="1200" dirty="0" smtClean="0"/>
          </a:p>
          <a:p>
            <a:endParaRPr lang="en-US" sz="1200" dirty="0" smtClean="0"/>
          </a:p>
          <a:p>
            <a:endParaRPr lang="en-US" sz="1200" dirty="0" smtClean="0"/>
          </a:p>
          <a:p>
            <a:pPr marL="0" marR="0" lvl="3" indent="-22860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To reproduce the animated “2” on this slide, do the following:</a:t>
            </a: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smtClean="0">
                <a:solidFill>
                  <a:schemeClr val="tx1"/>
                </a:solidFill>
                <a:latin typeface="+mn-lt"/>
                <a:ea typeface="+mn-ea"/>
                <a:cs typeface="+mn-cs"/>
              </a:rPr>
              <a:t>Select the first text box.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Clipboard</a:t>
            </a:r>
            <a:r>
              <a:rPr lang="en-US" sz="1200" kern="1200" dirty="0" smtClean="0">
                <a:solidFill>
                  <a:schemeClr val="tx1"/>
                </a:solidFill>
                <a:effectLst/>
                <a:latin typeface="+mn-lt"/>
                <a:ea typeface="+mn-ea"/>
                <a:cs typeface="+mn-cs"/>
              </a:rPr>
              <a:t> group, 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b="0" kern="1200" baseline="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Click in the second text box, delete </a:t>
            </a:r>
            <a:r>
              <a:rPr lang="en-US" sz="1200" b="1" kern="1200" dirty="0" smtClean="0">
                <a:solidFill>
                  <a:schemeClr val="tx1"/>
                </a:solidFill>
                <a:latin typeface="+mn-lt"/>
                <a:ea typeface="+mn-ea"/>
                <a:cs typeface="+mn-cs"/>
              </a:rPr>
              <a:t>1</a:t>
            </a:r>
            <a:r>
              <a:rPr lang="en-US" sz="1200" b="0" kern="1200" dirty="0" smtClean="0">
                <a:solidFill>
                  <a:schemeClr val="tx1"/>
                </a:solidFill>
                <a:latin typeface="+mn-lt"/>
                <a:ea typeface="+mn-ea"/>
                <a:cs typeface="+mn-cs"/>
              </a:rPr>
              <a:t>, and then enter </a:t>
            </a:r>
            <a:r>
              <a:rPr lang="en-US" sz="1200" b="1" kern="1200" dirty="0" smtClean="0">
                <a:solidFill>
                  <a:schemeClr val="tx1"/>
                </a:solidFill>
                <a:latin typeface="+mn-lt"/>
                <a:ea typeface="+mn-ea"/>
                <a:cs typeface="+mn-cs"/>
              </a:rPr>
              <a:t>2</a:t>
            </a:r>
            <a:r>
              <a:rPr lang="en-US" sz="1200" b="0" kern="120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Select the second text box. 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a:t>
            </a:r>
            <a:r>
              <a:rPr lang="en-US" sz="1200" b="0" kern="1200" baseline="0" dirty="0" smtClean="0">
                <a:solidFill>
                  <a:schemeClr val="tx1"/>
                </a:solidFill>
                <a:latin typeface="+mn-lt"/>
                <a:ea typeface="+mn-ea"/>
                <a:cs typeface="+mn-cs"/>
              </a:rPr>
              <a:t> tab, in the bottom right corner of the </a:t>
            </a:r>
            <a:r>
              <a:rPr lang="en-US" sz="1200" b="1" kern="1200" baseline="0" dirty="0" smtClean="0">
                <a:solidFill>
                  <a:schemeClr val="tx1"/>
                </a:solidFill>
                <a:latin typeface="+mn-lt"/>
                <a:ea typeface="+mn-ea"/>
                <a:cs typeface="+mn-cs"/>
              </a:rPr>
              <a:t>WordArt Styles </a:t>
            </a:r>
            <a:r>
              <a:rPr lang="en-US" sz="1200" b="0" kern="1200" baseline="0" dirty="0" smtClean="0">
                <a:solidFill>
                  <a:schemeClr val="tx1"/>
                </a:solidFill>
                <a:latin typeface="+mn-lt"/>
                <a:ea typeface="+mn-ea"/>
                <a:cs typeface="+mn-cs"/>
              </a:rPr>
              <a:t>group, click the </a:t>
            </a:r>
            <a:r>
              <a:rPr lang="en-US" sz="1200" b="1" kern="1200" dirty="0" smtClean="0">
                <a:solidFill>
                  <a:schemeClr val="tx1"/>
                </a:solidFill>
                <a:latin typeface="+mn-lt"/>
                <a:ea typeface="+mn-ea"/>
                <a:cs typeface="+mn-cs"/>
              </a:rPr>
              <a:t>Format</a:t>
            </a:r>
            <a:r>
              <a:rPr lang="en-US" sz="1200" b="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Text</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Effects</a:t>
            </a:r>
            <a:r>
              <a:rPr lang="en-US" sz="1200" b="0" kern="1200" baseline="0" dirty="0" smtClean="0">
                <a:solidFill>
                  <a:schemeClr val="tx1"/>
                </a:solidFill>
                <a:latin typeface="+mn-lt"/>
                <a:ea typeface="+mn-ea"/>
                <a:cs typeface="+mn-cs"/>
              </a:rPr>
              <a:t> dialog box launcher.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342900" lvl="0" indent="-342900">
              <a:buFont typeface="+mj-lt"/>
              <a:buAutoNum type="arabicPeriod" startAt="2"/>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click </a:t>
            </a:r>
            <a:r>
              <a:rPr lang="en-US" sz="1200" b="1" dirty="0" smtClean="0"/>
              <a:t>More Colors</a:t>
            </a:r>
            <a:r>
              <a:rPr lang="en-US" sz="1200" dirty="0" smtClean="0"/>
              <a:t>, and then 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198</a:t>
            </a:r>
            <a:r>
              <a:rPr lang="en-US" sz="1200" dirty="0" smtClean="0"/>
              <a:t>, Green: </a:t>
            </a:r>
            <a:r>
              <a:rPr lang="en-US" sz="1200" b="1" dirty="0" smtClean="0"/>
              <a:t>217</a:t>
            </a:r>
            <a:r>
              <a:rPr lang="en-US" sz="1200" dirty="0" smtClean="0"/>
              <a:t>, Blue: </a:t>
            </a:r>
            <a:r>
              <a:rPr lang="en-US" sz="1200" b="1" dirty="0" smtClean="0"/>
              <a:t>241</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228</a:t>
            </a:r>
            <a:r>
              <a:rPr lang="en-US" sz="1200" dirty="0" smtClean="0"/>
              <a:t>, Green: </a:t>
            </a:r>
            <a:r>
              <a:rPr lang="en-US" sz="1200" b="1" dirty="0" smtClean="0"/>
              <a:t>108</a:t>
            </a:r>
            <a:r>
              <a:rPr lang="en-US" sz="1200" dirty="0" smtClean="0"/>
              <a:t>, Blue: </a:t>
            </a:r>
            <a:r>
              <a:rPr lang="en-US" sz="1200" b="1" dirty="0" smtClean="0"/>
              <a:t>10</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pane, under </a:t>
            </a:r>
            <a:r>
              <a:rPr lang="en-US" sz="1200" b="1" kern="1200" baseline="0" dirty="0" smtClean="0">
                <a:solidFill>
                  <a:schemeClr val="tx1"/>
                </a:solidFill>
                <a:latin typeface="+mn-lt"/>
                <a:ea typeface="+mn-ea"/>
                <a:cs typeface="+mn-cs"/>
              </a:rPr>
              <a:t>Rotation</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350°</a:t>
            </a:r>
            <a:r>
              <a:rPr lang="en-US" sz="1200" b="0" kern="120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i="0" baseline="0" dirty="0" smtClean="0"/>
              <a:t>Format Text Effects </a:t>
            </a:r>
            <a:r>
              <a:rPr lang="en-US" sz="1200" i="0" baseline="0" dirty="0" smtClean="0"/>
              <a:t>dialog box, click </a:t>
            </a:r>
            <a:r>
              <a:rPr lang="en-US" sz="1200" b="1" i="0" baseline="0" dirty="0" smtClean="0"/>
              <a:t>Glow and Soft Edges </a:t>
            </a:r>
            <a:r>
              <a:rPr lang="en-US" sz="1200" i="0" baseline="0" dirty="0" smtClean="0"/>
              <a:t>in the left pane, in the </a:t>
            </a:r>
            <a:r>
              <a:rPr lang="en-US" sz="1200" b="1" i="0" baseline="0" dirty="0" smtClean="0"/>
              <a:t>Glow and Soft Edges </a:t>
            </a:r>
            <a:r>
              <a:rPr lang="en-US" sz="1200" i="0" baseline="0" dirty="0" smtClean="0"/>
              <a:t>pane, click the button next to </a:t>
            </a:r>
            <a:r>
              <a:rPr lang="en-US" sz="1200" b="1" i="0" baseline="0" dirty="0" smtClean="0"/>
              <a:t>Color</a:t>
            </a:r>
            <a:r>
              <a:rPr lang="en-US" sz="1200" i="0" baseline="0" dirty="0" smtClean="0"/>
              <a:t>, and then click </a:t>
            </a:r>
            <a:r>
              <a:rPr lang="en-US" sz="1200" b="1" i="0" baseline="0" dirty="0" smtClean="0"/>
              <a:t>More Colors</a:t>
            </a:r>
            <a:r>
              <a:rPr lang="en-US" sz="1200" i="0" baseline="0" dirty="0" smtClean="0"/>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255</a:t>
            </a:r>
            <a:r>
              <a:rPr lang="en-US" sz="1200" dirty="0" smtClean="0"/>
              <a:t>, Green: </a:t>
            </a:r>
            <a:r>
              <a:rPr lang="en-US" sz="1200" b="1" dirty="0" smtClean="0"/>
              <a:t>144</a:t>
            </a:r>
            <a:r>
              <a:rPr lang="en-US" sz="1200" dirty="0" smtClean="0"/>
              <a:t>, Blue: </a:t>
            </a:r>
            <a:r>
              <a:rPr lang="en-US" sz="1200" b="1" dirty="0" smtClean="0"/>
              <a:t>4</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i="0" kern="1200" dirty="0" smtClean="0">
                <a:solidFill>
                  <a:schemeClr val="tx1"/>
                </a:solidFill>
                <a:latin typeface="+mn-lt"/>
                <a:ea typeface="+mn-ea"/>
                <a:cs typeface="+mn-cs"/>
              </a:rPr>
              <a:t>Drag the second text box onto the curved</a:t>
            </a:r>
            <a:r>
              <a:rPr lang="en-US" sz="1200" b="0" i="0" kern="1200" baseline="0" dirty="0" smtClean="0">
                <a:solidFill>
                  <a:schemeClr val="tx1"/>
                </a:solidFill>
                <a:latin typeface="+mn-lt"/>
                <a:ea typeface="+mn-ea"/>
                <a:cs typeface="+mn-cs"/>
              </a:rPr>
              <a:t> line, to the right of the “1” text box and approximately in the middle of the slide.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i="0" kern="1200" baseline="0" dirty="0" smtClean="0">
                <a:solidFill>
                  <a:schemeClr val="tx1"/>
                </a:solidFill>
                <a:latin typeface="+mn-lt"/>
                <a:ea typeface="+mn-ea"/>
                <a:cs typeface="+mn-cs"/>
              </a:rPr>
              <a:t>On the </a:t>
            </a:r>
            <a:r>
              <a:rPr lang="en-US" sz="1200" b="1" i="0" kern="1200" baseline="0" dirty="0" smtClean="0">
                <a:solidFill>
                  <a:schemeClr val="tx1"/>
                </a:solidFill>
                <a:latin typeface="+mn-lt"/>
                <a:ea typeface="+mn-ea"/>
                <a:cs typeface="+mn-cs"/>
              </a:rPr>
              <a:t>Animations</a:t>
            </a:r>
            <a:r>
              <a:rPr lang="en-US" sz="1200" b="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Advanced Animation </a:t>
            </a:r>
            <a:r>
              <a:rPr lang="en-US" sz="1200" b="0" i="0" kern="1200" baseline="0" dirty="0" smtClean="0">
                <a:solidFill>
                  <a:schemeClr val="tx1"/>
                </a:solidFill>
                <a:latin typeface="+mn-lt"/>
                <a:ea typeface="+mn-ea"/>
                <a:cs typeface="+mn-cs"/>
              </a:rPr>
              <a:t>group, click </a:t>
            </a:r>
            <a:r>
              <a:rPr lang="en-US" sz="1200" b="1" i="0" kern="1200" baseline="0" dirty="0" smtClean="0">
                <a:solidFill>
                  <a:schemeClr val="tx1"/>
                </a:solidFill>
                <a:latin typeface="+mn-lt"/>
                <a:ea typeface="+mn-ea"/>
                <a:cs typeface="+mn-cs"/>
              </a:rPr>
              <a:t>Animation Pane</a:t>
            </a:r>
            <a:r>
              <a:rPr lang="en-US" sz="1200" b="0" i="0" kern="1200" baseline="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kern="1200" baseline="0" dirty="0" smtClean="0">
                <a:solidFill>
                  <a:schemeClr val="tx1"/>
                </a:solidFill>
                <a:latin typeface="+mn-lt"/>
                <a:ea typeface="+mn-ea"/>
                <a:cs typeface="+mn-cs"/>
              </a:rPr>
              <a:t>Press and hold CTRL, and then 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fourth and fifth animation effects (fade and spin effects for the second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0.5</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0.9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sixth animation effect (motion path for the second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0.5</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1.8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0"/>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sixth animation effect. On the slide, right-click the selected motion path, and then click </a:t>
            </a:r>
            <a:r>
              <a:rPr lang="en-US" sz="1200" b="1" i="0" kern="1200" baseline="0" dirty="0" smtClean="0">
                <a:solidFill>
                  <a:schemeClr val="tx1"/>
                </a:solidFill>
                <a:latin typeface="+mn-lt"/>
                <a:ea typeface="+mn-ea"/>
                <a:cs typeface="+mn-cs"/>
              </a:rPr>
              <a:t>Edit Points</a:t>
            </a:r>
            <a:r>
              <a:rPr lang="en-US" sz="1200" i="0" kern="1200" baseline="0" dirty="0" smtClean="0">
                <a:solidFill>
                  <a:schemeClr val="tx1"/>
                </a:solidFill>
                <a:latin typeface="+mn-lt"/>
                <a:ea typeface="+mn-ea"/>
                <a:cs typeface="+mn-cs"/>
              </a:rPr>
              <a:t>. Drag the points on the path to match the path to the curved line. (</a:t>
            </a:r>
            <a:r>
              <a:rPr lang="en-US" sz="1200" b="1" i="0" kern="1200" baseline="0" dirty="0" smtClean="0">
                <a:solidFill>
                  <a:schemeClr val="tx1"/>
                </a:solidFill>
                <a:latin typeface="+mn-lt"/>
                <a:ea typeface="+mn-ea"/>
                <a:cs typeface="+mn-cs"/>
              </a:rPr>
              <a:t>Note:</a:t>
            </a:r>
            <a:r>
              <a:rPr lang="en-US" sz="1200" i="0" kern="1200" baseline="0" dirty="0" smtClean="0">
                <a:solidFill>
                  <a:schemeClr val="tx1"/>
                </a:solidFill>
                <a:latin typeface="+mn-lt"/>
                <a:ea typeface="+mn-ea"/>
                <a:cs typeface="+mn-cs"/>
              </a:rPr>
              <a:t> The starting point will be further to the right of the right edge of the slide than the starting point for the first motion path.)</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1"/>
              <a:tabLst/>
              <a:defRPr/>
            </a:pP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1"/>
              <a:tabLst/>
              <a:defRPr/>
            </a:pP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animated “3” on this slide, do the following:</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second text box.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Clipboard</a:t>
            </a:r>
            <a:r>
              <a:rPr lang="en-US" sz="1200" kern="1200" dirty="0" smtClean="0">
                <a:solidFill>
                  <a:schemeClr val="tx1"/>
                </a:solidFill>
                <a:effectLst/>
                <a:latin typeface="+mn-lt"/>
                <a:ea typeface="+mn-ea"/>
                <a:cs typeface="+mn-cs"/>
              </a:rPr>
              <a:t> group, 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b="0" kern="1200" baseline="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Drag the third text box away from the second text box.</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in the third text box, delete </a:t>
            </a:r>
            <a:r>
              <a:rPr lang="en-US" sz="1200" b="1" kern="1200" baseline="0" dirty="0" smtClean="0">
                <a:solidFill>
                  <a:schemeClr val="tx1"/>
                </a:solidFill>
                <a:latin typeface="+mn-lt"/>
                <a:ea typeface="+mn-ea"/>
                <a:cs typeface="+mn-cs"/>
              </a:rPr>
              <a:t>2</a:t>
            </a:r>
            <a:r>
              <a:rPr lang="en-US" sz="1200" b="0" kern="1200" baseline="0" dirty="0" smtClean="0">
                <a:solidFill>
                  <a:schemeClr val="tx1"/>
                </a:solidFill>
                <a:latin typeface="+mn-lt"/>
                <a:ea typeface="+mn-ea"/>
                <a:cs typeface="+mn-cs"/>
              </a:rPr>
              <a:t>, and then enter </a:t>
            </a:r>
            <a:r>
              <a:rPr lang="en-US" sz="1200" b="1" kern="1200" baseline="0" dirty="0" smtClean="0">
                <a:solidFill>
                  <a:schemeClr val="tx1"/>
                </a:solidFill>
                <a:latin typeface="+mn-lt"/>
                <a:ea typeface="+mn-ea"/>
                <a:cs typeface="+mn-cs"/>
              </a:rPr>
              <a:t>3</a:t>
            </a:r>
            <a:r>
              <a:rPr lang="en-US" sz="1200" b="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Select the third text box. </a:t>
            </a:r>
            <a:r>
              <a:rPr lang="en-US" sz="1200" b="0" kern="1200" dirty="0" smtClean="0">
                <a:solidFill>
                  <a:schemeClr val="tx1"/>
                </a:solidFill>
                <a:latin typeface="+mn-lt"/>
                <a:ea typeface="+mn-ea"/>
                <a:cs typeface="+mn-cs"/>
              </a:rPr>
              <a:t>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 tab</a:t>
            </a:r>
            <a:r>
              <a:rPr lang="en-US" sz="1200" b="0" kern="1200" baseline="0" dirty="0" smtClean="0">
                <a:solidFill>
                  <a:schemeClr val="tx1"/>
                </a:solidFill>
                <a:latin typeface="+mn-lt"/>
                <a:ea typeface="+mn-ea"/>
                <a:cs typeface="+mn-cs"/>
              </a:rPr>
              <a:t>, in the bottom right corner of the </a:t>
            </a:r>
            <a:r>
              <a:rPr lang="en-US" sz="1200" b="1" kern="1200" baseline="0" dirty="0" smtClean="0">
                <a:solidFill>
                  <a:schemeClr val="tx1"/>
                </a:solidFill>
                <a:latin typeface="+mn-lt"/>
                <a:ea typeface="+mn-ea"/>
                <a:cs typeface="+mn-cs"/>
              </a:rPr>
              <a:t>WordArt Styles </a:t>
            </a:r>
            <a:r>
              <a:rPr lang="en-US" sz="1200" b="0" kern="1200" baseline="0" dirty="0" smtClean="0">
                <a:solidFill>
                  <a:schemeClr val="tx1"/>
                </a:solidFill>
                <a:latin typeface="+mn-lt"/>
                <a:ea typeface="+mn-ea"/>
                <a:cs typeface="+mn-cs"/>
              </a:rPr>
              <a:t>group, click the </a:t>
            </a:r>
            <a:r>
              <a:rPr lang="en-US" sz="1200" b="1" kern="1200" dirty="0" smtClean="0">
                <a:solidFill>
                  <a:schemeClr val="tx1"/>
                </a:solidFill>
                <a:latin typeface="+mn-lt"/>
                <a:ea typeface="+mn-ea"/>
                <a:cs typeface="+mn-cs"/>
              </a:rPr>
              <a:t>Format</a:t>
            </a:r>
            <a:r>
              <a:rPr lang="en-US" sz="1200" b="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Text</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Effects</a:t>
            </a:r>
            <a:r>
              <a:rPr lang="en-US" sz="1200" b="0" kern="1200" baseline="0" dirty="0" smtClean="0">
                <a:solidFill>
                  <a:schemeClr val="tx1"/>
                </a:solidFill>
                <a:latin typeface="+mn-lt"/>
                <a:ea typeface="+mn-ea"/>
                <a:cs typeface="+mn-cs"/>
              </a:rPr>
              <a:t> dialog box launcher.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a:t>
            </a:r>
            <a:r>
              <a:rPr lang="en-US" sz="1200" kern="1200" baseline="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startAt="5"/>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b="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click </a:t>
            </a:r>
            <a:r>
              <a:rPr lang="en-US" sz="1200" b="1" dirty="0" smtClean="0"/>
              <a:t>More Colors</a:t>
            </a:r>
            <a:r>
              <a:rPr lang="en-US" sz="1200" dirty="0" smtClean="0"/>
              <a:t>, and then 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198</a:t>
            </a:r>
            <a:r>
              <a:rPr lang="en-US" sz="1200" dirty="0" smtClean="0"/>
              <a:t>, Green: </a:t>
            </a:r>
            <a:r>
              <a:rPr lang="en-US" sz="1200" b="1" dirty="0" smtClean="0"/>
              <a:t>217</a:t>
            </a:r>
            <a:r>
              <a:rPr lang="en-US" sz="1200" dirty="0" smtClean="0"/>
              <a:t>, Blue: </a:t>
            </a:r>
            <a:r>
              <a:rPr lang="en-US" sz="1200" b="1" dirty="0" smtClean="0"/>
              <a:t>241</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119</a:t>
            </a:r>
            <a:r>
              <a:rPr lang="en-US" sz="1200" dirty="0" smtClean="0"/>
              <a:t>, Green: </a:t>
            </a:r>
            <a:r>
              <a:rPr lang="en-US" sz="1200" b="1" dirty="0" smtClean="0"/>
              <a:t>147</a:t>
            </a:r>
            <a:r>
              <a:rPr lang="en-US" sz="1200" dirty="0" smtClean="0"/>
              <a:t>, Blue: </a:t>
            </a:r>
            <a:r>
              <a:rPr lang="en-US" sz="1200" b="1" dirty="0" smtClean="0"/>
              <a:t>60</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pane, under </a:t>
            </a:r>
            <a:r>
              <a:rPr lang="en-US" sz="1200" b="1" kern="1200" baseline="0" dirty="0" smtClean="0">
                <a:solidFill>
                  <a:schemeClr val="tx1"/>
                </a:solidFill>
                <a:latin typeface="+mn-lt"/>
                <a:ea typeface="+mn-ea"/>
                <a:cs typeface="+mn-cs"/>
              </a:rPr>
              <a:t>Rotation</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a:t>
            </a:r>
            <a:r>
              <a:rPr lang="en-US" sz="1200" b="0" kern="120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i="0" baseline="0" dirty="0" smtClean="0"/>
              <a:t>Format Text Effects </a:t>
            </a:r>
            <a:r>
              <a:rPr lang="en-US" sz="1200" i="0" baseline="0" dirty="0" smtClean="0"/>
              <a:t>dialog box, click </a:t>
            </a:r>
            <a:r>
              <a:rPr lang="en-US" sz="1200" b="1" i="0" baseline="0" dirty="0" smtClean="0"/>
              <a:t>Glow and Soft Edges </a:t>
            </a:r>
            <a:r>
              <a:rPr lang="en-US" sz="1200" i="0" baseline="0" dirty="0" smtClean="0"/>
              <a:t>in the left pane, and in the </a:t>
            </a:r>
            <a:r>
              <a:rPr lang="en-US" sz="1200" b="1" i="0" baseline="0" dirty="0" smtClean="0"/>
              <a:t>Glow and Soft Edges </a:t>
            </a:r>
            <a:r>
              <a:rPr lang="en-US" sz="1200" i="0" baseline="0" dirty="0" smtClean="0"/>
              <a:t>pane, under </a:t>
            </a:r>
            <a:r>
              <a:rPr lang="en-US" sz="1200" b="1" i="0" baseline="0" dirty="0" smtClean="0"/>
              <a:t>Glow</a:t>
            </a:r>
            <a:r>
              <a:rPr lang="en-US" sz="1200" i="0" baseline="0" dirty="0" smtClean="0"/>
              <a:t>, click the button next to </a:t>
            </a:r>
            <a:r>
              <a:rPr lang="en-US" sz="1200" b="1" i="0" baseline="0" dirty="0" smtClean="0"/>
              <a:t>Color</a:t>
            </a:r>
            <a:r>
              <a:rPr lang="en-US" sz="1200" i="0" baseline="0" dirty="0" smtClean="0"/>
              <a:t>, and then click </a:t>
            </a:r>
            <a:r>
              <a:rPr lang="en-US" sz="1200" b="1" i="0" baseline="0" dirty="0" smtClean="0"/>
              <a:t>More Colors</a:t>
            </a:r>
            <a:r>
              <a:rPr lang="en-US" sz="1200" i="0" baseline="0" dirty="0" smtClean="0"/>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168</a:t>
            </a:r>
            <a:r>
              <a:rPr lang="en-US" sz="1200" dirty="0" smtClean="0"/>
              <a:t>, Green: </a:t>
            </a:r>
            <a:r>
              <a:rPr lang="en-US" sz="1200" b="1" dirty="0" smtClean="0"/>
              <a:t>224</a:t>
            </a:r>
            <a:r>
              <a:rPr lang="en-US" sz="1200" dirty="0" smtClean="0"/>
              <a:t>, Blue: </a:t>
            </a:r>
            <a:r>
              <a:rPr lang="en-US" sz="1200" b="1" dirty="0" smtClean="0"/>
              <a:t>52</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b="0" kern="1200" baseline="0" dirty="0" smtClean="0">
                <a:solidFill>
                  <a:schemeClr val="tx1"/>
                </a:solidFill>
                <a:latin typeface="+mn-lt"/>
                <a:ea typeface="+mn-ea"/>
                <a:cs typeface="+mn-cs"/>
              </a:rPr>
              <a:t>Drag the third text box to the right of the second text box, above the curve.</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seventh animation effect (fade effect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0.7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eighth animation effect (spin effect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0.75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ninth animation effect (motion path for the third text box). On the </a:t>
            </a:r>
            <a:r>
              <a:rPr lang="en-US" sz="1200" b="1" i="0" kern="1200" baseline="0" dirty="0" smtClean="0">
                <a:solidFill>
                  <a:schemeClr val="tx1"/>
                </a:solidFill>
                <a:latin typeface="+mn-lt"/>
                <a:ea typeface="+mn-ea"/>
                <a:cs typeface="+mn-cs"/>
              </a:rPr>
              <a:t>Animations</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group, do the following:</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Duration </a:t>
            </a:r>
            <a:r>
              <a:rPr lang="en-US" sz="1200" i="0" kern="1200" baseline="0" dirty="0" smtClean="0">
                <a:solidFill>
                  <a:schemeClr val="tx1"/>
                </a:solidFill>
                <a:latin typeface="+mn-lt"/>
                <a:ea typeface="+mn-ea"/>
                <a:cs typeface="+mn-cs"/>
              </a:rPr>
              <a:t>box, enter </a:t>
            </a:r>
            <a:r>
              <a:rPr lang="en-US" sz="1200" b="1" i="0" kern="1200" baseline="0" dirty="0" smtClean="0">
                <a:solidFill>
                  <a:schemeClr val="tx1"/>
                </a:solidFill>
                <a:latin typeface="+mn-lt"/>
                <a:ea typeface="+mn-ea"/>
                <a:cs typeface="+mn-cs"/>
              </a:rPr>
              <a:t>1.5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Animation Pane</a:t>
            </a:r>
            <a:r>
              <a:rPr lang="en-US" sz="1200" i="0" kern="1200" baseline="0" dirty="0" smtClean="0">
                <a:solidFill>
                  <a:schemeClr val="tx1"/>
                </a:solidFill>
                <a:latin typeface="+mn-lt"/>
                <a:ea typeface="+mn-ea"/>
                <a:cs typeface="+mn-cs"/>
              </a:rPr>
              <a:t>, select the ninth animation effect (motion path for the third text box). On the slide, right-click the selected motion path, and then click </a:t>
            </a:r>
            <a:r>
              <a:rPr lang="en-US" sz="1200" b="1" i="0" kern="1200" baseline="0" dirty="0" smtClean="0">
                <a:solidFill>
                  <a:schemeClr val="tx1"/>
                </a:solidFill>
                <a:latin typeface="+mn-lt"/>
                <a:ea typeface="+mn-ea"/>
                <a:cs typeface="+mn-cs"/>
              </a:rPr>
              <a:t>Edit Points</a:t>
            </a:r>
            <a:r>
              <a:rPr lang="en-US" sz="1200" i="0" kern="1200" baseline="0" dirty="0" smtClean="0">
                <a:solidFill>
                  <a:schemeClr val="tx1"/>
                </a:solidFill>
                <a:latin typeface="+mn-lt"/>
                <a:ea typeface="+mn-ea"/>
                <a:cs typeface="+mn-cs"/>
              </a:rPr>
              <a:t>. Drag the points on the path to match the path to the curved line. (</a:t>
            </a:r>
            <a:r>
              <a:rPr lang="en-US" sz="1200" b="1" i="0" kern="1200" baseline="0" dirty="0" smtClean="0">
                <a:solidFill>
                  <a:schemeClr val="tx1"/>
                </a:solidFill>
                <a:latin typeface="+mn-lt"/>
                <a:ea typeface="+mn-ea"/>
                <a:cs typeface="+mn-cs"/>
              </a:rPr>
              <a:t>Note:</a:t>
            </a:r>
            <a:r>
              <a:rPr lang="en-US" sz="1200" i="0" kern="1200" baseline="0" dirty="0" smtClean="0">
                <a:solidFill>
                  <a:schemeClr val="tx1"/>
                </a:solidFill>
                <a:latin typeface="+mn-lt"/>
                <a:ea typeface="+mn-ea"/>
                <a:cs typeface="+mn-cs"/>
              </a:rPr>
              <a:t> The endpoint will be above the curved line and the path will eventually meet the curve. The starting point will be further to the right of the right edge of the slide than the starting point for the first motion path.)</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endParaRPr lang="en-US" sz="1200" b="0" kern="1200" baseline="0" dirty="0" smtClean="0">
              <a:solidFill>
                <a:schemeClr val="tx1"/>
              </a:solidFill>
              <a:latin typeface="+mn-lt"/>
              <a:ea typeface="+mn-ea"/>
              <a:cs typeface="+mn-cs"/>
            </a:endParaRPr>
          </a:p>
          <a:p>
            <a:endParaRPr lang="en-US" sz="1200" dirty="0" smtClean="0"/>
          </a:p>
          <a:p>
            <a:r>
              <a:rPr lang="en-US" sz="1200" kern="1200" dirty="0" smtClean="0">
                <a:solidFill>
                  <a:schemeClr val="tx1"/>
                </a:solidFill>
                <a:latin typeface="+mn-lt"/>
                <a:ea typeface="+mn-ea"/>
                <a:cs typeface="+mn-cs"/>
              </a:rPr>
              <a:t>To reproduce the background on this slide, do the following: </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Corner</a:t>
            </a:r>
            <a:r>
              <a:rPr lang="en-US" sz="1200" b="0" kern="1200" dirty="0" smtClean="0">
                <a:solidFill>
                  <a:schemeClr val="tx1"/>
                </a:solidFill>
                <a:latin typeface="+mn-lt"/>
                <a:ea typeface="+mn-ea"/>
                <a:cs typeface="+mn-cs"/>
              </a:rPr>
              <a:t> (fifth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last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Darker 35% </a:t>
            </a:r>
            <a:r>
              <a:rPr lang="en-US" sz="1200" b="0" kern="1200" dirty="0" smtClean="0">
                <a:solidFill>
                  <a:schemeClr val="tx1"/>
                </a:solidFill>
                <a:latin typeface="+mn-lt"/>
                <a:ea typeface="+mn-ea"/>
                <a:cs typeface="+mn-cs"/>
              </a:rPr>
              <a:t>(fifth</a:t>
            </a:r>
            <a:r>
              <a:rPr lang="en-US" sz="1200" b="0" kern="1200" baseline="0" dirty="0" smtClean="0">
                <a:solidFill>
                  <a:schemeClr val="tx1"/>
                </a:solidFill>
                <a:latin typeface="+mn-lt"/>
                <a:ea typeface="+mn-ea"/>
                <a:cs typeface="+mn-cs"/>
              </a:rPr>
              <a:t> row, first option from the left)</a:t>
            </a:r>
            <a:r>
              <a:rPr lang="en-US" sz="1200" b="0" kern="1200" dirty="0" smtClean="0">
                <a:solidFill>
                  <a:schemeClr val="tx1"/>
                </a:solidFill>
                <a:latin typeface="+mn-lt"/>
                <a:ea typeface="+mn-ea"/>
                <a:cs typeface="+mn-cs"/>
              </a:rPr>
              <a:t>.</a:t>
            </a:r>
          </a:p>
          <a:p>
            <a:pPr marL="1143000" lvl="2" indent="-228600">
              <a:buFont typeface="Arial" pitchFamily="34" charset="0"/>
              <a:buNone/>
            </a:pPr>
            <a:endParaRPr lang="en-US" sz="1200" b="0" kern="1200" dirty="0" smtClean="0">
              <a:solidFill>
                <a:schemeClr val="tx1"/>
              </a:solidFill>
              <a:latin typeface="+mn-lt"/>
              <a:ea typeface="+mn-ea"/>
              <a:cs typeface="+mn-cs"/>
            </a:endParaRPr>
          </a:p>
        </p:txBody>
      </p:sp>
      <p:sp>
        <p:nvSpPr>
          <p:cNvPr id="5" name="Slide Image Placeholder 4"/>
          <p:cNvSpPr>
            <a:spLocks noGrp="1" noRot="1" noChangeAspect="1"/>
          </p:cNvSpPr>
          <p:nvPr>
            <p:ph type="sldImg"/>
          </p:nvPr>
        </p:nvSpPr>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Click to edit Master subtitle style</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20.09.15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023867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20.09.15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6452680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20.09.15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8795821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idx="1"/>
          </p:nvPr>
        </p:nvSpPr>
        <p:spPr/>
        <p:txBody>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20.09.15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0781415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Click to edit Master text styles</a:t>
            </a:r>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20.09.15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2100815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20.09.15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371671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7" name="Date Placeholder 6"/>
          <p:cNvSpPr>
            <a:spLocks noGrp="1"/>
          </p:cNvSpPr>
          <p:nvPr>
            <p:ph type="dt" sz="half" idx="10"/>
          </p:nvPr>
        </p:nvSpPr>
        <p:spPr/>
        <p:txBody>
          <a:bodyPr/>
          <a:lstStyle/>
          <a:p>
            <a:fld id="{EBCD5785-8A43-4CC4-A705-D4AA7E8DB57F}" type="datetimeFigureOut">
              <a:rPr lang="en-US" smtClean="0">
                <a:solidFill>
                  <a:prstClr val="black">
                    <a:tint val="75000"/>
                  </a:prstClr>
                </a:solidFill>
              </a:rPr>
              <a:pPr/>
              <a:t>20.09.15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0248527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Date Placeholder 2"/>
          <p:cNvSpPr>
            <a:spLocks noGrp="1"/>
          </p:cNvSpPr>
          <p:nvPr>
            <p:ph type="dt" sz="half" idx="10"/>
          </p:nvPr>
        </p:nvSpPr>
        <p:spPr/>
        <p:txBody>
          <a:bodyPr/>
          <a:lstStyle/>
          <a:p>
            <a:fld id="{EBCD5785-8A43-4CC4-A705-D4AA7E8DB57F}" type="datetimeFigureOut">
              <a:rPr lang="en-US" smtClean="0">
                <a:solidFill>
                  <a:prstClr val="black">
                    <a:tint val="75000"/>
                  </a:prstClr>
                </a:solidFill>
              </a:rPr>
              <a:pPr/>
              <a:t>20.09.15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854939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D5785-8A43-4CC4-A705-D4AA7E8DB57F}" type="datetimeFigureOut">
              <a:rPr lang="en-US" smtClean="0">
                <a:solidFill>
                  <a:prstClr val="black">
                    <a:tint val="75000"/>
                  </a:prstClr>
                </a:solidFill>
              </a:rPr>
              <a:pPr/>
              <a:t>20.09.15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6654198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20.09.15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998922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20.09.15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5484229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D5785-8A43-4CC4-A705-D4AA7E8DB57F}" type="datetimeFigureOut">
              <a:rPr lang="en-US" smtClean="0">
                <a:solidFill>
                  <a:prstClr val="black">
                    <a:tint val="75000"/>
                  </a:prstClr>
                </a:solidFill>
              </a:rPr>
              <a:pPr/>
              <a:t>20.09.15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99314743"/>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file://localhost/sword/::CzeB21:Galatsk%25C3%25BDm%205/18" TargetMode="External"/><Relationship Id="rId4" Type="http://schemas.openxmlformats.org/officeDocument/2006/relationships/hyperlink" Target="file://localhost/sword/::CzeB21:Galatsk%25C3%25BDm%205/19" TargetMode="External"/><Relationship Id="rId5" Type="http://schemas.openxmlformats.org/officeDocument/2006/relationships/hyperlink" Target="file://localhost/sword/::CzeB21:Galatsk%25C3%25BDm%205/20" TargetMode="External"/><Relationship Id="rId6" Type="http://schemas.openxmlformats.org/officeDocument/2006/relationships/hyperlink" Target="file://localhost/sword/::CzeB21:Galatsk%25C3%25BDm%205/21" TargetMode="External"/><Relationship Id="rId7" Type="http://schemas.openxmlformats.org/officeDocument/2006/relationships/hyperlink" Target="file://localhost/sword/::CzeB21:Galatsk%25C3%25BDm%205/22" TargetMode="External"/><Relationship Id="rId8" Type="http://schemas.openxmlformats.org/officeDocument/2006/relationships/hyperlink" Target="file://localhost/sword/::CzeB21:Galatsk%25C3%25BDm%205/23"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bg1">
                <a:lumMod val="65000"/>
              </a:schemeClr>
            </a:gs>
          </a:gsLst>
          <a:path path="circle">
            <a:fillToRect r="100000" b="100000"/>
          </a:path>
        </a:gradFill>
        <a:effectLst/>
      </p:bgPr>
    </p:bg>
    <p:spTree>
      <p:nvGrpSpPr>
        <p:cNvPr id="1" name=""/>
        <p:cNvGrpSpPr/>
        <p:nvPr/>
      </p:nvGrpSpPr>
      <p:grpSpPr>
        <a:xfrm>
          <a:off x="0" y="0"/>
          <a:ext cx="0" cy="0"/>
          <a:chOff x="0" y="0"/>
          <a:chExt cx="0" cy="0"/>
        </a:xfrm>
      </p:grpSpPr>
      <p:sp>
        <p:nvSpPr>
          <p:cNvPr id="14" name="Freeform 13"/>
          <p:cNvSpPr/>
          <p:nvPr/>
        </p:nvSpPr>
        <p:spPr>
          <a:xfrm>
            <a:off x="-228600" y="1135702"/>
            <a:ext cx="9526979" cy="3208687"/>
          </a:xfrm>
          <a:custGeom>
            <a:avLst/>
            <a:gdLst>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6056415 w 9880270"/>
              <a:gd name="connsiteY4" fmla="*/ 1900052 h 2101933"/>
              <a:gd name="connsiteX5" fmla="*/ 7992093 w 9880270"/>
              <a:gd name="connsiteY5" fmla="*/ 1282535 h 2101933"/>
              <a:gd name="connsiteX6" fmla="*/ 9880270 w 9880270"/>
              <a:gd name="connsiteY6"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7992093 w 9880270"/>
              <a:gd name="connsiteY4" fmla="*/ 1282535 h 2101933"/>
              <a:gd name="connsiteX5" fmla="*/ 9880270 w 9880270"/>
              <a:gd name="connsiteY5"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9880270 w 9880270"/>
              <a:gd name="connsiteY4"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5655039 w 9880270"/>
              <a:gd name="connsiteY3" fmla="*/ 1867395 h 2101933"/>
              <a:gd name="connsiteX4" fmla="*/ 9880270 w 9880270"/>
              <a:gd name="connsiteY4"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5655039 w 9880270"/>
              <a:gd name="connsiteY3" fmla="*/ 1867395 h 2101933"/>
              <a:gd name="connsiteX4" fmla="*/ 9880270 w 9880270"/>
              <a:gd name="connsiteY4" fmla="*/ 0 h 2101933"/>
              <a:gd name="connsiteX0" fmla="*/ 0 w 9880270"/>
              <a:gd name="connsiteY0" fmla="*/ 2101933 h 2101933"/>
              <a:gd name="connsiteX1" fmla="*/ 1270660 w 9880270"/>
              <a:gd name="connsiteY1" fmla="*/ 771896 h 2101933"/>
              <a:gd name="connsiteX2" fmla="*/ 5655039 w 9880270"/>
              <a:gd name="connsiteY2" fmla="*/ 1867395 h 2101933"/>
              <a:gd name="connsiteX3" fmla="*/ 9880270 w 9880270"/>
              <a:gd name="connsiteY3" fmla="*/ 0 h 2101933"/>
              <a:gd name="connsiteX0" fmla="*/ 0 w 9880270"/>
              <a:gd name="connsiteY0" fmla="*/ 2101933 h 2217717"/>
              <a:gd name="connsiteX1" fmla="*/ 5655039 w 9880270"/>
              <a:gd name="connsiteY1" fmla="*/ 1867395 h 2217717"/>
              <a:gd name="connsiteX2" fmla="*/ 9880270 w 9880270"/>
              <a:gd name="connsiteY2" fmla="*/ 0 h 2217717"/>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2947431"/>
              <a:gd name="connsiteX1" fmla="*/ 5655039 w 9880270"/>
              <a:gd name="connsiteY1" fmla="*/ 2712893 h 2947431"/>
              <a:gd name="connsiteX2" fmla="*/ 9880270 w 9880270"/>
              <a:gd name="connsiteY2" fmla="*/ 845498 h 2947431"/>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398693"/>
              <a:gd name="connsiteX1" fmla="*/ 6208220 w 9880270"/>
              <a:gd name="connsiteY1" fmla="*/ 3398693 h 3398693"/>
              <a:gd name="connsiteX2" fmla="*/ 9880270 w 9880270"/>
              <a:gd name="connsiteY2" fmla="*/ 845498 h 3398693"/>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3208687"/>
              <a:gd name="connsiteX1" fmla="*/ 5417962 w 9880270"/>
              <a:gd name="connsiteY1" fmla="*/ 2560493 h 3208687"/>
              <a:gd name="connsiteX2" fmla="*/ 9880270 w 9880270"/>
              <a:gd name="connsiteY2" fmla="*/ 845498 h 3208687"/>
            </a:gdLst>
            <a:ahLst/>
            <a:cxnLst>
              <a:cxn ang="0">
                <a:pos x="connsiteX0" y="connsiteY0"/>
              </a:cxn>
              <a:cxn ang="0">
                <a:pos x="connsiteX1" y="connsiteY1"/>
              </a:cxn>
              <a:cxn ang="0">
                <a:pos x="connsiteX2" y="connsiteY2"/>
              </a:cxn>
            </a:cxnLst>
            <a:rect l="l" t="t" r="r" b="b"/>
            <a:pathLst>
              <a:path w="9880270" h="3208687">
                <a:moveTo>
                  <a:pt x="0" y="2947431"/>
                </a:moveTo>
                <a:cubicBezTo>
                  <a:pt x="1473710" y="0"/>
                  <a:pt x="4011405" y="2061729"/>
                  <a:pt x="5417962" y="2560493"/>
                </a:cubicBezTo>
                <a:cubicBezTo>
                  <a:pt x="7056340" y="3208687"/>
                  <a:pt x="9065226" y="1703491"/>
                  <a:pt x="9880270" y="845498"/>
                </a:cubicBezTo>
              </a:path>
            </a:pathLst>
          </a:custGeom>
          <a:ln w="19050">
            <a:solidFill>
              <a:schemeClr val="bg1">
                <a:lumMod val="65000"/>
                <a:alpha val="50000"/>
              </a:schemeClr>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2" name="TextBox 1"/>
          <p:cNvSpPr txBox="1"/>
          <p:nvPr/>
        </p:nvSpPr>
        <p:spPr>
          <a:xfrm>
            <a:off x="4953000" y="6400800"/>
            <a:ext cx="4066550" cy="369332"/>
          </a:xfrm>
          <a:prstGeom prst="rect">
            <a:avLst/>
          </a:prstGeom>
          <a:noFill/>
        </p:spPr>
        <p:txBody>
          <a:bodyPr wrap="none" rtlCol="0">
            <a:spAutoFit/>
          </a:bodyPr>
          <a:lstStyle/>
          <a:p>
            <a:r>
              <a:rPr lang="en-US" dirty="0" smtClean="0"/>
              <a:t>Kozicovi, 20.9.2015, KC NADĚJE, Bučovice</a:t>
            </a:r>
            <a:endParaRPr lang="en-US" dirty="0"/>
          </a:p>
        </p:txBody>
      </p:sp>
    </p:spTree>
    <p:extLst>
      <p:ext uri="{BB962C8B-B14F-4D97-AF65-F5344CB8AC3E}">
        <p14:creationId xmlns:p14="http://schemas.microsoft.com/office/powerpoint/2010/main" val="370325403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bg1">
                <a:lumMod val="65000"/>
              </a:schemeClr>
            </a:gs>
          </a:gsLst>
          <a:path path="circle">
            <a:fillToRect r="100000" b="100000"/>
          </a:path>
        </a:gradFill>
        <a:effectLst/>
      </p:bgPr>
    </p:bg>
    <p:spTree>
      <p:nvGrpSpPr>
        <p:cNvPr id="1" name=""/>
        <p:cNvGrpSpPr/>
        <p:nvPr/>
      </p:nvGrpSpPr>
      <p:grpSpPr>
        <a:xfrm>
          <a:off x="0" y="0"/>
          <a:ext cx="0" cy="0"/>
          <a:chOff x="0" y="0"/>
          <a:chExt cx="0" cy="0"/>
        </a:xfrm>
      </p:grpSpPr>
      <p:sp>
        <p:nvSpPr>
          <p:cNvPr id="14" name="Freeform 13"/>
          <p:cNvSpPr/>
          <p:nvPr/>
        </p:nvSpPr>
        <p:spPr>
          <a:xfrm>
            <a:off x="-228600" y="1135702"/>
            <a:ext cx="9526979" cy="3208687"/>
          </a:xfrm>
          <a:custGeom>
            <a:avLst/>
            <a:gdLst>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6056415 w 9880270"/>
              <a:gd name="connsiteY4" fmla="*/ 1900052 h 2101933"/>
              <a:gd name="connsiteX5" fmla="*/ 7992093 w 9880270"/>
              <a:gd name="connsiteY5" fmla="*/ 1282535 h 2101933"/>
              <a:gd name="connsiteX6" fmla="*/ 9880270 w 9880270"/>
              <a:gd name="connsiteY6"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7992093 w 9880270"/>
              <a:gd name="connsiteY4" fmla="*/ 1282535 h 2101933"/>
              <a:gd name="connsiteX5" fmla="*/ 9880270 w 9880270"/>
              <a:gd name="connsiteY5"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9880270 w 9880270"/>
              <a:gd name="connsiteY4"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5655039 w 9880270"/>
              <a:gd name="connsiteY3" fmla="*/ 1867395 h 2101933"/>
              <a:gd name="connsiteX4" fmla="*/ 9880270 w 9880270"/>
              <a:gd name="connsiteY4"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5655039 w 9880270"/>
              <a:gd name="connsiteY3" fmla="*/ 1867395 h 2101933"/>
              <a:gd name="connsiteX4" fmla="*/ 9880270 w 9880270"/>
              <a:gd name="connsiteY4" fmla="*/ 0 h 2101933"/>
              <a:gd name="connsiteX0" fmla="*/ 0 w 9880270"/>
              <a:gd name="connsiteY0" fmla="*/ 2101933 h 2101933"/>
              <a:gd name="connsiteX1" fmla="*/ 1270660 w 9880270"/>
              <a:gd name="connsiteY1" fmla="*/ 771896 h 2101933"/>
              <a:gd name="connsiteX2" fmla="*/ 5655039 w 9880270"/>
              <a:gd name="connsiteY2" fmla="*/ 1867395 h 2101933"/>
              <a:gd name="connsiteX3" fmla="*/ 9880270 w 9880270"/>
              <a:gd name="connsiteY3" fmla="*/ 0 h 2101933"/>
              <a:gd name="connsiteX0" fmla="*/ 0 w 9880270"/>
              <a:gd name="connsiteY0" fmla="*/ 2101933 h 2217717"/>
              <a:gd name="connsiteX1" fmla="*/ 5655039 w 9880270"/>
              <a:gd name="connsiteY1" fmla="*/ 1867395 h 2217717"/>
              <a:gd name="connsiteX2" fmla="*/ 9880270 w 9880270"/>
              <a:gd name="connsiteY2" fmla="*/ 0 h 2217717"/>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2947431"/>
              <a:gd name="connsiteX1" fmla="*/ 5655039 w 9880270"/>
              <a:gd name="connsiteY1" fmla="*/ 2712893 h 2947431"/>
              <a:gd name="connsiteX2" fmla="*/ 9880270 w 9880270"/>
              <a:gd name="connsiteY2" fmla="*/ 845498 h 2947431"/>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398693"/>
              <a:gd name="connsiteX1" fmla="*/ 6208220 w 9880270"/>
              <a:gd name="connsiteY1" fmla="*/ 3398693 h 3398693"/>
              <a:gd name="connsiteX2" fmla="*/ 9880270 w 9880270"/>
              <a:gd name="connsiteY2" fmla="*/ 845498 h 3398693"/>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3208687"/>
              <a:gd name="connsiteX1" fmla="*/ 5417962 w 9880270"/>
              <a:gd name="connsiteY1" fmla="*/ 2560493 h 3208687"/>
              <a:gd name="connsiteX2" fmla="*/ 9880270 w 9880270"/>
              <a:gd name="connsiteY2" fmla="*/ 845498 h 3208687"/>
            </a:gdLst>
            <a:ahLst/>
            <a:cxnLst>
              <a:cxn ang="0">
                <a:pos x="connsiteX0" y="connsiteY0"/>
              </a:cxn>
              <a:cxn ang="0">
                <a:pos x="connsiteX1" y="connsiteY1"/>
              </a:cxn>
              <a:cxn ang="0">
                <a:pos x="connsiteX2" y="connsiteY2"/>
              </a:cxn>
            </a:cxnLst>
            <a:rect l="l" t="t" r="r" b="b"/>
            <a:pathLst>
              <a:path w="9880270" h="3208687">
                <a:moveTo>
                  <a:pt x="0" y="2947431"/>
                </a:moveTo>
                <a:cubicBezTo>
                  <a:pt x="1473710" y="0"/>
                  <a:pt x="4011405" y="2061729"/>
                  <a:pt x="5417962" y="2560493"/>
                </a:cubicBezTo>
                <a:cubicBezTo>
                  <a:pt x="7056340" y="3208687"/>
                  <a:pt x="9065226" y="1703491"/>
                  <a:pt x="9880270" y="845498"/>
                </a:cubicBezTo>
              </a:path>
            </a:pathLst>
          </a:custGeom>
          <a:ln w="19050">
            <a:solidFill>
              <a:schemeClr val="bg1">
                <a:lumMod val="65000"/>
                <a:alpha val="50000"/>
              </a:schemeClr>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7" name="TextBox 6"/>
          <p:cNvSpPr txBox="1"/>
          <p:nvPr/>
        </p:nvSpPr>
        <p:spPr>
          <a:xfrm>
            <a:off x="2209800" y="1676400"/>
            <a:ext cx="869149" cy="2246769"/>
          </a:xfrm>
          <a:prstGeom prst="rect">
            <a:avLst/>
          </a:prstGeom>
          <a:noFill/>
        </p:spPr>
        <p:txBody>
          <a:bodyPr wrap="none" rtlCol="0">
            <a:spAutoFit/>
            <a:scene3d>
              <a:camera prst="obliqueBottomLeft">
                <a:rot lat="0" lon="0" rev="900000"/>
              </a:camera>
              <a:lightRig rig="threePt" dir="t"/>
            </a:scene3d>
          </a:bodyPr>
          <a:lstStyle/>
          <a:p>
            <a:r>
              <a:rPr lang="en-US" sz="14000" dirty="0" smtClean="0">
                <a:ln w="31750">
                  <a:solidFill>
                    <a:srgbClr val="4BACC6">
                      <a:lumMod val="75000"/>
                    </a:srgbClr>
                  </a:solidFill>
                </a:ln>
                <a:gradFill>
                  <a:gsLst>
                    <a:gs pos="0">
                      <a:prstClr val="white">
                        <a:alpha val="50000"/>
                      </a:prstClr>
                    </a:gs>
                    <a:gs pos="85000">
                      <a:prstClr val="white"/>
                    </a:gs>
                  </a:gsLst>
                  <a:lin ang="5400000" scaled="1"/>
                </a:gradFill>
                <a:effectLst>
                  <a:glow rad="139700">
                    <a:srgbClr val="4BACC6">
                      <a:satMod val="175000"/>
                      <a:alpha val="40000"/>
                    </a:srgbClr>
                  </a:glow>
                  <a:outerShdw blurRad="101600" dist="381000" dir="8100000" algn="tr" rotWithShape="0">
                    <a:prstClr val="black">
                      <a:alpha val="18000"/>
                    </a:prstClr>
                  </a:outerShdw>
                </a:effectLst>
                <a:latin typeface="Impact" pitchFamily="34" charset="0"/>
              </a:rPr>
              <a:t>1</a:t>
            </a:r>
            <a:endParaRPr lang="en-US" sz="14000" dirty="0">
              <a:ln w="31750">
                <a:solidFill>
                  <a:srgbClr val="4BACC6">
                    <a:lumMod val="75000"/>
                  </a:srgbClr>
                </a:solidFill>
              </a:ln>
              <a:gradFill>
                <a:gsLst>
                  <a:gs pos="0">
                    <a:prstClr val="white">
                      <a:alpha val="50000"/>
                    </a:prstClr>
                  </a:gs>
                  <a:gs pos="85000">
                    <a:prstClr val="white"/>
                  </a:gs>
                </a:gsLst>
                <a:lin ang="5400000" scaled="1"/>
              </a:gradFill>
              <a:effectLst>
                <a:glow rad="139700">
                  <a:srgbClr val="4BACC6">
                    <a:satMod val="175000"/>
                    <a:alpha val="40000"/>
                  </a:srgbClr>
                </a:glow>
                <a:outerShdw blurRad="101600" dist="381000" dir="8100000" algn="tr" rotWithShape="0">
                  <a:prstClr val="black">
                    <a:alpha val="18000"/>
                  </a:prstClr>
                </a:outerShdw>
              </a:effectLst>
              <a:latin typeface="Impact" pitchFamily="34" charset="0"/>
            </a:endParaRPr>
          </a:p>
        </p:txBody>
      </p:sp>
      <p:sp>
        <p:nvSpPr>
          <p:cNvPr id="10" name="TextBox 9"/>
          <p:cNvSpPr txBox="1"/>
          <p:nvPr/>
        </p:nvSpPr>
        <p:spPr>
          <a:xfrm>
            <a:off x="3697406" y="2126776"/>
            <a:ext cx="1085554" cy="2246769"/>
          </a:xfrm>
          <a:prstGeom prst="rect">
            <a:avLst/>
          </a:prstGeom>
          <a:noFill/>
          <a:effectLst>
            <a:glow rad="139700">
              <a:schemeClr val="accent6">
                <a:satMod val="175000"/>
                <a:alpha val="40000"/>
              </a:schemeClr>
            </a:glow>
          </a:effectLst>
        </p:spPr>
        <p:txBody>
          <a:bodyPr wrap="none" rtlCol="0">
            <a:spAutoFit/>
            <a:scene3d>
              <a:camera prst="obliqueBottomLeft">
                <a:rot lat="0" lon="0" rev="20999999"/>
              </a:camera>
              <a:lightRig rig="threePt" dir="t"/>
            </a:scene3d>
          </a:bodyPr>
          <a:lstStyle/>
          <a:p>
            <a:r>
              <a:rPr lang="en-US" sz="14000" dirty="0" smtClean="0">
                <a:ln w="31750">
                  <a:solidFill>
                    <a:srgbClr val="F79646">
                      <a:lumMod val="75000"/>
                    </a:srgbClr>
                  </a:solidFill>
                </a:ln>
                <a:gradFill>
                  <a:gsLst>
                    <a:gs pos="0">
                      <a:prstClr val="white"/>
                    </a:gs>
                    <a:gs pos="85000">
                      <a:srgbClr val="1F497D">
                        <a:lumMod val="20000"/>
                        <a:lumOff val="80000"/>
                      </a:srgbClr>
                    </a:gs>
                  </a:gsLst>
                  <a:lin ang="5400000" scaled="1"/>
                </a:gradFill>
                <a:effectLst>
                  <a:glow rad="139700">
                    <a:srgbClr val="F79646">
                      <a:satMod val="175000"/>
                      <a:alpha val="40000"/>
                    </a:srgbClr>
                  </a:glow>
                  <a:outerShdw blurRad="101600" dist="381000" dir="8100000" algn="tr" rotWithShape="0">
                    <a:prstClr val="black">
                      <a:alpha val="18000"/>
                    </a:prstClr>
                  </a:outerShdw>
                </a:effectLst>
                <a:latin typeface="Impact" pitchFamily="34" charset="0"/>
              </a:rPr>
              <a:t>2</a:t>
            </a:r>
            <a:endParaRPr lang="en-US" sz="14000" dirty="0">
              <a:ln w="31750">
                <a:solidFill>
                  <a:srgbClr val="F79646">
                    <a:lumMod val="75000"/>
                  </a:srgbClr>
                </a:solidFill>
              </a:ln>
              <a:gradFill>
                <a:gsLst>
                  <a:gs pos="0">
                    <a:prstClr val="white"/>
                  </a:gs>
                  <a:gs pos="85000">
                    <a:srgbClr val="1F497D">
                      <a:lumMod val="20000"/>
                      <a:lumOff val="80000"/>
                    </a:srgbClr>
                  </a:gs>
                </a:gsLst>
                <a:lin ang="5400000" scaled="1"/>
              </a:gradFill>
              <a:effectLst>
                <a:glow rad="139700">
                  <a:srgbClr val="F79646">
                    <a:satMod val="175000"/>
                    <a:alpha val="40000"/>
                  </a:srgbClr>
                </a:glow>
                <a:outerShdw blurRad="101600" dist="381000" dir="8100000" algn="tr" rotWithShape="0">
                  <a:prstClr val="black">
                    <a:alpha val="18000"/>
                  </a:prstClr>
                </a:outerShdw>
              </a:effectLst>
              <a:latin typeface="Impact" pitchFamily="34" charset="0"/>
            </a:endParaRPr>
          </a:p>
        </p:txBody>
      </p:sp>
      <p:sp>
        <p:nvSpPr>
          <p:cNvPr id="12" name="TextBox 11"/>
          <p:cNvSpPr txBox="1"/>
          <p:nvPr/>
        </p:nvSpPr>
        <p:spPr>
          <a:xfrm>
            <a:off x="5198660" y="1512627"/>
            <a:ext cx="1176925" cy="2246769"/>
          </a:xfrm>
          <a:prstGeom prst="rect">
            <a:avLst/>
          </a:prstGeom>
          <a:noFill/>
          <a:effectLst>
            <a:glow rad="228600">
              <a:schemeClr val="accent3">
                <a:satMod val="175000"/>
                <a:alpha val="40000"/>
              </a:schemeClr>
            </a:glow>
          </a:effectLst>
        </p:spPr>
        <p:txBody>
          <a:bodyPr wrap="none" rtlCol="0">
            <a:spAutoFit/>
            <a:scene3d>
              <a:camera prst="obliqueBottomLeft">
                <a:rot lat="0" lon="0" rev="300000"/>
              </a:camera>
              <a:lightRig rig="threePt" dir="t"/>
            </a:scene3d>
          </a:bodyPr>
          <a:lstStyle/>
          <a:p>
            <a:r>
              <a:rPr lang="en-US" sz="14000" dirty="0" smtClean="0">
                <a:ln w="31750">
                  <a:solidFill>
                    <a:srgbClr val="9BBB59">
                      <a:lumMod val="75000"/>
                    </a:srgbClr>
                  </a:solidFill>
                </a:ln>
                <a:gradFill>
                  <a:gsLst>
                    <a:gs pos="0">
                      <a:prstClr val="white"/>
                    </a:gs>
                    <a:gs pos="85000">
                      <a:srgbClr val="1F497D">
                        <a:lumMod val="20000"/>
                        <a:lumOff val="80000"/>
                      </a:srgbClr>
                    </a:gs>
                  </a:gsLst>
                  <a:lin ang="5400000" scaled="1"/>
                </a:gradFill>
                <a:effectLst>
                  <a:glow rad="139700">
                    <a:srgbClr val="9BBB59">
                      <a:satMod val="175000"/>
                      <a:alpha val="40000"/>
                    </a:srgbClr>
                  </a:glow>
                  <a:outerShdw blurRad="101600" dist="381000" dir="8100000" algn="tr" rotWithShape="0">
                    <a:prstClr val="black">
                      <a:alpha val="18000"/>
                    </a:prstClr>
                  </a:outerShdw>
                </a:effectLst>
                <a:latin typeface="Impact" pitchFamily="34" charset="0"/>
              </a:rPr>
              <a:t>3</a:t>
            </a:r>
            <a:endParaRPr lang="en-US" sz="14000" dirty="0">
              <a:ln w="31750">
                <a:solidFill>
                  <a:srgbClr val="9BBB59">
                    <a:lumMod val="75000"/>
                  </a:srgbClr>
                </a:solidFill>
              </a:ln>
              <a:gradFill>
                <a:gsLst>
                  <a:gs pos="0">
                    <a:prstClr val="white"/>
                  </a:gs>
                  <a:gs pos="85000">
                    <a:srgbClr val="1F497D">
                      <a:lumMod val="20000"/>
                      <a:lumOff val="80000"/>
                    </a:srgbClr>
                  </a:gs>
                </a:gsLst>
                <a:lin ang="5400000" scaled="1"/>
              </a:gradFill>
              <a:effectLst>
                <a:glow rad="139700">
                  <a:srgbClr val="9BBB59">
                    <a:satMod val="175000"/>
                    <a:alpha val="40000"/>
                  </a:srgbClr>
                </a:glow>
                <a:outerShdw blurRad="101600" dist="381000" dir="8100000" algn="tr" rotWithShape="0">
                  <a:prstClr val="black">
                    <a:alpha val="18000"/>
                  </a:prstClr>
                </a:outerShdw>
              </a:effectLst>
              <a:latin typeface="Impact" pitchFamily="34" charset="0"/>
            </a:endParaRPr>
          </a:p>
        </p:txBody>
      </p:sp>
    </p:spTree>
    <p:extLst>
      <p:ext uri="{BB962C8B-B14F-4D97-AF65-F5344CB8AC3E}">
        <p14:creationId xmlns:p14="http://schemas.microsoft.com/office/powerpoint/2010/main" val="267224571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8" presetClass="emph" presetSubtype="0" autoRev="1" fill="hold" grpId="2" nodeType="withEffect">
                                  <p:stCondLst>
                                    <p:cond delay="0"/>
                                  </p:stCondLst>
                                  <p:childTnLst>
                                    <p:animRot by="1800000">
                                      <p:cBhvr>
                                        <p:cTn id="9" dur="1000" fill="hold"/>
                                        <p:tgtEl>
                                          <p:spTgt spid="7"/>
                                        </p:tgtEl>
                                        <p:attrNameLst>
                                          <p:attrName>r</p:attrName>
                                        </p:attrNameLst>
                                      </p:cBhvr>
                                    </p:animRot>
                                  </p:childTnLst>
                                </p:cTn>
                              </p:par>
                              <p:par>
                                <p:cTn id="10" presetID="0" presetClass="path" presetSubtype="0" accel="50000" decel="50000" fill="hold" grpId="0" nodeType="withEffect">
                                  <p:stCondLst>
                                    <p:cond delay="0"/>
                                  </p:stCondLst>
                                  <p:childTnLst>
                                    <p:animMotion origin="layout" path="M 0.8224 -0.17577 C 0.70122 -0.05389 0.58004 0.06822 0.49254 0.12673 C 0.40504 0.18524 0.3599 0.18409 0.29705 0.17368 C 0.2342 0.1635 0.16441 0.09435 0.11493 0.06545 C 0.06545 0.03631 0.03264 0.01804 -2.5E-6 3.11748E-6 " pathEditMode="relative" rAng="0" ptsTypes="aaaaA">
                                      <p:cBhvr>
                                        <p:cTn id="11" dur="2000" fill="hold"/>
                                        <p:tgtEl>
                                          <p:spTgt spid="7"/>
                                        </p:tgtEl>
                                        <p:attrNameLst>
                                          <p:attrName>ppt_x</p:attrName>
                                          <p:attrName>ppt_y</p:attrName>
                                        </p:attrNameLst>
                                      </p:cBhvr>
                                      <p:rCtr x="-41100" y="18000"/>
                                    </p:animMotion>
                                  </p:childTnLst>
                                </p:cTn>
                              </p:par>
                              <p:par>
                                <p:cTn id="12" presetID="10" presetClass="entr" presetSubtype="0" fill="hold" grpId="1" nodeType="withEffect">
                                  <p:stCondLst>
                                    <p:cond delay="50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900"/>
                                        <p:tgtEl>
                                          <p:spTgt spid="10"/>
                                        </p:tgtEl>
                                      </p:cBhvr>
                                    </p:animEffect>
                                  </p:childTnLst>
                                </p:cTn>
                              </p:par>
                              <p:par>
                                <p:cTn id="15" presetID="8" presetClass="emph" presetSubtype="0" autoRev="1" fill="hold" grpId="2" nodeType="withEffect">
                                  <p:stCondLst>
                                    <p:cond delay="500"/>
                                  </p:stCondLst>
                                  <p:childTnLst>
                                    <p:animRot by="1800000">
                                      <p:cBhvr>
                                        <p:cTn id="16" dur="900" fill="hold"/>
                                        <p:tgtEl>
                                          <p:spTgt spid="10"/>
                                        </p:tgtEl>
                                        <p:attrNameLst>
                                          <p:attrName>r</p:attrName>
                                        </p:attrNameLst>
                                      </p:cBhvr>
                                    </p:animRot>
                                  </p:childTnLst>
                                </p:cTn>
                              </p:par>
                              <p:par>
                                <p:cTn id="17" presetID="0" presetClass="path" presetSubtype="0" accel="50000" decel="50000" fill="hold" grpId="0" nodeType="withEffect">
                                  <p:stCondLst>
                                    <p:cond delay="500"/>
                                  </p:stCondLst>
                                  <p:childTnLst>
                                    <p:animMotion origin="layout" path="M 0.56562 -0.17576 C 0.50972 -0.13228 0.32413 0.05597 0.22986 0.08534 C 0.13559 0.11471 0.04791 0.01781 3.61111E-6 -4.25532E-6 " pathEditMode="relative" rAng="0" ptsTypes="aaa">
                                      <p:cBhvr>
                                        <p:cTn id="18" dur="1800" fill="hold"/>
                                        <p:tgtEl>
                                          <p:spTgt spid="10"/>
                                        </p:tgtEl>
                                        <p:attrNameLst>
                                          <p:attrName>ppt_x</p:attrName>
                                          <p:attrName>ppt_y</p:attrName>
                                        </p:attrNameLst>
                                      </p:cBhvr>
                                      <p:rCtr x="-28300" y="14500"/>
                                    </p:animMotion>
                                  </p:childTnLst>
                                </p:cTn>
                              </p:par>
                              <p:par>
                                <p:cTn id="19" presetID="10" presetClass="entr" presetSubtype="0" fill="hold" grpId="1" nodeType="withEffect">
                                  <p:stCondLst>
                                    <p:cond delay="90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700"/>
                                        <p:tgtEl>
                                          <p:spTgt spid="12"/>
                                        </p:tgtEl>
                                      </p:cBhvr>
                                    </p:animEffect>
                                  </p:childTnLst>
                                </p:cTn>
                              </p:par>
                              <p:par>
                                <p:cTn id="22" presetID="8" presetClass="emph" presetSubtype="0" autoRev="1" fill="hold" grpId="2" nodeType="withEffect">
                                  <p:stCondLst>
                                    <p:cond delay="900"/>
                                  </p:stCondLst>
                                  <p:childTnLst>
                                    <p:animRot by="1800000">
                                      <p:cBhvr>
                                        <p:cTn id="23" dur="750" fill="hold"/>
                                        <p:tgtEl>
                                          <p:spTgt spid="12"/>
                                        </p:tgtEl>
                                        <p:attrNameLst>
                                          <p:attrName>r</p:attrName>
                                        </p:attrNameLst>
                                      </p:cBhvr>
                                    </p:animRot>
                                  </p:childTnLst>
                                </p:cTn>
                              </p:par>
                              <p:par>
                                <p:cTn id="24" presetID="0" presetClass="path" presetSubtype="0" accel="50000" decel="50000" fill="hold" grpId="0" nodeType="withEffect">
                                  <p:stCondLst>
                                    <p:cond delay="900"/>
                                  </p:stCondLst>
                                  <p:childTnLst>
                                    <p:animMotion origin="layout" path="M 0.56562 -0.17576 C 0.50972 -0.13228 0.32413 0.05597 0.22986 0.08534 C 0.13559 0.11471 0.04791 0.01781 3.61111E-6 -4.25532E-6 " pathEditMode="relative" rAng="0" ptsTypes="aaa">
                                      <p:cBhvr>
                                        <p:cTn id="25" dur="1500" fill="hold"/>
                                        <p:tgtEl>
                                          <p:spTgt spid="12"/>
                                        </p:tgtEl>
                                        <p:attrNameLst>
                                          <p:attrName>ppt_x</p:attrName>
                                          <p:attrName>ppt_y</p:attrName>
                                        </p:attrNameLst>
                                      </p:cBhvr>
                                      <p:rCtr x="-28300" y="14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7" grpId="2"/>
      <p:bldP spid="10" grpId="0"/>
      <p:bldP spid="10" grpId="1"/>
      <p:bldP spid="10" grpId="2"/>
      <p:bldP spid="12" grpId="0"/>
      <p:bldP spid="12" grpId="1"/>
      <p:bldP spid="12" grpId="2"/>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bg1">
                <a:lumMod val="65000"/>
              </a:schemeClr>
            </a:gs>
          </a:gsLst>
          <a:path path="circle">
            <a:fillToRect r="100000" b="100000"/>
          </a:path>
        </a:gradFill>
        <a:effectLst/>
      </p:bgPr>
    </p:bg>
    <p:spTree>
      <p:nvGrpSpPr>
        <p:cNvPr id="1" name=""/>
        <p:cNvGrpSpPr/>
        <p:nvPr/>
      </p:nvGrpSpPr>
      <p:grpSpPr>
        <a:xfrm>
          <a:off x="0" y="0"/>
          <a:ext cx="0" cy="0"/>
          <a:chOff x="0" y="0"/>
          <a:chExt cx="0" cy="0"/>
        </a:xfrm>
      </p:grpSpPr>
      <p:sp>
        <p:nvSpPr>
          <p:cNvPr id="14" name="Freeform 13"/>
          <p:cNvSpPr/>
          <p:nvPr/>
        </p:nvSpPr>
        <p:spPr>
          <a:xfrm>
            <a:off x="-228600" y="1135702"/>
            <a:ext cx="9526979" cy="3208687"/>
          </a:xfrm>
          <a:custGeom>
            <a:avLst/>
            <a:gdLst>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6056415 w 9880270"/>
              <a:gd name="connsiteY4" fmla="*/ 1900052 h 2101933"/>
              <a:gd name="connsiteX5" fmla="*/ 7992093 w 9880270"/>
              <a:gd name="connsiteY5" fmla="*/ 1282535 h 2101933"/>
              <a:gd name="connsiteX6" fmla="*/ 9880270 w 9880270"/>
              <a:gd name="connsiteY6"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7992093 w 9880270"/>
              <a:gd name="connsiteY4" fmla="*/ 1282535 h 2101933"/>
              <a:gd name="connsiteX5" fmla="*/ 9880270 w 9880270"/>
              <a:gd name="connsiteY5"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9880270 w 9880270"/>
              <a:gd name="connsiteY4"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5655039 w 9880270"/>
              <a:gd name="connsiteY3" fmla="*/ 1867395 h 2101933"/>
              <a:gd name="connsiteX4" fmla="*/ 9880270 w 9880270"/>
              <a:gd name="connsiteY4"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5655039 w 9880270"/>
              <a:gd name="connsiteY3" fmla="*/ 1867395 h 2101933"/>
              <a:gd name="connsiteX4" fmla="*/ 9880270 w 9880270"/>
              <a:gd name="connsiteY4" fmla="*/ 0 h 2101933"/>
              <a:gd name="connsiteX0" fmla="*/ 0 w 9880270"/>
              <a:gd name="connsiteY0" fmla="*/ 2101933 h 2101933"/>
              <a:gd name="connsiteX1" fmla="*/ 1270660 w 9880270"/>
              <a:gd name="connsiteY1" fmla="*/ 771896 h 2101933"/>
              <a:gd name="connsiteX2" fmla="*/ 5655039 w 9880270"/>
              <a:gd name="connsiteY2" fmla="*/ 1867395 h 2101933"/>
              <a:gd name="connsiteX3" fmla="*/ 9880270 w 9880270"/>
              <a:gd name="connsiteY3" fmla="*/ 0 h 2101933"/>
              <a:gd name="connsiteX0" fmla="*/ 0 w 9880270"/>
              <a:gd name="connsiteY0" fmla="*/ 2101933 h 2217717"/>
              <a:gd name="connsiteX1" fmla="*/ 5655039 w 9880270"/>
              <a:gd name="connsiteY1" fmla="*/ 1867395 h 2217717"/>
              <a:gd name="connsiteX2" fmla="*/ 9880270 w 9880270"/>
              <a:gd name="connsiteY2" fmla="*/ 0 h 2217717"/>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2947431"/>
              <a:gd name="connsiteX1" fmla="*/ 5655039 w 9880270"/>
              <a:gd name="connsiteY1" fmla="*/ 2712893 h 2947431"/>
              <a:gd name="connsiteX2" fmla="*/ 9880270 w 9880270"/>
              <a:gd name="connsiteY2" fmla="*/ 845498 h 2947431"/>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398693"/>
              <a:gd name="connsiteX1" fmla="*/ 6208220 w 9880270"/>
              <a:gd name="connsiteY1" fmla="*/ 3398693 h 3398693"/>
              <a:gd name="connsiteX2" fmla="*/ 9880270 w 9880270"/>
              <a:gd name="connsiteY2" fmla="*/ 845498 h 3398693"/>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3208687"/>
              <a:gd name="connsiteX1" fmla="*/ 5417962 w 9880270"/>
              <a:gd name="connsiteY1" fmla="*/ 2560493 h 3208687"/>
              <a:gd name="connsiteX2" fmla="*/ 9880270 w 9880270"/>
              <a:gd name="connsiteY2" fmla="*/ 845498 h 3208687"/>
            </a:gdLst>
            <a:ahLst/>
            <a:cxnLst>
              <a:cxn ang="0">
                <a:pos x="connsiteX0" y="connsiteY0"/>
              </a:cxn>
              <a:cxn ang="0">
                <a:pos x="connsiteX1" y="connsiteY1"/>
              </a:cxn>
              <a:cxn ang="0">
                <a:pos x="connsiteX2" y="connsiteY2"/>
              </a:cxn>
            </a:cxnLst>
            <a:rect l="l" t="t" r="r" b="b"/>
            <a:pathLst>
              <a:path w="9880270" h="3208687">
                <a:moveTo>
                  <a:pt x="0" y="2947431"/>
                </a:moveTo>
                <a:cubicBezTo>
                  <a:pt x="1473710" y="0"/>
                  <a:pt x="4011405" y="2061729"/>
                  <a:pt x="5417962" y="2560493"/>
                </a:cubicBezTo>
                <a:cubicBezTo>
                  <a:pt x="7056340" y="3208687"/>
                  <a:pt x="9065226" y="1703491"/>
                  <a:pt x="9880270" y="845498"/>
                </a:cubicBezTo>
              </a:path>
            </a:pathLst>
          </a:custGeom>
          <a:ln w="19050">
            <a:solidFill>
              <a:schemeClr val="bg1">
                <a:lumMod val="65000"/>
                <a:alpha val="50000"/>
              </a:schemeClr>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2" name="TextBox 1"/>
          <p:cNvSpPr txBox="1"/>
          <p:nvPr/>
        </p:nvSpPr>
        <p:spPr>
          <a:xfrm>
            <a:off x="381000" y="152400"/>
            <a:ext cx="8305800" cy="707886"/>
          </a:xfrm>
          <a:prstGeom prst="rect">
            <a:avLst/>
          </a:prstGeom>
          <a:noFill/>
        </p:spPr>
        <p:txBody>
          <a:bodyPr wrap="square" rtlCol="0">
            <a:spAutoFit/>
          </a:bodyPr>
          <a:lstStyle/>
          <a:p>
            <a:pPr algn="ctr"/>
            <a:r>
              <a:rPr lang="cs-CZ" sz="4000" b="1" dirty="0"/>
              <a:t>Mírnost, pokora, skromnost</a:t>
            </a:r>
            <a:r>
              <a:rPr lang="cs-CZ" sz="4000" dirty="0"/>
              <a:t> </a:t>
            </a:r>
            <a:endParaRPr lang="en-US" sz="4000" dirty="0"/>
          </a:p>
        </p:txBody>
      </p:sp>
    </p:spTree>
    <p:extLst>
      <p:ext uri="{BB962C8B-B14F-4D97-AF65-F5344CB8AC3E}">
        <p14:creationId xmlns:p14="http://schemas.microsoft.com/office/powerpoint/2010/main" val="15117568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bg1">
                <a:lumMod val="65000"/>
              </a:schemeClr>
            </a:gs>
          </a:gsLst>
          <a:path path="circle">
            <a:fillToRect r="100000" b="100000"/>
          </a:path>
        </a:gradFill>
        <a:effectLst/>
      </p:bgPr>
    </p:bg>
    <p:spTree>
      <p:nvGrpSpPr>
        <p:cNvPr id="1" name=""/>
        <p:cNvGrpSpPr/>
        <p:nvPr/>
      </p:nvGrpSpPr>
      <p:grpSpPr>
        <a:xfrm>
          <a:off x="0" y="0"/>
          <a:ext cx="0" cy="0"/>
          <a:chOff x="0" y="0"/>
          <a:chExt cx="0" cy="0"/>
        </a:xfrm>
      </p:grpSpPr>
      <p:sp>
        <p:nvSpPr>
          <p:cNvPr id="14" name="Freeform 13"/>
          <p:cNvSpPr/>
          <p:nvPr/>
        </p:nvSpPr>
        <p:spPr>
          <a:xfrm>
            <a:off x="-228600" y="1135702"/>
            <a:ext cx="9526979" cy="3208687"/>
          </a:xfrm>
          <a:custGeom>
            <a:avLst/>
            <a:gdLst>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6056415 w 9880270"/>
              <a:gd name="connsiteY4" fmla="*/ 1900052 h 2101933"/>
              <a:gd name="connsiteX5" fmla="*/ 7992093 w 9880270"/>
              <a:gd name="connsiteY5" fmla="*/ 1282535 h 2101933"/>
              <a:gd name="connsiteX6" fmla="*/ 9880270 w 9880270"/>
              <a:gd name="connsiteY6"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7992093 w 9880270"/>
              <a:gd name="connsiteY4" fmla="*/ 1282535 h 2101933"/>
              <a:gd name="connsiteX5" fmla="*/ 9880270 w 9880270"/>
              <a:gd name="connsiteY5"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9880270 w 9880270"/>
              <a:gd name="connsiteY4"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5655039 w 9880270"/>
              <a:gd name="connsiteY3" fmla="*/ 1867395 h 2101933"/>
              <a:gd name="connsiteX4" fmla="*/ 9880270 w 9880270"/>
              <a:gd name="connsiteY4"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5655039 w 9880270"/>
              <a:gd name="connsiteY3" fmla="*/ 1867395 h 2101933"/>
              <a:gd name="connsiteX4" fmla="*/ 9880270 w 9880270"/>
              <a:gd name="connsiteY4" fmla="*/ 0 h 2101933"/>
              <a:gd name="connsiteX0" fmla="*/ 0 w 9880270"/>
              <a:gd name="connsiteY0" fmla="*/ 2101933 h 2101933"/>
              <a:gd name="connsiteX1" fmla="*/ 1270660 w 9880270"/>
              <a:gd name="connsiteY1" fmla="*/ 771896 h 2101933"/>
              <a:gd name="connsiteX2" fmla="*/ 5655039 w 9880270"/>
              <a:gd name="connsiteY2" fmla="*/ 1867395 h 2101933"/>
              <a:gd name="connsiteX3" fmla="*/ 9880270 w 9880270"/>
              <a:gd name="connsiteY3" fmla="*/ 0 h 2101933"/>
              <a:gd name="connsiteX0" fmla="*/ 0 w 9880270"/>
              <a:gd name="connsiteY0" fmla="*/ 2101933 h 2217717"/>
              <a:gd name="connsiteX1" fmla="*/ 5655039 w 9880270"/>
              <a:gd name="connsiteY1" fmla="*/ 1867395 h 2217717"/>
              <a:gd name="connsiteX2" fmla="*/ 9880270 w 9880270"/>
              <a:gd name="connsiteY2" fmla="*/ 0 h 2217717"/>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2947431"/>
              <a:gd name="connsiteX1" fmla="*/ 5655039 w 9880270"/>
              <a:gd name="connsiteY1" fmla="*/ 2712893 h 2947431"/>
              <a:gd name="connsiteX2" fmla="*/ 9880270 w 9880270"/>
              <a:gd name="connsiteY2" fmla="*/ 845498 h 2947431"/>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398693"/>
              <a:gd name="connsiteX1" fmla="*/ 6208220 w 9880270"/>
              <a:gd name="connsiteY1" fmla="*/ 3398693 h 3398693"/>
              <a:gd name="connsiteX2" fmla="*/ 9880270 w 9880270"/>
              <a:gd name="connsiteY2" fmla="*/ 845498 h 3398693"/>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3208687"/>
              <a:gd name="connsiteX1" fmla="*/ 5417962 w 9880270"/>
              <a:gd name="connsiteY1" fmla="*/ 2560493 h 3208687"/>
              <a:gd name="connsiteX2" fmla="*/ 9880270 w 9880270"/>
              <a:gd name="connsiteY2" fmla="*/ 845498 h 3208687"/>
            </a:gdLst>
            <a:ahLst/>
            <a:cxnLst>
              <a:cxn ang="0">
                <a:pos x="connsiteX0" y="connsiteY0"/>
              </a:cxn>
              <a:cxn ang="0">
                <a:pos x="connsiteX1" y="connsiteY1"/>
              </a:cxn>
              <a:cxn ang="0">
                <a:pos x="connsiteX2" y="connsiteY2"/>
              </a:cxn>
            </a:cxnLst>
            <a:rect l="l" t="t" r="r" b="b"/>
            <a:pathLst>
              <a:path w="9880270" h="3208687">
                <a:moveTo>
                  <a:pt x="0" y="2947431"/>
                </a:moveTo>
                <a:cubicBezTo>
                  <a:pt x="1473710" y="0"/>
                  <a:pt x="4011405" y="2061729"/>
                  <a:pt x="5417962" y="2560493"/>
                </a:cubicBezTo>
                <a:cubicBezTo>
                  <a:pt x="7056340" y="3208687"/>
                  <a:pt x="9065226" y="1703491"/>
                  <a:pt x="9880270" y="845498"/>
                </a:cubicBezTo>
              </a:path>
            </a:pathLst>
          </a:custGeom>
          <a:ln w="19050">
            <a:solidFill>
              <a:schemeClr val="bg1">
                <a:lumMod val="65000"/>
                <a:alpha val="50000"/>
              </a:schemeClr>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2" name="TextBox 1"/>
          <p:cNvSpPr txBox="1"/>
          <p:nvPr/>
        </p:nvSpPr>
        <p:spPr>
          <a:xfrm>
            <a:off x="381000" y="152400"/>
            <a:ext cx="8305800" cy="707886"/>
          </a:xfrm>
          <a:prstGeom prst="rect">
            <a:avLst/>
          </a:prstGeom>
          <a:noFill/>
        </p:spPr>
        <p:txBody>
          <a:bodyPr wrap="square" rtlCol="0">
            <a:spAutoFit/>
          </a:bodyPr>
          <a:lstStyle/>
          <a:p>
            <a:pPr algn="ctr"/>
            <a:r>
              <a:rPr lang="cs-CZ" sz="4000" b="1" dirty="0"/>
              <a:t>Mírnost, pokora, skromnost</a:t>
            </a:r>
            <a:r>
              <a:rPr lang="cs-CZ" sz="4000" dirty="0"/>
              <a:t> </a:t>
            </a:r>
            <a:endParaRPr lang="en-US" sz="4000" dirty="0"/>
          </a:p>
        </p:txBody>
      </p:sp>
      <p:sp>
        <p:nvSpPr>
          <p:cNvPr id="4" name="TextBox 3"/>
          <p:cNvSpPr txBox="1"/>
          <p:nvPr/>
        </p:nvSpPr>
        <p:spPr>
          <a:xfrm>
            <a:off x="457200" y="2133600"/>
            <a:ext cx="8153400" cy="4062651"/>
          </a:xfrm>
          <a:prstGeom prst="rect">
            <a:avLst/>
          </a:prstGeom>
          <a:noFill/>
        </p:spPr>
        <p:txBody>
          <a:bodyPr wrap="square" rtlCol="0">
            <a:spAutoFit/>
          </a:bodyPr>
          <a:lstStyle/>
          <a:p>
            <a:r>
              <a:rPr lang="cs-CZ" sz="2400" b="1" i="1" dirty="0" err="1"/>
              <a:t>Galatským</a:t>
            </a:r>
            <a:r>
              <a:rPr lang="cs-CZ" sz="2400" b="1" i="1" dirty="0"/>
              <a:t> 5</a:t>
            </a:r>
            <a:r>
              <a:rPr lang="cs-CZ" sz="2400" b="1" i="1" dirty="0" smtClean="0"/>
              <a:t>: 18 - 23</a:t>
            </a:r>
            <a:endParaRPr lang="cs-CZ" sz="2400" dirty="0"/>
          </a:p>
          <a:p>
            <a:r>
              <a:rPr lang="cs-CZ" sz="2400" i="1" dirty="0">
                <a:hlinkClick r:id="rId3" action="ppaction://hlinkfile"/>
              </a:rPr>
              <a:t>18</a:t>
            </a:r>
            <a:r>
              <a:rPr lang="cs-CZ" sz="2400" i="1" dirty="0"/>
              <a:t>  Když jste však vedeni Duchem, nejste pod Zákonem. </a:t>
            </a:r>
            <a:r>
              <a:rPr lang="cs-CZ" sz="2400" i="1" dirty="0">
                <a:hlinkClick r:id="rId4" action="ppaction://hlinkfile"/>
              </a:rPr>
              <a:t>19</a:t>
            </a:r>
            <a:r>
              <a:rPr lang="cs-CZ" sz="2400" i="1" dirty="0"/>
              <a:t>  Projevy tělesnosti jsou zřejmé. Patří sem smilstvo, nečistota, nestydatost, </a:t>
            </a:r>
            <a:r>
              <a:rPr lang="cs-CZ" sz="2400" i="1" dirty="0">
                <a:hlinkClick r:id="rId5" action="ppaction://hlinkfile"/>
              </a:rPr>
              <a:t>20</a:t>
            </a:r>
            <a:r>
              <a:rPr lang="cs-CZ" sz="2400" i="1" dirty="0"/>
              <a:t>  modlářství, čarování, nepřátelství, svárlivost, nevraživost, zloba, soupeřivost, roztržky, sekty, </a:t>
            </a:r>
            <a:r>
              <a:rPr lang="cs-CZ" sz="2400" i="1" dirty="0">
                <a:hlinkClick r:id="rId6" action="ppaction://hlinkfile"/>
              </a:rPr>
              <a:t>21</a:t>
            </a:r>
            <a:r>
              <a:rPr lang="cs-CZ" sz="2400" i="1" dirty="0"/>
              <a:t>  závidění, opilství, obžerství a další podobné věci. Varuji vás; jak už jsem vám říkal, ti, kdo tohle dělají, nebudou mít podíl na Božím království. </a:t>
            </a:r>
            <a:r>
              <a:rPr lang="cs-CZ" sz="2400" i="1" dirty="0">
                <a:hlinkClick r:id="rId7" action="ppaction://hlinkfile"/>
              </a:rPr>
              <a:t>22</a:t>
            </a:r>
            <a:r>
              <a:rPr lang="cs-CZ" sz="2400" i="1" dirty="0"/>
              <a:t>  Ovocem Ducha je pak láska, radost, pokoj, trpělivost, laskavost, dobrota, věrnost, </a:t>
            </a:r>
            <a:r>
              <a:rPr lang="cs-CZ" sz="2400" i="1" dirty="0">
                <a:hlinkClick r:id="rId8" action="ppaction://hlinkfile"/>
              </a:rPr>
              <a:t>23</a:t>
            </a:r>
            <a:r>
              <a:rPr lang="cs-CZ" sz="2400" i="1" dirty="0"/>
              <a:t>  mírnost a zdrženlivost. Tomu se žádný zákon nevyrovná.</a:t>
            </a:r>
            <a:endParaRPr lang="cs-CZ" sz="2400" dirty="0"/>
          </a:p>
          <a:p>
            <a:endParaRPr lang="en-US" dirty="0"/>
          </a:p>
        </p:txBody>
      </p:sp>
    </p:spTree>
    <p:extLst>
      <p:ext uri="{BB962C8B-B14F-4D97-AF65-F5344CB8AC3E}">
        <p14:creationId xmlns:p14="http://schemas.microsoft.com/office/powerpoint/2010/main" val="42267410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bg1">
                <a:lumMod val="65000"/>
              </a:schemeClr>
            </a:gs>
          </a:gsLst>
          <a:path path="circle">
            <a:fillToRect r="100000" b="100000"/>
          </a:path>
        </a:gradFill>
        <a:effectLst/>
      </p:bgPr>
    </p:bg>
    <p:spTree>
      <p:nvGrpSpPr>
        <p:cNvPr id="1" name=""/>
        <p:cNvGrpSpPr/>
        <p:nvPr/>
      </p:nvGrpSpPr>
      <p:grpSpPr>
        <a:xfrm>
          <a:off x="0" y="0"/>
          <a:ext cx="0" cy="0"/>
          <a:chOff x="0" y="0"/>
          <a:chExt cx="0" cy="0"/>
        </a:xfrm>
      </p:grpSpPr>
      <p:sp>
        <p:nvSpPr>
          <p:cNvPr id="14" name="Freeform 13"/>
          <p:cNvSpPr/>
          <p:nvPr/>
        </p:nvSpPr>
        <p:spPr>
          <a:xfrm>
            <a:off x="-228600" y="1135702"/>
            <a:ext cx="9526979" cy="3208687"/>
          </a:xfrm>
          <a:custGeom>
            <a:avLst/>
            <a:gdLst>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6056415 w 9880270"/>
              <a:gd name="connsiteY4" fmla="*/ 1900052 h 2101933"/>
              <a:gd name="connsiteX5" fmla="*/ 7992093 w 9880270"/>
              <a:gd name="connsiteY5" fmla="*/ 1282535 h 2101933"/>
              <a:gd name="connsiteX6" fmla="*/ 9880270 w 9880270"/>
              <a:gd name="connsiteY6"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7992093 w 9880270"/>
              <a:gd name="connsiteY4" fmla="*/ 1282535 h 2101933"/>
              <a:gd name="connsiteX5" fmla="*/ 9880270 w 9880270"/>
              <a:gd name="connsiteY5"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9880270 w 9880270"/>
              <a:gd name="connsiteY4"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5655039 w 9880270"/>
              <a:gd name="connsiteY3" fmla="*/ 1867395 h 2101933"/>
              <a:gd name="connsiteX4" fmla="*/ 9880270 w 9880270"/>
              <a:gd name="connsiteY4"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5655039 w 9880270"/>
              <a:gd name="connsiteY3" fmla="*/ 1867395 h 2101933"/>
              <a:gd name="connsiteX4" fmla="*/ 9880270 w 9880270"/>
              <a:gd name="connsiteY4" fmla="*/ 0 h 2101933"/>
              <a:gd name="connsiteX0" fmla="*/ 0 w 9880270"/>
              <a:gd name="connsiteY0" fmla="*/ 2101933 h 2101933"/>
              <a:gd name="connsiteX1" fmla="*/ 1270660 w 9880270"/>
              <a:gd name="connsiteY1" fmla="*/ 771896 h 2101933"/>
              <a:gd name="connsiteX2" fmla="*/ 5655039 w 9880270"/>
              <a:gd name="connsiteY2" fmla="*/ 1867395 h 2101933"/>
              <a:gd name="connsiteX3" fmla="*/ 9880270 w 9880270"/>
              <a:gd name="connsiteY3" fmla="*/ 0 h 2101933"/>
              <a:gd name="connsiteX0" fmla="*/ 0 w 9880270"/>
              <a:gd name="connsiteY0" fmla="*/ 2101933 h 2217717"/>
              <a:gd name="connsiteX1" fmla="*/ 5655039 w 9880270"/>
              <a:gd name="connsiteY1" fmla="*/ 1867395 h 2217717"/>
              <a:gd name="connsiteX2" fmla="*/ 9880270 w 9880270"/>
              <a:gd name="connsiteY2" fmla="*/ 0 h 2217717"/>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2947431"/>
              <a:gd name="connsiteX1" fmla="*/ 5655039 w 9880270"/>
              <a:gd name="connsiteY1" fmla="*/ 2712893 h 2947431"/>
              <a:gd name="connsiteX2" fmla="*/ 9880270 w 9880270"/>
              <a:gd name="connsiteY2" fmla="*/ 845498 h 2947431"/>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398693"/>
              <a:gd name="connsiteX1" fmla="*/ 6208220 w 9880270"/>
              <a:gd name="connsiteY1" fmla="*/ 3398693 h 3398693"/>
              <a:gd name="connsiteX2" fmla="*/ 9880270 w 9880270"/>
              <a:gd name="connsiteY2" fmla="*/ 845498 h 3398693"/>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3208687"/>
              <a:gd name="connsiteX1" fmla="*/ 5417962 w 9880270"/>
              <a:gd name="connsiteY1" fmla="*/ 2560493 h 3208687"/>
              <a:gd name="connsiteX2" fmla="*/ 9880270 w 9880270"/>
              <a:gd name="connsiteY2" fmla="*/ 845498 h 3208687"/>
            </a:gdLst>
            <a:ahLst/>
            <a:cxnLst>
              <a:cxn ang="0">
                <a:pos x="connsiteX0" y="connsiteY0"/>
              </a:cxn>
              <a:cxn ang="0">
                <a:pos x="connsiteX1" y="connsiteY1"/>
              </a:cxn>
              <a:cxn ang="0">
                <a:pos x="connsiteX2" y="connsiteY2"/>
              </a:cxn>
            </a:cxnLst>
            <a:rect l="l" t="t" r="r" b="b"/>
            <a:pathLst>
              <a:path w="9880270" h="3208687">
                <a:moveTo>
                  <a:pt x="0" y="2947431"/>
                </a:moveTo>
                <a:cubicBezTo>
                  <a:pt x="1473710" y="0"/>
                  <a:pt x="4011405" y="2061729"/>
                  <a:pt x="5417962" y="2560493"/>
                </a:cubicBezTo>
                <a:cubicBezTo>
                  <a:pt x="7056340" y="3208687"/>
                  <a:pt x="9065226" y="1703491"/>
                  <a:pt x="9880270" y="845498"/>
                </a:cubicBezTo>
              </a:path>
            </a:pathLst>
          </a:custGeom>
          <a:ln w="19050">
            <a:solidFill>
              <a:schemeClr val="bg1">
                <a:lumMod val="65000"/>
                <a:alpha val="50000"/>
              </a:schemeClr>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2" name="TextBox 1"/>
          <p:cNvSpPr txBox="1"/>
          <p:nvPr/>
        </p:nvSpPr>
        <p:spPr>
          <a:xfrm>
            <a:off x="381000" y="152400"/>
            <a:ext cx="8305800" cy="707886"/>
          </a:xfrm>
          <a:prstGeom prst="rect">
            <a:avLst/>
          </a:prstGeom>
          <a:noFill/>
        </p:spPr>
        <p:txBody>
          <a:bodyPr wrap="square" rtlCol="0">
            <a:spAutoFit/>
          </a:bodyPr>
          <a:lstStyle/>
          <a:p>
            <a:pPr algn="ctr"/>
            <a:r>
              <a:rPr lang="cs-CZ" sz="4000" b="1" dirty="0"/>
              <a:t>Mírnost, pokora, skromnost</a:t>
            </a:r>
            <a:r>
              <a:rPr lang="cs-CZ" sz="4000" dirty="0"/>
              <a:t> </a:t>
            </a:r>
            <a:endParaRPr lang="en-US" sz="4000" dirty="0"/>
          </a:p>
        </p:txBody>
      </p:sp>
      <p:sp>
        <p:nvSpPr>
          <p:cNvPr id="3" name="TextBox 2"/>
          <p:cNvSpPr txBox="1"/>
          <p:nvPr/>
        </p:nvSpPr>
        <p:spPr>
          <a:xfrm>
            <a:off x="228600" y="990600"/>
            <a:ext cx="8763000" cy="6155531"/>
          </a:xfrm>
          <a:prstGeom prst="rect">
            <a:avLst/>
          </a:prstGeom>
          <a:noFill/>
        </p:spPr>
        <p:txBody>
          <a:bodyPr wrap="square" rtlCol="0">
            <a:spAutoFit/>
          </a:bodyPr>
          <a:lstStyle/>
          <a:p>
            <a:r>
              <a:rPr lang="en-US" b="1" u="sng" dirty="0" smtClean="0"/>
              <a:t>10 </a:t>
            </a:r>
            <a:r>
              <a:rPr lang="en-US" b="1" u="sng" dirty="0" err="1" smtClean="0"/>
              <a:t>otázek</a:t>
            </a:r>
            <a:r>
              <a:rPr lang="en-US" b="1" u="sng" dirty="0" smtClean="0"/>
              <a:t> pro </a:t>
            </a:r>
            <a:r>
              <a:rPr lang="en-US" b="1" u="sng" dirty="0" err="1" smtClean="0"/>
              <a:t>Tvůj</a:t>
            </a:r>
            <a:r>
              <a:rPr lang="en-US" b="1" u="sng" dirty="0" smtClean="0"/>
              <a:t> </a:t>
            </a:r>
            <a:r>
              <a:rPr lang="en-US" b="1" u="sng" dirty="0" err="1" smtClean="0"/>
              <a:t>život</a:t>
            </a:r>
            <a:r>
              <a:rPr lang="en-US" b="1" u="sng" dirty="0" smtClean="0"/>
              <a:t> a </a:t>
            </a:r>
            <a:r>
              <a:rPr lang="en-US" b="1" u="sng" dirty="0" err="1" smtClean="0"/>
              <a:t>ucho</a:t>
            </a:r>
            <a:r>
              <a:rPr lang="en-US" b="1" u="sng" dirty="0" smtClean="0"/>
              <a:t>:</a:t>
            </a:r>
          </a:p>
          <a:p>
            <a:endParaRPr lang="en-US" dirty="0" smtClean="0"/>
          </a:p>
          <a:p>
            <a:pPr marL="342900" lvl="0" indent="-342900">
              <a:buFont typeface="+mj-lt"/>
              <a:buAutoNum type="arabicPeriod"/>
            </a:pPr>
            <a:r>
              <a:rPr lang="cs-CZ" sz="2000" dirty="0"/>
              <a:t>Jsem ochoten se vzdát všech snů a osobních ambicí, pokud to je Boží vůle?</a:t>
            </a:r>
          </a:p>
          <a:p>
            <a:pPr marL="342900" lvl="0" indent="-342900">
              <a:buFont typeface="+mj-lt"/>
              <a:buAutoNum type="arabicPeriod"/>
            </a:pPr>
            <a:r>
              <a:rPr lang="cs-CZ" sz="2000" dirty="0"/>
              <a:t>Vztekáš se a utočíš, když Tě lidé kritizují za věci, které děláš a víš, že jim oni nerozumí?</a:t>
            </a:r>
          </a:p>
          <a:p>
            <a:pPr marL="342900" lvl="0" indent="-342900">
              <a:buFont typeface="+mj-lt"/>
              <a:buAutoNum type="arabicPeriod"/>
            </a:pPr>
            <a:r>
              <a:rPr lang="cs-CZ" sz="2000" dirty="0"/>
              <a:t>Jsi trpělivý a nežárlíš, když  druzí lidé jsou požehnanější než Ty? Čekáš až Tě Bůh sám ocení?</a:t>
            </a:r>
          </a:p>
          <a:p>
            <a:pPr marL="342900" lvl="0" indent="-342900">
              <a:buFont typeface="+mj-lt"/>
              <a:buAutoNum type="arabicPeriod"/>
            </a:pPr>
            <a:r>
              <a:rPr lang="cs-CZ" sz="2000" dirty="0"/>
              <a:t>Dokážeš odpustit lidem, kteří Ti ublížili i přesto, že se Ti neomluvili?</a:t>
            </a:r>
          </a:p>
          <a:p>
            <a:pPr marL="342900" lvl="0" indent="-342900">
              <a:buFont typeface="+mj-lt"/>
              <a:buAutoNum type="arabicPeriod"/>
            </a:pPr>
            <a:r>
              <a:rPr lang="cs-CZ" sz="2000" dirty="0"/>
              <a:t>Když přemýšlím o druhých, jsou moje myšlenky naplněné láskou – chci pro ně vždy dobro?</a:t>
            </a:r>
          </a:p>
          <a:p>
            <a:pPr marL="342900" lvl="0" indent="-342900">
              <a:buFont typeface="+mj-lt"/>
              <a:buAutoNum type="arabicPeriod"/>
            </a:pPr>
            <a:r>
              <a:rPr lang="cs-CZ" sz="2000" dirty="0"/>
              <a:t>Když se bavím s druhými, musím mít vždy pravdu či správnou odpověď?</a:t>
            </a:r>
          </a:p>
          <a:p>
            <a:pPr marL="342900" lvl="0" indent="-342900">
              <a:buFont typeface="+mj-lt"/>
              <a:buAutoNum type="arabicPeriod"/>
            </a:pPr>
            <a:r>
              <a:rPr lang="cs-CZ" sz="2000" dirty="0"/>
              <a:t>Čekáš až Tě Bůh sám ocení za to cos udělal, či usiluješ o to, abys byl oceněn od lidí?</a:t>
            </a:r>
          </a:p>
          <a:p>
            <a:pPr marL="342900" lvl="0" indent="-342900">
              <a:buFont typeface="+mj-lt"/>
              <a:buAutoNum type="arabicPeriod"/>
            </a:pPr>
            <a:r>
              <a:rPr lang="cs-CZ" sz="2000" dirty="0"/>
              <a:t>Jsem připraven na každý den říci: „Pane, cokoliv se stane, jsem připraven se podřídit Tvému vedení a autoritě“?</a:t>
            </a:r>
          </a:p>
          <a:p>
            <a:pPr marL="342900" lvl="0" indent="-342900">
              <a:buFont typeface="+mj-lt"/>
              <a:buAutoNum type="arabicPeriod"/>
            </a:pPr>
            <a:r>
              <a:rPr lang="cs-CZ" sz="2000" dirty="0"/>
              <a:t>Dokáži se radovat i když procházím skrze problémy, překážky, které Bůh používá, aby mě formoval ke svému obrazu?</a:t>
            </a:r>
          </a:p>
          <a:p>
            <a:pPr marL="342900" lvl="0" indent="-342900">
              <a:buFont typeface="+mj-lt"/>
              <a:buAutoNum type="arabicPeriod"/>
            </a:pPr>
            <a:r>
              <a:rPr lang="cs-CZ" sz="2000" dirty="0"/>
              <a:t> Dokáži riskovat všechno pro Ježíše a nebo podléhám strachu, pýše a odmítnutí? </a:t>
            </a:r>
          </a:p>
          <a:p>
            <a:endParaRPr lang="en-US" dirty="0"/>
          </a:p>
        </p:txBody>
      </p:sp>
    </p:spTree>
    <p:extLst>
      <p:ext uri="{BB962C8B-B14F-4D97-AF65-F5344CB8AC3E}">
        <p14:creationId xmlns:p14="http://schemas.microsoft.com/office/powerpoint/2010/main" val="415438044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800" decel="100000"/>
                                        <p:tgtEl>
                                          <p:spTgt spid="3">
                                            <p:txEl>
                                              <p:pRg st="2" end="2"/>
                                            </p:txEl>
                                          </p:spTgt>
                                        </p:tgtEl>
                                      </p:cBhvr>
                                    </p:animEffect>
                                    <p:anim calcmode="lin" valueType="num">
                                      <p:cBhvr>
                                        <p:cTn id="1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800" decel="100000"/>
                                        <p:tgtEl>
                                          <p:spTgt spid="3">
                                            <p:txEl>
                                              <p:pRg st="3" end="3"/>
                                            </p:txEl>
                                          </p:spTgt>
                                        </p:tgtEl>
                                      </p:cBhvr>
                                    </p:animEffect>
                                    <p:anim calcmode="lin" valueType="num">
                                      <p:cBhvr>
                                        <p:cTn id="2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800" decel="100000"/>
                                        <p:tgtEl>
                                          <p:spTgt spid="3">
                                            <p:txEl>
                                              <p:pRg st="4" end="4"/>
                                            </p:txEl>
                                          </p:spTgt>
                                        </p:tgtEl>
                                      </p:cBhvr>
                                    </p:animEffect>
                                    <p:anim calcmode="lin" valueType="num">
                                      <p:cBhvr>
                                        <p:cTn id="38"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800" decel="100000"/>
                                        <p:tgtEl>
                                          <p:spTgt spid="3">
                                            <p:txEl>
                                              <p:pRg st="5" end="5"/>
                                            </p:txEl>
                                          </p:spTgt>
                                        </p:tgtEl>
                                      </p:cBhvr>
                                    </p:animEffect>
                                    <p:anim calcmode="lin" valueType="num">
                                      <p:cBhvr>
                                        <p:cTn id="48"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Effect transition="in" filter="fade">
                                      <p:cBhvr>
                                        <p:cTn id="57" dur="800" decel="100000"/>
                                        <p:tgtEl>
                                          <p:spTgt spid="3">
                                            <p:txEl>
                                              <p:pRg st="6" end="6"/>
                                            </p:txEl>
                                          </p:spTgt>
                                        </p:tgtEl>
                                      </p:cBhvr>
                                    </p:animEffect>
                                    <p:anim calcmode="lin" valueType="num">
                                      <p:cBhvr>
                                        <p:cTn id="58"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0" presetClass="entr" presetSubtype="0" fill="hold" nodeType="clickEffect">
                                  <p:stCondLst>
                                    <p:cond delay="0"/>
                                  </p:stCondLst>
                                  <p:childTnLst>
                                    <p:set>
                                      <p:cBhvr>
                                        <p:cTn id="66" dur="1" fill="hold">
                                          <p:stCondLst>
                                            <p:cond delay="0"/>
                                          </p:stCondLst>
                                        </p:cTn>
                                        <p:tgtEl>
                                          <p:spTgt spid="3">
                                            <p:txEl>
                                              <p:pRg st="7" end="7"/>
                                            </p:txEl>
                                          </p:spTgt>
                                        </p:tgtEl>
                                        <p:attrNameLst>
                                          <p:attrName>style.visibility</p:attrName>
                                        </p:attrNameLst>
                                      </p:cBhvr>
                                      <p:to>
                                        <p:strVal val="visible"/>
                                      </p:to>
                                    </p:set>
                                    <p:animEffect transition="in" filter="fade">
                                      <p:cBhvr>
                                        <p:cTn id="67" dur="800" decel="100000"/>
                                        <p:tgtEl>
                                          <p:spTgt spid="3">
                                            <p:txEl>
                                              <p:pRg st="7" end="7"/>
                                            </p:txEl>
                                          </p:spTgt>
                                        </p:tgtEl>
                                      </p:cBhvr>
                                    </p:animEffect>
                                    <p:anim calcmode="lin" valueType="num">
                                      <p:cBhvr>
                                        <p:cTn id="68" dur="8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69" dur="8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70" dur="8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71" dur="200" accel="100000" fill="hold">
                                          <p:stCondLst>
                                            <p:cond delay="8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72" dur="200" accel="100000" fill="hold">
                                          <p:stCondLst>
                                            <p:cond delay="800"/>
                                          </p:stCondLst>
                                        </p:cTn>
                                        <p:tgtEl>
                                          <p:spTgt spid="3">
                                            <p:txEl>
                                              <p:pRg st="7" end="7"/>
                                            </p:txEl>
                                          </p:spTgt>
                                        </p:tgtEl>
                                        <p:attrNameLst>
                                          <p:attrName>ppt_y</p:attrName>
                                        </p:attrNameLst>
                                      </p:cBhvr>
                                      <p:tavLst>
                                        <p:tav tm="0">
                                          <p:val>
                                            <p:strVal val="#ppt_y+0.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0" presetClass="entr" presetSubtype="0" fill="hold" nodeType="clickEffect">
                                  <p:stCondLst>
                                    <p:cond delay="0"/>
                                  </p:stCondLst>
                                  <p:childTnLst>
                                    <p:set>
                                      <p:cBhvr>
                                        <p:cTn id="76" dur="1" fill="hold">
                                          <p:stCondLst>
                                            <p:cond delay="0"/>
                                          </p:stCondLst>
                                        </p:cTn>
                                        <p:tgtEl>
                                          <p:spTgt spid="3">
                                            <p:txEl>
                                              <p:pRg st="8" end="8"/>
                                            </p:txEl>
                                          </p:spTgt>
                                        </p:tgtEl>
                                        <p:attrNameLst>
                                          <p:attrName>style.visibility</p:attrName>
                                        </p:attrNameLst>
                                      </p:cBhvr>
                                      <p:to>
                                        <p:strVal val="visible"/>
                                      </p:to>
                                    </p:set>
                                    <p:animEffect transition="in" filter="fade">
                                      <p:cBhvr>
                                        <p:cTn id="77" dur="800" decel="100000"/>
                                        <p:tgtEl>
                                          <p:spTgt spid="3">
                                            <p:txEl>
                                              <p:pRg st="8" end="8"/>
                                            </p:txEl>
                                          </p:spTgt>
                                        </p:tgtEl>
                                      </p:cBhvr>
                                    </p:animEffect>
                                    <p:anim calcmode="lin" valueType="num">
                                      <p:cBhvr>
                                        <p:cTn id="78" dur="800" decel="100000" fill="hold"/>
                                        <p:tgtEl>
                                          <p:spTgt spid="3">
                                            <p:txEl>
                                              <p:pRg st="8" end="8"/>
                                            </p:txEl>
                                          </p:spTgt>
                                        </p:tgtEl>
                                        <p:attrNameLst>
                                          <p:attrName>style.rotation</p:attrName>
                                        </p:attrNameLst>
                                      </p:cBhvr>
                                      <p:tavLst>
                                        <p:tav tm="0">
                                          <p:val>
                                            <p:fltVal val="-90"/>
                                          </p:val>
                                        </p:tav>
                                        <p:tav tm="100000">
                                          <p:val>
                                            <p:fltVal val="0"/>
                                          </p:val>
                                        </p:tav>
                                      </p:tavLst>
                                    </p:anim>
                                    <p:anim calcmode="lin" valueType="num">
                                      <p:cBhvr>
                                        <p:cTn id="79" dur="800" decel="100000" fill="hold"/>
                                        <p:tgtEl>
                                          <p:spTgt spid="3">
                                            <p:txEl>
                                              <p:pRg st="8" end="8"/>
                                            </p:txEl>
                                          </p:spTgt>
                                        </p:tgtEl>
                                        <p:attrNameLst>
                                          <p:attrName>ppt_x</p:attrName>
                                        </p:attrNameLst>
                                      </p:cBhvr>
                                      <p:tavLst>
                                        <p:tav tm="0">
                                          <p:val>
                                            <p:strVal val="#ppt_x+0.4"/>
                                          </p:val>
                                        </p:tav>
                                        <p:tav tm="100000">
                                          <p:val>
                                            <p:strVal val="#ppt_x-0.05"/>
                                          </p:val>
                                        </p:tav>
                                      </p:tavLst>
                                    </p:anim>
                                    <p:anim calcmode="lin" valueType="num">
                                      <p:cBhvr>
                                        <p:cTn id="80" dur="800" decel="100000" fill="hold"/>
                                        <p:tgtEl>
                                          <p:spTgt spid="3">
                                            <p:txEl>
                                              <p:pRg st="8" end="8"/>
                                            </p:txEl>
                                          </p:spTgt>
                                        </p:tgtEl>
                                        <p:attrNameLst>
                                          <p:attrName>ppt_y</p:attrName>
                                        </p:attrNameLst>
                                      </p:cBhvr>
                                      <p:tavLst>
                                        <p:tav tm="0">
                                          <p:val>
                                            <p:strVal val="#ppt_y-0.4"/>
                                          </p:val>
                                        </p:tav>
                                        <p:tav tm="100000">
                                          <p:val>
                                            <p:strVal val="#ppt_y+0.1"/>
                                          </p:val>
                                        </p:tav>
                                      </p:tavLst>
                                    </p:anim>
                                    <p:anim calcmode="lin" valueType="num">
                                      <p:cBhvr>
                                        <p:cTn id="81" dur="200" accel="100000" fill="hold">
                                          <p:stCondLst>
                                            <p:cond delay="800"/>
                                          </p:stCondLst>
                                        </p:cTn>
                                        <p:tgtEl>
                                          <p:spTgt spid="3">
                                            <p:txEl>
                                              <p:pRg st="8" end="8"/>
                                            </p:txEl>
                                          </p:spTgt>
                                        </p:tgtEl>
                                        <p:attrNameLst>
                                          <p:attrName>ppt_x</p:attrName>
                                        </p:attrNameLst>
                                      </p:cBhvr>
                                      <p:tavLst>
                                        <p:tav tm="0">
                                          <p:val>
                                            <p:strVal val="#ppt_x-0.05"/>
                                          </p:val>
                                        </p:tav>
                                        <p:tav tm="100000">
                                          <p:val>
                                            <p:strVal val="#ppt_x"/>
                                          </p:val>
                                        </p:tav>
                                      </p:tavLst>
                                    </p:anim>
                                    <p:anim calcmode="lin" valueType="num">
                                      <p:cBhvr>
                                        <p:cTn id="82" dur="200" accel="100000" fill="hold">
                                          <p:stCondLst>
                                            <p:cond delay="800"/>
                                          </p:stCondLst>
                                        </p:cTn>
                                        <p:tgtEl>
                                          <p:spTgt spid="3">
                                            <p:txEl>
                                              <p:pRg st="8" end="8"/>
                                            </p:txEl>
                                          </p:spTgt>
                                        </p:tgtEl>
                                        <p:attrNameLst>
                                          <p:attrName>ppt_y</p:attrName>
                                        </p:attrNameLst>
                                      </p:cBhvr>
                                      <p:tavLst>
                                        <p:tav tm="0">
                                          <p:val>
                                            <p:strVal val="#ppt_y+0.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0" presetClass="entr" presetSubtype="0" fill="hold" nodeType="clickEffect">
                                  <p:stCondLst>
                                    <p:cond delay="0"/>
                                  </p:stCondLst>
                                  <p:childTnLst>
                                    <p:set>
                                      <p:cBhvr>
                                        <p:cTn id="86" dur="1" fill="hold">
                                          <p:stCondLst>
                                            <p:cond delay="0"/>
                                          </p:stCondLst>
                                        </p:cTn>
                                        <p:tgtEl>
                                          <p:spTgt spid="3">
                                            <p:txEl>
                                              <p:pRg st="9" end="9"/>
                                            </p:txEl>
                                          </p:spTgt>
                                        </p:tgtEl>
                                        <p:attrNameLst>
                                          <p:attrName>style.visibility</p:attrName>
                                        </p:attrNameLst>
                                      </p:cBhvr>
                                      <p:to>
                                        <p:strVal val="visible"/>
                                      </p:to>
                                    </p:set>
                                    <p:animEffect transition="in" filter="fade">
                                      <p:cBhvr>
                                        <p:cTn id="87" dur="800" decel="100000"/>
                                        <p:tgtEl>
                                          <p:spTgt spid="3">
                                            <p:txEl>
                                              <p:pRg st="9" end="9"/>
                                            </p:txEl>
                                          </p:spTgt>
                                        </p:tgtEl>
                                      </p:cBhvr>
                                    </p:animEffect>
                                    <p:anim calcmode="lin" valueType="num">
                                      <p:cBhvr>
                                        <p:cTn id="88" dur="800" decel="100000" fill="hold"/>
                                        <p:tgtEl>
                                          <p:spTgt spid="3">
                                            <p:txEl>
                                              <p:pRg st="9" end="9"/>
                                            </p:txEl>
                                          </p:spTgt>
                                        </p:tgtEl>
                                        <p:attrNameLst>
                                          <p:attrName>style.rotation</p:attrName>
                                        </p:attrNameLst>
                                      </p:cBhvr>
                                      <p:tavLst>
                                        <p:tav tm="0">
                                          <p:val>
                                            <p:fltVal val="-90"/>
                                          </p:val>
                                        </p:tav>
                                        <p:tav tm="100000">
                                          <p:val>
                                            <p:fltVal val="0"/>
                                          </p:val>
                                        </p:tav>
                                      </p:tavLst>
                                    </p:anim>
                                    <p:anim calcmode="lin" valueType="num">
                                      <p:cBhvr>
                                        <p:cTn id="89" dur="800" decel="100000" fill="hold"/>
                                        <p:tgtEl>
                                          <p:spTgt spid="3">
                                            <p:txEl>
                                              <p:pRg st="9" end="9"/>
                                            </p:txEl>
                                          </p:spTgt>
                                        </p:tgtEl>
                                        <p:attrNameLst>
                                          <p:attrName>ppt_x</p:attrName>
                                        </p:attrNameLst>
                                      </p:cBhvr>
                                      <p:tavLst>
                                        <p:tav tm="0">
                                          <p:val>
                                            <p:strVal val="#ppt_x+0.4"/>
                                          </p:val>
                                        </p:tav>
                                        <p:tav tm="100000">
                                          <p:val>
                                            <p:strVal val="#ppt_x-0.05"/>
                                          </p:val>
                                        </p:tav>
                                      </p:tavLst>
                                    </p:anim>
                                    <p:anim calcmode="lin" valueType="num">
                                      <p:cBhvr>
                                        <p:cTn id="90" dur="800" decel="100000" fill="hold"/>
                                        <p:tgtEl>
                                          <p:spTgt spid="3">
                                            <p:txEl>
                                              <p:pRg st="9" end="9"/>
                                            </p:txEl>
                                          </p:spTgt>
                                        </p:tgtEl>
                                        <p:attrNameLst>
                                          <p:attrName>ppt_y</p:attrName>
                                        </p:attrNameLst>
                                      </p:cBhvr>
                                      <p:tavLst>
                                        <p:tav tm="0">
                                          <p:val>
                                            <p:strVal val="#ppt_y-0.4"/>
                                          </p:val>
                                        </p:tav>
                                        <p:tav tm="100000">
                                          <p:val>
                                            <p:strVal val="#ppt_y+0.1"/>
                                          </p:val>
                                        </p:tav>
                                      </p:tavLst>
                                    </p:anim>
                                    <p:anim calcmode="lin" valueType="num">
                                      <p:cBhvr>
                                        <p:cTn id="91" dur="200" accel="100000" fill="hold">
                                          <p:stCondLst>
                                            <p:cond delay="800"/>
                                          </p:stCondLst>
                                        </p:cTn>
                                        <p:tgtEl>
                                          <p:spTgt spid="3">
                                            <p:txEl>
                                              <p:pRg st="9" end="9"/>
                                            </p:txEl>
                                          </p:spTgt>
                                        </p:tgtEl>
                                        <p:attrNameLst>
                                          <p:attrName>ppt_x</p:attrName>
                                        </p:attrNameLst>
                                      </p:cBhvr>
                                      <p:tavLst>
                                        <p:tav tm="0">
                                          <p:val>
                                            <p:strVal val="#ppt_x-0.05"/>
                                          </p:val>
                                        </p:tav>
                                        <p:tav tm="100000">
                                          <p:val>
                                            <p:strVal val="#ppt_x"/>
                                          </p:val>
                                        </p:tav>
                                      </p:tavLst>
                                    </p:anim>
                                    <p:anim calcmode="lin" valueType="num">
                                      <p:cBhvr>
                                        <p:cTn id="92" dur="200" accel="100000" fill="hold">
                                          <p:stCondLst>
                                            <p:cond delay="800"/>
                                          </p:stCondLst>
                                        </p:cTn>
                                        <p:tgtEl>
                                          <p:spTgt spid="3">
                                            <p:txEl>
                                              <p:pRg st="9" end="9"/>
                                            </p:txEl>
                                          </p:spTgt>
                                        </p:tgtEl>
                                        <p:attrNameLst>
                                          <p:attrName>ppt_y</p:attrName>
                                        </p:attrNameLst>
                                      </p:cBhvr>
                                      <p:tavLst>
                                        <p:tav tm="0">
                                          <p:val>
                                            <p:strVal val="#ppt_y+0.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30" presetClass="entr" presetSubtype="0" fill="hold" nodeType="clickEffect">
                                  <p:stCondLst>
                                    <p:cond delay="0"/>
                                  </p:stCondLst>
                                  <p:childTnLst>
                                    <p:set>
                                      <p:cBhvr>
                                        <p:cTn id="96" dur="1" fill="hold">
                                          <p:stCondLst>
                                            <p:cond delay="0"/>
                                          </p:stCondLst>
                                        </p:cTn>
                                        <p:tgtEl>
                                          <p:spTgt spid="3">
                                            <p:txEl>
                                              <p:pRg st="10" end="10"/>
                                            </p:txEl>
                                          </p:spTgt>
                                        </p:tgtEl>
                                        <p:attrNameLst>
                                          <p:attrName>style.visibility</p:attrName>
                                        </p:attrNameLst>
                                      </p:cBhvr>
                                      <p:to>
                                        <p:strVal val="visible"/>
                                      </p:to>
                                    </p:set>
                                    <p:animEffect transition="in" filter="fade">
                                      <p:cBhvr>
                                        <p:cTn id="97" dur="800" decel="100000"/>
                                        <p:tgtEl>
                                          <p:spTgt spid="3">
                                            <p:txEl>
                                              <p:pRg st="10" end="10"/>
                                            </p:txEl>
                                          </p:spTgt>
                                        </p:tgtEl>
                                      </p:cBhvr>
                                    </p:animEffect>
                                    <p:anim calcmode="lin" valueType="num">
                                      <p:cBhvr>
                                        <p:cTn id="98" dur="800" decel="100000" fill="hold"/>
                                        <p:tgtEl>
                                          <p:spTgt spid="3">
                                            <p:txEl>
                                              <p:pRg st="10" end="10"/>
                                            </p:txEl>
                                          </p:spTgt>
                                        </p:tgtEl>
                                        <p:attrNameLst>
                                          <p:attrName>style.rotation</p:attrName>
                                        </p:attrNameLst>
                                      </p:cBhvr>
                                      <p:tavLst>
                                        <p:tav tm="0">
                                          <p:val>
                                            <p:fltVal val="-90"/>
                                          </p:val>
                                        </p:tav>
                                        <p:tav tm="100000">
                                          <p:val>
                                            <p:fltVal val="0"/>
                                          </p:val>
                                        </p:tav>
                                      </p:tavLst>
                                    </p:anim>
                                    <p:anim calcmode="lin" valueType="num">
                                      <p:cBhvr>
                                        <p:cTn id="99" dur="800" decel="100000" fill="hold"/>
                                        <p:tgtEl>
                                          <p:spTgt spid="3">
                                            <p:txEl>
                                              <p:pRg st="10" end="10"/>
                                            </p:txEl>
                                          </p:spTgt>
                                        </p:tgtEl>
                                        <p:attrNameLst>
                                          <p:attrName>ppt_x</p:attrName>
                                        </p:attrNameLst>
                                      </p:cBhvr>
                                      <p:tavLst>
                                        <p:tav tm="0">
                                          <p:val>
                                            <p:strVal val="#ppt_x+0.4"/>
                                          </p:val>
                                        </p:tav>
                                        <p:tav tm="100000">
                                          <p:val>
                                            <p:strVal val="#ppt_x-0.05"/>
                                          </p:val>
                                        </p:tav>
                                      </p:tavLst>
                                    </p:anim>
                                    <p:anim calcmode="lin" valueType="num">
                                      <p:cBhvr>
                                        <p:cTn id="100" dur="800" decel="100000" fill="hold"/>
                                        <p:tgtEl>
                                          <p:spTgt spid="3">
                                            <p:txEl>
                                              <p:pRg st="10" end="10"/>
                                            </p:txEl>
                                          </p:spTgt>
                                        </p:tgtEl>
                                        <p:attrNameLst>
                                          <p:attrName>ppt_y</p:attrName>
                                        </p:attrNameLst>
                                      </p:cBhvr>
                                      <p:tavLst>
                                        <p:tav tm="0">
                                          <p:val>
                                            <p:strVal val="#ppt_y-0.4"/>
                                          </p:val>
                                        </p:tav>
                                        <p:tav tm="100000">
                                          <p:val>
                                            <p:strVal val="#ppt_y+0.1"/>
                                          </p:val>
                                        </p:tav>
                                      </p:tavLst>
                                    </p:anim>
                                    <p:anim calcmode="lin" valueType="num">
                                      <p:cBhvr>
                                        <p:cTn id="101" dur="200" accel="100000" fill="hold">
                                          <p:stCondLst>
                                            <p:cond delay="800"/>
                                          </p:stCondLst>
                                        </p:cTn>
                                        <p:tgtEl>
                                          <p:spTgt spid="3">
                                            <p:txEl>
                                              <p:pRg st="10" end="10"/>
                                            </p:txEl>
                                          </p:spTgt>
                                        </p:tgtEl>
                                        <p:attrNameLst>
                                          <p:attrName>ppt_x</p:attrName>
                                        </p:attrNameLst>
                                      </p:cBhvr>
                                      <p:tavLst>
                                        <p:tav tm="0">
                                          <p:val>
                                            <p:strVal val="#ppt_x-0.05"/>
                                          </p:val>
                                        </p:tav>
                                        <p:tav tm="100000">
                                          <p:val>
                                            <p:strVal val="#ppt_x"/>
                                          </p:val>
                                        </p:tav>
                                      </p:tavLst>
                                    </p:anim>
                                    <p:anim calcmode="lin" valueType="num">
                                      <p:cBhvr>
                                        <p:cTn id="102" dur="200" accel="100000" fill="hold">
                                          <p:stCondLst>
                                            <p:cond delay="800"/>
                                          </p:stCondLst>
                                        </p:cTn>
                                        <p:tgtEl>
                                          <p:spTgt spid="3">
                                            <p:txEl>
                                              <p:pRg st="10" end="10"/>
                                            </p:txEl>
                                          </p:spTgt>
                                        </p:tgtEl>
                                        <p:attrNameLst>
                                          <p:attrName>ppt_y</p:attrName>
                                        </p:attrNameLst>
                                      </p:cBhvr>
                                      <p:tavLst>
                                        <p:tav tm="0">
                                          <p:val>
                                            <p:strVal val="#ppt_y+0.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30" presetClass="entr" presetSubtype="0" fill="hold" nodeType="clickEffect">
                                  <p:stCondLst>
                                    <p:cond delay="0"/>
                                  </p:stCondLst>
                                  <p:childTnLst>
                                    <p:set>
                                      <p:cBhvr>
                                        <p:cTn id="106" dur="1" fill="hold">
                                          <p:stCondLst>
                                            <p:cond delay="0"/>
                                          </p:stCondLst>
                                        </p:cTn>
                                        <p:tgtEl>
                                          <p:spTgt spid="3">
                                            <p:txEl>
                                              <p:pRg st="11" end="11"/>
                                            </p:txEl>
                                          </p:spTgt>
                                        </p:tgtEl>
                                        <p:attrNameLst>
                                          <p:attrName>style.visibility</p:attrName>
                                        </p:attrNameLst>
                                      </p:cBhvr>
                                      <p:to>
                                        <p:strVal val="visible"/>
                                      </p:to>
                                    </p:set>
                                    <p:animEffect transition="in" filter="fade">
                                      <p:cBhvr>
                                        <p:cTn id="107" dur="800" decel="100000"/>
                                        <p:tgtEl>
                                          <p:spTgt spid="3">
                                            <p:txEl>
                                              <p:pRg st="11" end="11"/>
                                            </p:txEl>
                                          </p:spTgt>
                                        </p:tgtEl>
                                      </p:cBhvr>
                                    </p:animEffect>
                                    <p:anim calcmode="lin" valueType="num">
                                      <p:cBhvr>
                                        <p:cTn id="108" dur="800" decel="100000" fill="hold"/>
                                        <p:tgtEl>
                                          <p:spTgt spid="3">
                                            <p:txEl>
                                              <p:pRg st="11" end="11"/>
                                            </p:txEl>
                                          </p:spTgt>
                                        </p:tgtEl>
                                        <p:attrNameLst>
                                          <p:attrName>style.rotation</p:attrName>
                                        </p:attrNameLst>
                                      </p:cBhvr>
                                      <p:tavLst>
                                        <p:tav tm="0">
                                          <p:val>
                                            <p:fltVal val="-90"/>
                                          </p:val>
                                        </p:tav>
                                        <p:tav tm="100000">
                                          <p:val>
                                            <p:fltVal val="0"/>
                                          </p:val>
                                        </p:tav>
                                      </p:tavLst>
                                    </p:anim>
                                    <p:anim calcmode="lin" valueType="num">
                                      <p:cBhvr>
                                        <p:cTn id="109" dur="800" decel="100000" fill="hold"/>
                                        <p:tgtEl>
                                          <p:spTgt spid="3">
                                            <p:txEl>
                                              <p:pRg st="11" end="11"/>
                                            </p:txEl>
                                          </p:spTgt>
                                        </p:tgtEl>
                                        <p:attrNameLst>
                                          <p:attrName>ppt_x</p:attrName>
                                        </p:attrNameLst>
                                      </p:cBhvr>
                                      <p:tavLst>
                                        <p:tav tm="0">
                                          <p:val>
                                            <p:strVal val="#ppt_x+0.4"/>
                                          </p:val>
                                        </p:tav>
                                        <p:tav tm="100000">
                                          <p:val>
                                            <p:strVal val="#ppt_x-0.05"/>
                                          </p:val>
                                        </p:tav>
                                      </p:tavLst>
                                    </p:anim>
                                    <p:anim calcmode="lin" valueType="num">
                                      <p:cBhvr>
                                        <p:cTn id="110" dur="800" decel="100000" fill="hold"/>
                                        <p:tgtEl>
                                          <p:spTgt spid="3">
                                            <p:txEl>
                                              <p:pRg st="11" end="11"/>
                                            </p:txEl>
                                          </p:spTgt>
                                        </p:tgtEl>
                                        <p:attrNameLst>
                                          <p:attrName>ppt_y</p:attrName>
                                        </p:attrNameLst>
                                      </p:cBhvr>
                                      <p:tavLst>
                                        <p:tav tm="0">
                                          <p:val>
                                            <p:strVal val="#ppt_y-0.4"/>
                                          </p:val>
                                        </p:tav>
                                        <p:tav tm="100000">
                                          <p:val>
                                            <p:strVal val="#ppt_y+0.1"/>
                                          </p:val>
                                        </p:tav>
                                      </p:tavLst>
                                    </p:anim>
                                    <p:anim calcmode="lin" valueType="num">
                                      <p:cBhvr>
                                        <p:cTn id="111" dur="200" accel="100000" fill="hold">
                                          <p:stCondLst>
                                            <p:cond delay="800"/>
                                          </p:stCondLst>
                                        </p:cTn>
                                        <p:tgtEl>
                                          <p:spTgt spid="3">
                                            <p:txEl>
                                              <p:pRg st="11" end="11"/>
                                            </p:txEl>
                                          </p:spTgt>
                                        </p:tgtEl>
                                        <p:attrNameLst>
                                          <p:attrName>ppt_x</p:attrName>
                                        </p:attrNameLst>
                                      </p:cBhvr>
                                      <p:tavLst>
                                        <p:tav tm="0">
                                          <p:val>
                                            <p:strVal val="#ppt_x-0.05"/>
                                          </p:val>
                                        </p:tav>
                                        <p:tav tm="100000">
                                          <p:val>
                                            <p:strVal val="#ppt_x"/>
                                          </p:val>
                                        </p:tav>
                                      </p:tavLst>
                                    </p:anim>
                                    <p:anim calcmode="lin" valueType="num">
                                      <p:cBhvr>
                                        <p:cTn id="112" dur="200" accel="100000" fill="hold">
                                          <p:stCondLst>
                                            <p:cond delay="800"/>
                                          </p:stCondLst>
                                        </p:cTn>
                                        <p:tgtEl>
                                          <p:spTgt spid="3">
                                            <p:txEl>
                                              <p:pRg st="11" end="1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bg1">
                <a:lumMod val="65000"/>
              </a:schemeClr>
            </a:gs>
          </a:gsLst>
          <a:path path="circle">
            <a:fillToRect r="100000" b="100000"/>
          </a:path>
        </a:gradFill>
        <a:effectLst/>
      </p:bgPr>
    </p:bg>
    <p:spTree>
      <p:nvGrpSpPr>
        <p:cNvPr id="1" name=""/>
        <p:cNvGrpSpPr/>
        <p:nvPr/>
      </p:nvGrpSpPr>
      <p:grpSpPr>
        <a:xfrm>
          <a:off x="0" y="0"/>
          <a:ext cx="0" cy="0"/>
          <a:chOff x="0" y="0"/>
          <a:chExt cx="0" cy="0"/>
        </a:xfrm>
      </p:grpSpPr>
      <p:sp>
        <p:nvSpPr>
          <p:cNvPr id="14" name="Freeform 13"/>
          <p:cNvSpPr/>
          <p:nvPr/>
        </p:nvSpPr>
        <p:spPr>
          <a:xfrm>
            <a:off x="-228600" y="1135702"/>
            <a:ext cx="9526979" cy="3208687"/>
          </a:xfrm>
          <a:custGeom>
            <a:avLst/>
            <a:gdLst>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6056415 w 9880270"/>
              <a:gd name="connsiteY4" fmla="*/ 1900052 h 2101933"/>
              <a:gd name="connsiteX5" fmla="*/ 7992093 w 9880270"/>
              <a:gd name="connsiteY5" fmla="*/ 1282535 h 2101933"/>
              <a:gd name="connsiteX6" fmla="*/ 9880270 w 9880270"/>
              <a:gd name="connsiteY6"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7992093 w 9880270"/>
              <a:gd name="connsiteY4" fmla="*/ 1282535 h 2101933"/>
              <a:gd name="connsiteX5" fmla="*/ 9880270 w 9880270"/>
              <a:gd name="connsiteY5"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9880270 w 9880270"/>
              <a:gd name="connsiteY4"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5655039 w 9880270"/>
              <a:gd name="connsiteY3" fmla="*/ 1867395 h 2101933"/>
              <a:gd name="connsiteX4" fmla="*/ 9880270 w 9880270"/>
              <a:gd name="connsiteY4"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5655039 w 9880270"/>
              <a:gd name="connsiteY3" fmla="*/ 1867395 h 2101933"/>
              <a:gd name="connsiteX4" fmla="*/ 9880270 w 9880270"/>
              <a:gd name="connsiteY4" fmla="*/ 0 h 2101933"/>
              <a:gd name="connsiteX0" fmla="*/ 0 w 9880270"/>
              <a:gd name="connsiteY0" fmla="*/ 2101933 h 2101933"/>
              <a:gd name="connsiteX1" fmla="*/ 1270660 w 9880270"/>
              <a:gd name="connsiteY1" fmla="*/ 771896 h 2101933"/>
              <a:gd name="connsiteX2" fmla="*/ 5655039 w 9880270"/>
              <a:gd name="connsiteY2" fmla="*/ 1867395 h 2101933"/>
              <a:gd name="connsiteX3" fmla="*/ 9880270 w 9880270"/>
              <a:gd name="connsiteY3" fmla="*/ 0 h 2101933"/>
              <a:gd name="connsiteX0" fmla="*/ 0 w 9880270"/>
              <a:gd name="connsiteY0" fmla="*/ 2101933 h 2217717"/>
              <a:gd name="connsiteX1" fmla="*/ 5655039 w 9880270"/>
              <a:gd name="connsiteY1" fmla="*/ 1867395 h 2217717"/>
              <a:gd name="connsiteX2" fmla="*/ 9880270 w 9880270"/>
              <a:gd name="connsiteY2" fmla="*/ 0 h 2217717"/>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2947431"/>
              <a:gd name="connsiteX1" fmla="*/ 5655039 w 9880270"/>
              <a:gd name="connsiteY1" fmla="*/ 2712893 h 2947431"/>
              <a:gd name="connsiteX2" fmla="*/ 9880270 w 9880270"/>
              <a:gd name="connsiteY2" fmla="*/ 845498 h 2947431"/>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398693"/>
              <a:gd name="connsiteX1" fmla="*/ 6208220 w 9880270"/>
              <a:gd name="connsiteY1" fmla="*/ 3398693 h 3398693"/>
              <a:gd name="connsiteX2" fmla="*/ 9880270 w 9880270"/>
              <a:gd name="connsiteY2" fmla="*/ 845498 h 3398693"/>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3208687"/>
              <a:gd name="connsiteX1" fmla="*/ 5417962 w 9880270"/>
              <a:gd name="connsiteY1" fmla="*/ 2560493 h 3208687"/>
              <a:gd name="connsiteX2" fmla="*/ 9880270 w 9880270"/>
              <a:gd name="connsiteY2" fmla="*/ 845498 h 3208687"/>
            </a:gdLst>
            <a:ahLst/>
            <a:cxnLst>
              <a:cxn ang="0">
                <a:pos x="connsiteX0" y="connsiteY0"/>
              </a:cxn>
              <a:cxn ang="0">
                <a:pos x="connsiteX1" y="connsiteY1"/>
              </a:cxn>
              <a:cxn ang="0">
                <a:pos x="connsiteX2" y="connsiteY2"/>
              </a:cxn>
            </a:cxnLst>
            <a:rect l="l" t="t" r="r" b="b"/>
            <a:pathLst>
              <a:path w="9880270" h="3208687">
                <a:moveTo>
                  <a:pt x="0" y="2947431"/>
                </a:moveTo>
                <a:cubicBezTo>
                  <a:pt x="1473710" y="0"/>
                  <a:pt x="4011405" y="2061729"/>
                  <a:pt x="5417962" y="2560493"/>
                </a:cubicBezTo>
                <a:cubicBezTo>
                  <a:pt x="7056340" y="3208687"/>
                  <a:pt x="9065226" y="1703491"/>
                  <a:pt x="9880270" y="845498"/>
                </a:cubicBezTo>
              </a:path>
            </a:pathLst>
          </a:custGeom>
          <a:ln w="19050">
            <a:solidFill>
              <a:schemeClr val="bg1">
                <a:lumMod val="65000"/>
                <a:alpha val="50000"/>
              </a:schemeClr>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2" name="TextBox 1"/>
          <p:cNvSpPr txBox="1"/>
          <p:nvPr/>
        </p:nvSpPr>
        <p:spPr>
          <a:xfrm>
            <a:off x="381000" y="152400"/>
            <a:ext cx="8305800" cy="707886"/>
          </a:xfrm>
          <a:prstGeom prst="rect">
            <a:avLst/>
          </a:prstGeom>
          <a:noFill/>
        </p:spPr>
        <p:txBody>
          <a:bodyPr wrap="square" rtlCol="0">
            <a:spAutoFit/>
          </a:bodyPr>
          <a:lstStyle/>
          <a:p>
            <a:pPr algn="ctr"/>
            <a:r>
              <a:rPr lang="cs-CZ" sz="4000" b="1" dirty="0"/>
              <a:t>Mírnost, pokora, skromnost</a:t>
            </a:r>
            <a:r>
              <a:rPr lang="cs-CZ" sz="4000" dirty="0"/>
              <a:t> </a:t>
            </a:r>
            <a:endParaRPr lang="en-US" sz="4000" dirty="0"/>
          </a:p>
        </p:txBody>
      </p:sp>
      <p:sp>
        <p:nvSpPr>
          <p:cNvPr id="3" name="TextBox 2"/>
          <p:cNvSpPr txBox="1"/>
          <p:nvPr/>
        </p:nvSpPr>
        <p:spPr>
          <a:xfrm>
            <a:off x="228600" y="990600"/>
            <a:ext cx="8763000" cy="1200329"/>
          </a:xfrm>
          <a:prstGeom prst="rect">
            <a:avLst/>
          </a:prstGeom>
          <a:noFill/>
        </p:spPr>
        <p:txBody>
          <a:bodyPr wrap="square" rtlCol="0">
            <a:spAutoFit/>
          </a:bodyPr>
          <a:lstStyle/>
          <a:p>
            <a:r>
              <a:rPr lang="cs-CZ" b="1" dirty="0" err="1" smtClean="0"/>
              <a:t>Gentleness</a:t>
            </a:r>
            <a:r>
              <a:rPr lang="cs-CZ" b="1" dirty="0" smtClean="0"/>
              <a:t> (</a:t>
            </a:r>
            <a:r>
              <a:rPr lang="cs-CZ" b="1" dirty="0"/>
              <a:t>mírnost</a:t>
            </a:r>
            <a:r>
              <a:rPr lang="cs-CZ" b="1" dirty="0" smtClean="0"/>
              <a:t>) -  </a:t>
            </a:r>
            <a:r>
              <a:rPr lang="cs-CZ" b="1" dirty="0"/>
              <a:t>způsob </a:t>
            </a:r>
            <a:r>
              <a:rPr lang="cs-CZ" b="1" dirty="0" smtClean="0"/>
              <a:t>chování</a:t>
            </a:r>
          </a:p>
          <a:p>
            <a:endParaRPr lang="cs-CZ" dirty="0"/>
          </a:p>
          <a:p>
            <a:r>
              <a:rPr lang="cs-CZ" dirty="0"/>
              <a:t>Synonymum laskavost,  decentnost – je to laskavé chování vůči druhým bez sobeckosti, s respektem vůči druhým </a:t>
            </a:r>
            <a:r>
              <a:rPr lang="cs-CZ" dirty="0" smtClean="0"/>
              <a:t>lidem.</a:t>
            </a:r>
            <a:endParaRPr lang="cs-CZ" dirty="0"/>
          </a:p>
        </p:txBody>
      </p:sp>
      <p:sp>
        <p:nvSpPr>
          <p:cNvPr id="4" name="TextBox 3"/>
          <p:cNvSpPr txBox="1"/>
          <p:nvPr/>
        </p:nvSpPr>
        <p:spPr>
          <a:xfrm>
            <a:off x="2164080" y="4064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2396772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bg1">
                <a:lumMod val="65000"/>
              </a:schemeClr>
            </a:gs>
          </a:gsLst>
          <a:path path="circle">
            <a:fillToRect r="100000" b="100000"/>
          </a:path>
        </a:gradFill>
        <a:effectLst/>
      </p:bgPr>
    </p:bg>
    <p:spTree>
      <p:nvGrpSpPr>
        <p:cNvPr id="1" name=""/>
        <p:cNvGrpSpPr/>
        <p:nvPr/>
      </p:nvGrpSpPr>
      <p:grpSpPr>
        <a:xfrm>
          <a:off x="0" y="0"/>
          <a:ext cx="0" cy="0"/>
          <a:chOff x="0" y="0"/>
          <a:chExt cx="0" cy="0"/>
        </a:xfrm>
      </p:grpSpPr>
      <p:sp>
        <p:nvSpPr>
          <p:cNvPr id="14" name="Freeform 13"/>
          <p:cNvSpPr/>
          <p:nvPr/>
        </p:nvSpPr>
        <p:spPr>
          <a:xfrm>
            <a:off x="-228600" y="1135702"/>
            <a:ext cx="9526979" cy="3208687"/>
          </a:xfrm>
          <a:custGeom>
            <a:avLst/>
            <a:gdLst>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6056415 w 9880270"/>
              <a:gd name="connsiteY4" fmla="*/ 1900052 h 2101933"/>
              <a:gd name="connsiteX5" fmla="*/ 7992093 w 9880270"/>
              <a:gd name="connsiteY5" fmla="*/ 1282535 h 2101933"/>
              <a:gd name="connsiteX6" fmla="*/ 9880270 w 9880270"/>
              <a:gd name="connsiteY6"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7992093 w 9880270"/>
              <a:gd name="connsiteY4" fmla="*/ 1282535 h 2101933"/>
              <a:gd name="connsiteX5" fmla="*/ 9880270 w 9880270"/>
              <a:gd name="connsiteY5"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9880270 w 9880270"/>
              <a:gd name="connsiteY4"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5655039 w 9880270"/>
              <a:gd name="connsiteY3" fmla="*/ 1867395 h 2101933"/>
              <a:gd name="connsiteX4" fmla="*/ 9880270 w 9880270"/>
              <a:gd name="connsiteY4"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5655039 w 9880270"/>
              <a:gd name="connsiteY3" fmla="*/ 1867395 h 2101933"/>
              <a:gd name="connsiteX4" fmla="*/ 9880270 w 9880270"/>
              <a:gd name="connsiteY4" fmla="*/ 0 h 2101933"/>
              <a:gd name="connsiteX0" fmla="*/ 0 w 9880270"/>
              <a:gd name="connsiteY0" fmla="*/ 2101933 h 2101933"/>
              <a:gd name="connsiteX1" fmla="*/ 1270660 w 9880270"/>
              <a:gd name="connsiteY1" fmla="*/ 771896 h 2101933"/>
              <a:gd name="connsiteX2" fmla="*/ 5655039 w 9880270"/>
              <a:gd name="connsiteY2" fmla="*/ 1867395 h 2101933"/>
              <a:gd name="connsiteX3" fmla="*/ 9880270 w 9880270"/>
              <a:gd name="connsiteY3" fmla="*/ 0 h 2101933"/>
              <a:gd name="connsiteX0" fmla="*/ 0 w 9880270"/>
              <a:gd name="connsiteY0" fmla="*/ 2101933 h 2217717"/>
              <a:gd name="connsiteX1" fmla="*/ 5655039 w 9880270"/>
              <a:gd name="connsiteY1" fmla="*/ 1867395 h 2217717"/>
              <a:gd name="connsiteX2" fmla="*/ 9880270 w 9880270"/>
              <a:gd name="connsiteY2" fmla="*/ 0 h 2217717"/>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2947431"/>
              <a:gd name="connsiteX1" fmla="*/ 5655039 w 9880270"/>
              <a:gd name="connsiteY1" fmla="*/ 2712893 h 2947431"/>
              <a:gd name="connsiteX2" fmla="*/ 9880270 w 9880270"/>
              <a:gd name="connsiteY2" fmla="*/ 845498 h 2947431"/>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398693"/>
              <a:gd name="connsiteX1" fmla="*/ 6208220 w 9880270"/>
              <a:gd name="connsiteY1" fmla="*/ 3398693 h 3398693"/>
              <a:gd name="connsiteX2" fmla="*/ 9880270 w 9880270"/>
              <a:gd name="connsiteY2" fmla="*/ 845498 h 3398693"/>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3208687"/>
              <a:gd name="connsiteX1" fmla="*/ 5417962 w 9880270"/>
              <a:gd name="connsiteY1" fmla="*/ 2560493 h 3208687"/>
              <a:gd name="connsiteX2" fmla="*/ 9880270 w 9880270"/>
              <a:gd name="connsiteY2" fmla="*/ 845498 h 3208687"/>
            </a:gdLst>
            <a:ahLst/>
            <a:cxnLst>
              <a:cxn ang="0">
                <a:pos x="connsiteX0" y="connsiteY0"/>
              </a:cxn>
              <a:cxn ang="0">
                <a:pos x="connsiteX1" y="connsiteY1"/>
              </a:cxn>
              <a:cxn ang="0">
                <a:pos x="connsiteX2" y="connsiteY2"/>
              </a:cxn>
            </a:cxnLst>
            <a:rect l="l" t="t" r="r" b="b"/>
            <a:pathLst>
              <a:path w="9880270" h="3208687">
                <a:moveTo>
                  <a:pt x="0" y="2947431"/>
                </a:moveTo>
                <a:cubicBezTo>
                  <a:pt x="1473710" y="0"/>
                  <a:pt x="4011405" y="2061729"/>
                  <a:pt x="5417962" y="2560493"/>
                </a:cubicBezTo>
                <a:cubicBezTo>
                  <a:pt x="7056340" y="3208687"/>
                  <a:pt x="9065226" y="1703491"/>
                  <a:pt x="9880270" y="845498"/>
                </a:cubicBezTo>
              </a:path>
            </a:pathLst>
          </a:custGeom>
          <a:ln w="19050">
            <a:solidFill>
              <a:schemeClr val="bg1">
                <a:lumMod val="65000"/>
                <a:alpha val="50000"/>
              </a:schemeClr>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2" name="TextBox 1"/>
          <p:cNvSpPr txBox="1"/>
          <p:nvPr/>
        </p:nvSpPr>
        <p:spPr>
          <a:xfrm>
            <a:off x="381000" y="152400"/>
            <a:ext cx="8305800" cy="707886"/>
          </a:xfrm>
          <a:prstGeom prst="rect">
            <a:avLst/>
          </a:prstGeom>
          <a:noFill/>
        </p:spPr>
        <p:txBody>
          <a:bodyPr wrap="square" rtlCol="0">
            <a:spAutoFit/>
          </a:bodyPr>
          <a:lstStyle/>
          <a:p>
            <a:pPr algn="ctr"/>
            <a:r>
              <a:rPr lang="cs-CZ" sz="4000" b="1" dirty="0"/>
              <a:t>Mírnost, pokora, skromnost</a:t>
            </a:r>
            <a:r>
              <a:rPr lang="cs-CZ" sz="4000" dirty="0"/>
              <a:t> </a:t>
            </a:r>
            <a:endParaRPr lang="en-US" sz="4000" dirty="0"/>
          </a:p>
        </p:txBody>
      </p:sp>
      <p:sp>
        <p:nvSpPr>
          <p:cNvPr id="3" name="TextBox 2"/>
          <p:cNvSpPr txBox="1"/>
          <p:nvPr/>
        </p:nvSpPr>
        <p:spPr>
          <a:xfrm>
            <a:off x="228600" y="990600"/>
            <a:ext cx="8763000" cy="1200329"/>
          </a:xfrm>
          <a:prstGeom prst="rect">
            <a:avLst/>
          </a:prstGeom>
          <a:noFill/>
        </p:spPr>
        <p:txBody>
          <a:bodyPr wrap="square" rtlCol="0">
            <a:spAutoFit/>
          </a:bodyPr>
          <a:lstStyle/>
          <a:p>
            <a:r>
              <a:rPr lang="cs-CZ" b="1" dirty="0" err="1" smtClean="0"/>
              <a:t>Meekness</a:t>
            </a:r>
            <a:r>
              <a:rPr lang="cs-CZ" b="1" dirty="0" smtClean="0"/>
              <a:t> </a:t>
            </a:r>
            <a:r>
              <a:rPr lang="cs-CZ" b="1" dirty="0"/>
              <a:t>(pokora) </a:t>
            </a:r>
            <a:r>
              <a:rPr lang="cs-CZ" b="1" dirty="0" smtClean="0"/>
              <a:t>- postoj srdce</a:t>
            </a:r>
          </a:p>
          <a:p>
            <a:endParaRPr lang="cs-CZ" dirty="0"/>
          </a:p>
          <a:p>
            <a:r>
              <a:rPr lang="cs-CZ" dirty="0"/>
              <a:t>Když si člověk uvědomuje, že je nedokonalý a jak je závislý na Bohu, který ho stvořil. Vždy Bohu důvěřuje a nemusí se před nikým </a:t>
            </a:r>
            <a:r>
              <a:rPr lang="cs-CZ" dirty="0" smtClean="0"/>
              <a:t>vyvyšovat.</a:t>
            </a:r>
            <a:endParaRPr lang="cs-CZ" dirty="0"/>
          </a:p>
        </p:txBody>
      </p:sp>
      <p:sp>
        <p:nvSpPr>
          <p:cNvPr id="4" name="TextBox 3"/>
          <p:cNvSpPr txBox="1"/>
          <p:nvPr/>
        </p:nvSpPr>
        <p:spPr>
          <a:xfrm>
            <a:off x="2164080" y="4064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99508705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bg1">
                <a:lumMod val="65000"/>
              </a:schemeClr>
            </a:gs>
          </a:gsLst>
          <a:path path="circle">
            <a:fillToRect r="100000" b="100000"/>
          </a:path>
        </a:gradFill>
        <a:effectLst/>
      </p:bgPr>
    </p:bg>
    <p:spTree>
      <p:nvGrpSpPr>
        <p:cNvPr id="1" name=""/>
        <p:cNvGrpSpPr/>
        <p:nvPr/>
      </p:nvGrpSpPr>
      <p:grpSpPr>
        <a:xfrm>
          <a:off x="0" y="0"/>
          <a:ext cx="0" cy="0"/>
          <a:chOff x="0" y="0"/>
          <a:chExt cx="0" cy="0"/>
        </a:xfrm>
      </p:grpSpPr>
      <p:sp>
        <p:nvSpPr>
          <p:cNvPr id="14" name="Freeform 13"/>
          <p:cNvSpPr/>
          <p:nvPr/>
        </p:nvSpPr>
        <p:spPr>
          <a:xfrm>
            <a:off x="-228600" y="1135702"/>
            <a:ext cx="9526979" cy="3208687"/>
          </a:xfrm>
          <a:custGeom>
            <a:avLst/>
            <a:gdLst>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6056415 w 9880270"/>
              <a:gd name="connsiteY4" fmla="*/ 1900052 h 2101933"/>
              <a:gd name="connsiteX5" fmla="*/ 7992093 w 9880270"/>
              <a:gd name="connsiteY5" fmla="*/ 1282535 h 2101933"/>
              <a:gd name="connsiteX6" fmla="*/ 9880270 w 9880270"/>
              <a:gd name="connsiteY6"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7992093 w 9880270"/>
              <a:gd name="connsiteY4" fmla="*/ 1282535 h 2101933"/>
              <a:gd name="connsiteX5" fmla="*/ 9880270 w 9880270"/>
              <a:gd name="connsiteY5"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9880270 w 9880270"/>
              <a:gd name="connsiteY4"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5655039 w 9880270"/>
              <a:gd name="connsiteY3" fmla="*/ 1867395 h 2101933"/>
              <a:gd name="connsiteX4" fmla="*/ 9880270 w 9880270"/>
              <a:gd name="connsiteY4"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5655039 w 9880270"/>
              <a:gd name="connsiteY3" fmla="*/ 1867395 h 2101933"/>
              <a:gd name="connsiteX4" fmla="*/ 9880270 w 9880270"/>
              <a:gd name="connsiteY4" fmla="*/ 0 h 2101933"/>
              <a:gd name="connsiteX0" fmla="*/ 0 w 9880270"/>
              <a:gd name="connsiteY0" fmla="*/ 2101933 h 2101933"/>
              <a:gd name="connsiteX1" fmla="*/ 1270660 w 9880270"/>
              <a:gd name="connsiteY1" fmla="*/ 771896 h 2101933"/>
              <a:gd name="connsiteX2" fmla="*/ 5655039 w 9880270"/>
              <a:gd name="connsiteY2" fmla="*/ 1867395 h 2101933"/>
              <a:gd name="connsiteX3" fmla="*/ 9880270 w 9880270"/>
              <a:gd name="connsiteY3" fmla="*/ 0 h 2101933"/>
              <a:gd name="connsiteX0" fmla="*/ 0 w 9880270"/>
              <a:gd name="connsiteY0" fmla="*/ 2101933 h 2217717"/>
              <a:gd name="connsiteX1" fmla="*/ 5655039 w 9880270"/>
              <a:gd name="connsiteY1" fmla="*/ 1867395 h 2217717"/>
              <a:gd name="connsiteX2" fmla="*/ 9880270 w 9880270"/>
              <a:gd name="connsiteY2" fmla="*/ 0 h 2217717"/>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2947431"/>
              <a:gd name="connsiteX1" fmla="*/ 5655039 w 9880270"/>
              <a:gd name="connsiteY1" fmla="*/ 2712893 h 2947431"/>
              <a:gd name="connsiteX2" fmla="*/ 9880270 w 9880270"/>
              <a:gd name="connsiteY2" fmla="*/ 845498 h 2947431"/>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398693"/>
              <a:gd name="connsiteX1" fmla="*/ 6208220 w 9880270"/>
              <a:gd name="connsiteY1" fmla="*/ 3398693 h 3398693"/>
              <a:gd name="connsiteX2" fmla="*/ 9880270 w 9880270"/>
              <a:gd name="connsiteY2" fmla="*/ 845498 h 3398693"/>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3208687"/>
              <a:gd name="connsiteX1" fmla="*/ 5417962 w 9880270"/>
              <a:gd name="connsiteY1" fmla="*/ 2560493 h 3208687"/>
              <a:gd name="connsiteX2" fmla="*/ 9880270 w 9880270"/>
              <a:gd name="connsiteY2" fmla="*/ 845498 h 3208687"/>
            </a:gdLst>
            <a:ahLst/>
            <a:cxnLst>
              <a:cxn ang="0">
                <a:pos x="connsiteX0" y="connsiteY0"/>
              </a:cxn>
              <a:cxn ang="0">
                <a:pos x="connsiteX1" y="connsiteY1"/>
              </a:cxn>
              <a:cxn ang="0">
                <a:pos x="connsiteX2" y="connsiteY2"/>
              </a:cxn>
            </a:cxnLst>
            <a:rect l="l" t="t" r="r" b="b"/>
            <a:pathLst>
              <a:path w="9880270" h="3208687">
                <a:moveTo>
                  <a:pt x="0" y="2947431"/>
                </a:moveTo>
                <a:cubicBezTo>
                  <a:pt x="1473710" y="0"/>
                  <a:pt x="4011405" y="2061729"/>
                  <a:pt x="5417962" y="2560493"/>
                </a:cubicBezTo>
                <a:cubicBezTo>
                  <a:pt x="7056340" y="3208687"/>
                  <a:pt x="9065226" y="1703491"/>
                  <a:pt x="9880270" y="845498"/>
                </a:cubicBezTo>
              </a:path>
            </a:pathLst>
          </a:custGeom>
          <a:ln w="19050">
            <a:solidFill>
              <a:schemeClr val="bg1">
                <a:lumMod val="65000"/>
                <a:alpha val="50000"/>
              </a:schemeClr>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2" name="TextBox 1"/>
          <p:cNvSpPr txBox="1"/>
          <p:nvPr/>
        </p:nvSpPr>
        <p:spPr>
          <a:xfrm>
            <a:off x="381000" y="152400"/>
            <a:ext cx="8305800" cy="707886"/>
          </a:xfrm>
          <a:prstGeom prst="rect">
            <a:avLst/>
          </a:prstGeom>
          <a:noFill/>
        </p:spPr>
        <p:txBody>
          <a:bodyPr wrap="square" rtlCol="0">
            <a:spAutoFit/>
          </a:bodyPr>
          <a:lstStyle/>
          <a:p>
            <a:pPr algn="ctr"/>
            <a:r>
              <a:rPr lang="cs-CZ" sz="4000" b="1" dirty="0"/>
              <a:t>Mírnost, pokora, skromnost</a:t>
            </a:r>
            <a:r>
              <a:rPr lang="cs-CZ" sz="4000" dirty="0"/>
              <a:t> </a:t>
            </a:r>
            <a:endParaRPr lang="en-US" sz="4000" dirty="0"/>
          </a:p>
        </p:txBody>
      </p:sp>
      <p:sp>
        <p:nvSpPr>
          <p:cNvPr id="3" name="TextBox 2"/>
          <p:cNvSpPr txBox="1"/>
          <p:nvPr/>
        </p:nvSpPr>
        <p:spPr>
          <a:xfrm>
            <a:off x="228600" y="990600"/>
            <a:ext cx="8763000" cy="1200329"/>
          </a:xfrm>
          <a:prstGeom prst="rect">
            <a:avLst/>
          </a:prstGeom>
          <a:noFill/>
        </p:spPr>
        <p:txBody>
          <a:bodyPr wrap="square" rtlCol="0">
            <a:spAutoFit/>
          </a:bodyPr>
          <a:lstStyle/>
          <a:p>
            <a:r>
              <a:rPr lang="cs-CZ" b="1" dirty="0" err="1"/>
              <a:t>Humility</a:t>
            </a:r>
            <a:r>
              <a:rPr lang="cs-CZ" b="1" dirty="0"/>
              <a:t> (skromnost</a:t>
            </a:r>
            <a:r>
              <a:rPr lang="cs-CZ" b="1"/>
              <a:t>) </a:t>
            </a:r>
            <a:r>
              <a:rPr lang="cs-CZ" b="1" smtClean="0"/>
              <a:t>- vyjádření </a:t>
            </a:r>
            <a:r>
              <a:rPr lang="cs-CZ" b="1"/>
              <a:t>postoje </a:t>
            </a:r>
            <a:r>
              <a:rPr lang="cs-CZ" b="1" smtClean="0"/>
              <a:t>veřejně</a:t>
            </a:r>
          </a:p>
          <a:p>
            <a:endParaRPr lang="cs-CZ" dirty="0"/>
          </a:p>
          <a:p>
            <a:r>
              <a:rPr lang="cs-CZ" dirty="0"/>
              <a:t>Projevuje se tím, že si člověk uvědomuje jak je slabý a nedokonalý v porovnání s Bohem, který ho stvořil. Umí mít dost na tom co od Boha má a je za to vděčný.</a:t>
            </a:r>
          </a:p>
        </p:txBody>
      </p:sp>
      <p:sp>
        <p:nvSpPr>
          <p:cNvPr id="4" name="TextBox 3"/>
          <p:cNvSpPr txBox="1"/>
          <p:nvPr/>
        </p:nvSpPr>
        <p:spPr>
          <a:xfrm>
            <a:off x="2164080" y="4064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3364210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bg1">
                <a:lumMod val="65000"/>
              </a:schemeClr>
            </a:gs>
          </a:gsLst>
          <a:path path="circle">
            <a:fillToRect r="100000" b="100000"/>
          </a:path>
        </a:gradFill>
        <a:effectLst/>
      </p:bgPr>
    </p:bg>
    <p:spTree>
      <p:nvGrpSpPr>
        <p:cNvPr id="1" name=""/>
        <p:cNvGrpSpPr/>
        <p:nvPr/>
      </p:nvGrpSpPr>
      <p:grpSpPr>
        <a:xfrm>
          <a:off x="0" y="0"/>
          <a:ext cx="0" cy="0"/>
          <a:chOff x="0" y="0"/>
          <a:chExt cx="0" cy="0"/>
        </a:xfrm>
      </p:grpSpPr>
      <p:sp>
        <p:nvSpPr>
          <p:cNvPr id="14" name="Freeform 13"/>
          <p:cNvSpPr/>
          <p:nvPr/>
        </p:nvSpPr>
        <p:spPr>
          <a:xfrm>
            <a:off x="-228600" y="1135702"/>
            <a:ext cx="9526979" cy="3208687"/>
          </a:xfrm>
          <a:custGeom>
            <a:avLst/>
            <a:gdLst>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6056415 w 9880270"/>
              <a:gd name="connsiteY4" fmla="*/ 1900052 h 2101933"/>
              <a:gd name="connsiteX5" fmla="*/ 7992093 w 9880270"/>
              <a:gd name="connsiteY5" fmla="*/ 1282535 h 2101933"/>
              <a:gd name="connsiteX6" fmla="*/ 9880270 w 9880270"/>
              <a:gd name="connsiteY6"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7992093 w 9880270"/>
              <a:gd name="connsiteY4" fmla="*/ 1282535 h 2101933"/>
              <a:gd name="connsiteX5" fmla="*/ 9880270 w 9880270"/>
              <a:gd name="connsiteY5"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9880270 w 9880270"/>
              <a:gd name="connsiteY4"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5655039 w 9880270"/>
              <a:gd name="connsiteY3" fmla="*/ 1867395 h 2101933"/>
              <a:gd name="connsiteX4" fmla="*/ 9880270 w 9880270"/>
              <a:gd name="connsiteY4"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5655039 w 9880270"/>
              <a:gd name="connsiteY3" fmla="*/ 1867395 h 2101933"/>
              <a:gd name="connsiteX4" fmla="*/ 9880270 w 9880270"/>
              <a:gd name="connsiteY4" fmla="*/ 0 h 2101933"/>
              <a:gd name="connsiteX0" fmla="*/ 0 w 9880270"/>
              <a:gd name="connsiteY0" fmla="*/ 2101933 h 2101933"/>
              <a:gd name="connsiteX1" fmla="*/ 1270660 w 9880270"/>
              <a:gd name="connsiteY1" fmla="*/ 771896 h 2101933"/>
              <a:gd name="connsiteX2" fmla="*/ 5655039 w 9880270"/>
              <a:gd name="connsiteY2" fmla="*/ 1867395 h 2101933"/>
              <a:gd name="connsiteX3" fmla="*/ 9880270 w 9880270"/>
              <a:gd name="connsiteY3" fmla="*/ 0 h 2101933"/>
              <a:gd name="connsiteX0" fmla="*/ 0 w 9880270"/>
              <a:gd name="connsiteY0" fmla="*/ 2101933 h 2217717"/>
              <a:gd name="connsiteX1" fmla="*/ 5655039 w 9880270"/>
              <a:gd name="connsiteY1" fmla="*/ 1867395 h 2217717"/>
              <a:gd name="connsiteX2" fmla="*/ 9880270 w 9880270"/>
              <a:gd name="connsiteY2" fmla="*/ 0 h 2217717"/>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2947431"/>
              <a:gd name="connsiteX1" fmla="*/ 5655039 w 9880270"/>
              <a:gd name="connsiteY1" fmla="*/ 2712893 h 2947431"/>
              <a:gd name="connsiteX2" fmla="*/ 9880270 w 9880270"/>
              <a:gd name="connsiteY2" fmla="*/ 845498 h 2947431"/>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398693"/>
              <a:gd name="connsiteX1" fmla="*/ 6208220 w 9880270"/>
              <a:gd name="connsiteY1" fmla="*/ 3398693 h 3398693"/>
              <a:gd name="connsiteX2" fmla="*/ 9880270 w 9880270"/>
              <a:gd name="connsiteY2" fmla="*/ 845498 h 3398693"/>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3208687"/>
              <a:gd name="connsiteX1" fmla="*/ 5417962 w 9880270"/>
              <a:gd name="connsiteY1" fmla="*/ 2560493 h 3208687"/>
              <a:gd name="connsiteX2" fmla="*/ 9880270 w 9880270"/>
              <a:gd name="connsiteY2" fmla="*/ 845498 h 3208687"/>
            </a:gdLst>
            <a:ahLst/>
            <a:cxnLst>
              <a:cxn ang="0">
                <a:pos x="connsiteX0" y="connsiteY0"/>
              </a:cxn>
              <a:cxn ang="0">
                <a:pos x="connsiteX1" y="connsiteY1"/>
              </a:cxn>
              <a:cxn ang="0">
                <a:pos x="connsiteX2" y="connsiteY2"/>
              </a:cxn>
            </a:cxnLst>
            <a:rect l="l" t="t" r="r" b="b"/>
            <a:pathLst>
              <a:path w="9880270" h="3208687">
                <a:moveTo>
                  <a:pt x="0" y="2947431"/>
                </a:moveTo>
                <a:cubicBezTo>
                  <a:pt x="1473710" y="0"/>
                  <a:pt x="4011405" y="2061729"/>
                  <a:pt x="5417962" y="2560493"/>
                </a:cubicBezTo>
                <a:cubicBezTo>
                  <a:pt x="7056340" y="3208687"/>
                  <a:pt x="9065226" y="1703491"/>
                  <a:pt x="9880270" y="845498"/>
                </a:cubicBezTo>
              </a:path>
            </a:pathLst>
          </a:custGeom>
          <a:ln w="19050">
            <a:solidFill>
              <a:schemeClr val="bg1">
                <a:lumMod val="65000"/>
                <a:alpha val="50000"/>
              </a:schemeClr>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7" name="TextBox 6"/>
          <p:cNvSpPr txBox="1"/>
          <p:nvPr/>
        </p:nvSpPr>
        <p:spPr>
          <a:xfrm>
            <a:off x="2209800" y="1676400"/>
            <a:ext cx="869149" cy="2246769"/>
          </a:xfrm>
          <a:prstGeom prst="rect">
            <a:avLst/>
          </a:prstGeom>
          <a:noFill/>
        </p:spPr>
        <p:txBody>
          <a:bodyPr wrap="none" rtlCol="0">
            <a:spAutoFit/>
            <a:scene3d>
              <a:camera prst="obliqueBottomLeft">
                <a:rot lat="0" lon="0" rev="900000"/>
              </a:camera>
              <a:lightRig rig="threePt" dir="t"/>
            </a:scene3d>
          </a:bodyPr>
          <a:lstStyle/>
          <a:p>
            <a:r>
              <a:rPr lang="en-US" sz="14000" dirty="0" smtClean="0">
                <a:ln w="31750">
                  <a:solidFill>
                    <a:srgbClr val="4BACC6">
                      <a:lumMod val="75000"/>
                    </a:srgbClr>
                  </a:solidFill>
                </a:ln>
                <a:gradFill>
                  <a:gsLst>
                    <a:gs pos="0">
                      <a:prstClr val="white">
                        <a:alpha val="50000"/>
                      </a:prstClr>
                    </a:gs>
                    <a:gs pos="85000">
                      <a:prstClr val="white"/>
                    </a:gs>
                  </a:gsLst>
                  <a:lin ang="5400000" scaled="1"/>
                </a:gradFill>
                <a:effectLst>
                  <a:glow rad="139700">
                    <a:srgbClr val="4BACC6">
                      <a:satMod val="175000"/>
                      <a:alpha val="40000"/>
                    </a:srgbClr>
                  </a:glow>
                  <a:outerShdw blurRad="101600" dist="381000" dir="8100000" algn="tr" rotWithShape="0">
                    <a:prstClr val="black">
                      <a:alpha val="18000"/>
                    </a:prstClr>
                  </a:outerShdw>
                </a:effectLst>
                <a:latin typeface="Impact" pitchFamily="34" charset="0"/>
              </a:rPr>
              <a:t>1</a:t>
            </a:r>
            <a:endParaRPr lang="en-US" sz="14000" dirty="0">
              <a:ln w="31750">
                <a:solidFill>
                  <a:srgbClr val="4BACC6">
                    <a:lumMod val="75000"/>
                  </a:srgbClr>
                </a:solidFill>
              </a:ln>
              <a:gradFill>
                <a:gsLst>
                  <a:gs pos="0">
                    <a:prstClr val="white">
                      <a:alpha val="50000"/>
                    </a:prstClr>
                  </a:gs>
                  <a:gs pos="85000">
                    <a:prstClr val="white"/>
                  </a:gs>
                </a:gsLst>
                <a:lin ang="5400000" scaled="1"/>
              </a:gradFill>
              <a:effectLst>
                <a:glow rad="139700">
                  <a:srgbClr val="4BACC6">
                    <a:satMod val="175000"/>
                    <a:alpha val="40000"/>
                  </a:srgbClr>
                </a:glow>
                <a:outerShdw blurRad="101600" dist="381000" dir="8100000" algn="tr" rotWithShape="0">
                  <a:prstClr val="black">
                    <a:alpha val="18000"/>
                  </a:prstClr>
                </a:outerShdw>
              </a:effectLst>
              <a:latin typeface="Impact" pitchFamily="34" charset="0"/>
            </a:endParaRPr>
          </a:p>
        </p:txBody>
      </p:sp>
      <p:sp>
        <p:nvSpPr>
          <p:cNvPr id="10" name="TextBox 9"/>
          <p:cNvSpPr txBox="1"/>
          <p:nvPr/>
        </p:nvSpPr>
        <p:spPr>
          <a:xfrm>
            <a:off x="3697406" y="2126776"/>
            <a:ext cx="1085554" cy="2246769"/>
          </a:xfrm>
          <a:prstGeom prst="rect">
            <a:avLst/>
          </a:prstGeom>
          <a:noFill/>
          <a:effectLst>
            <a:glow rad="139700">
              <a:schemeClr val="accent6">
                <a:satMod val="175000"/>
                <a:alpha val="40000"/>
              </a:schemeClr>
            </a:glow>
          </a:effectLst>
        </p:spPr>
        <p:txBody>
          <a:bodyPr wrap="none" rtlCol="0">
            <a:spAutoFit/>
            <a:scene3d>
              <a:camera prst="obliqueBottomLeft">
                <a:rot lat="0" lon="0" rev="20999999"/>
              </a:camera>
              <a:lightRig rig="threePt" dir="t"/>
            </a:scene3d>
          </a:bodyPr>
          <a:lstStyle/>
          <a:p>
            <a:r>
              <a:rPr lang="en-US" sz="14000" dirty="0" smtClean="0">
                <a:ln w="31750">
                  <a:solidFill>
                    <a:srgbClr val="F79646">
                      <a:lumMod val="75000"/>
                    </a:srgbClr>
                  </a:solidFill>
                </a:ln>
                <a:gradFill>
                  <a:gsLst>
                    <a:gs pos="0">
                      <a:prstClr val="white"/>
                    </a:gs>
                    <a:gs pos="85000">
                      <a:srgbClr val="1F497D">
                        <a:lumMod val="20000"/>
                        <a:lumOff val="80000"/>
                      </a:srgbClr>
                    </a:gs>
                  </a:gsLst>
                  <a:lin ang="5400000" scaled="1"/>
                </a:gradFill>
                <a:effectLst>
                  <a:glow rad="139700">
                    <a:srgbClr val="F79646">
                      <a:satMod val="175000"/>
                      <a:alpha val="40000"/>
                    </a:srgbClr>
                  </a:glow>
                  <a:outerShdw blurRad="101600" dist="381000" dir="8100000" algn="tr" rotWithShape="0">
                    <a:prstClr val="black">
                      <a:alpha val="18000"/>
                    </a:prstClr>
                  </a:outerShdw>
                </a:effectLst>
                <a:latin typeface="Impact" pitchFamily="34" charset="0"/>
              </a:rPr>
              <a:t>2</a:t>
            </a:r>
            <a:endParaRPr lang="en-US" sz="14000" dirty="0">
              <a:ln w="31750">
                <a:solidFill>
                  <a:srgbClr val="F79646">
                    <a:lumMod val="75000"/>
                  </a:srgbClr>
                </a:solidFill>
              </a:ln>
              <a:gradFill>
                <a:gsLst>
                  <a:gs pos="0">
                    <a:prstClr val="white"/>
                  </a:gs>
                  <a:gs pos="85000">
                    <a:srgbClr val="1F497D">
                      <a:lumMod val="20000"/>
                      <a:lumOff val="80000"/>
                    </a:srgbClr>
                  </a:gs>
                </a:gsLst>
                <a:lin ang="5400000" scaled="1"/>
              </a:gradFill>
              <a:effectLst>
                <a:glow rad="139700">
                  <a:srgbClr val="F79646">
                    <a:satMod val="175000"/>
                    <a:alpha val="40000"/>
                  </a:srgbClr>
                </a:glow>
                <a:outerShdw blurRad="101600" dist="381000" dir="8100000" algn="tr" rotWithShape="0">
                  <a:prstClr val="black">
                    <a:alpha val="18000"/>
                  </a:prstClr>
                </a:outerShdw>
              </a:effectLst>
              <a:latin typeface="Impact" pitchFamily="34" charset="0"/>
            </a:endParaRPr>
          </a:p>
        </p:txBody>
      </p:sp>
      <p:sp>
        <p:nvSpPr>
          <p:cNvPr id="12" name="TextBox 11"/>
          <p:cNvSpPr txBox="1"/>
          <p:nvPr/>
        </p:nvSpPr>
        <p:spPr>
          <a:xfrm>
            <a:off x="5198660" y="1512627"/>
            <a:ext cx="1176925" cy="2246769"/>
          </a:xfrm>
          <a:prstGeom prst="rect">
            <a:avLst/>
          </a:prstGeom>
          <a:noFill/>
          <a:effectLst>
            <a:glow rad="228600">
              <a:schemeClr val="accent3">
                <a:satMod val="175000"/>
                <a:alpha val="40000"/>
              </a:schemeClr>
            </a:glow>
          </a:effectLst>
        </p:spPr>
        <p:txBody>
          <a:bodyPr wrap="none" rtlCol="0">
            <a:spAutoFit/>
            <a:scene3d>
              <a:camera prst="obliqueBottomLeft">
                <a:rot lat="0" lon="0" rev="300000"/>
              </a:camera>
              <a:lightRig rig="threePt" dir="t"/>
            </a:scene3d>
          </a:bodyPr>
          <a:lstStyle/>
          <a:p>
            <a:r>
              <a:rPr lang="en-US" sz="14000" dirty="0" smtClean="0">
                <a:ln w="31750">
                  <a:solidFill>
                    <a:srgbClr val="9BBB59">
                      <a:lumMod val="75000"/>
                    </a:srgbClr>
                  </a:solidFill>
                </a:ln>
                <a:gradFill>
                  <a:gsLst>
                    <a:gs pos="0">
                      <a:prstClr val="white"/>
                    </a:gs>
                    <a:gs pos="85000">
                      <a:srgbClr val="1F497D">
                        <a:lumMod val="20000"/>
                        <a:lumOff val="80000"/>
                      </a:srgbClr>
                    </a:gs>
                  </a:gsLst>
                  <a:lin ang="5400000" scaled="1"/>
                </a:gradFill>
                <a:effectLst>
                  <a:glow rad="139700">
                    <a:srgbClr val="9BBB59">
                      <a:satMod val="175000"/>
                      <a:alpha val="40000"/>
                    </a:srgbClr>
                  </a:glow>
                  <a:outerShdw blurRad="101600" dist="381000" dir="8100000" algn="tr" rotWithShape="0">
                    <a:prstClr val="black">
                      <a:alpha val="18000"/>
                    </a:prstClr>
                  </a:outerShdw>
                </a:effectLst>
                <a:latin typeface="Impact" pitchFamily="34" charset="0"/>
              </a:rPr>
              <a:t>3</a:t>
            </a:r>
            <a:endParaRPr lang="en-US" sz="14000" dirty="0">
              <a:ln w="31750">
                <a:solidFill>
                  <a:srgbClr val="9BBB59">
                    <a:lumMod val="75000"/>
                  </a:srgbClr>
                </a:solidFill>
              </a:ln>
              <a:gradFill>
                <a:gsLst>
                  <a:gs pos="0">
                    <a:prstClr val="white"/>
                  </a:gs>
                  <a:gs pos="85000">
                    <a:srgbClr val="1F497D">
                      <a:lumMod val="20000"/>
                      <a:lumOff val="80000"/>
                    </a:srgbClr>
                  </a:gs>
                </a:gsLst>
                <a:lin ang="5400000" scaled="1"/>
              </a:gradFill>
              <a:effectLst>
                <a:glow rad="139700">
                  <a:srgbClr val="9BBB59">
                    <a:satMod val="175000"/>
                    <a:alpha val="40000"/>
                  </a:srgbClr>
                </a:glow>
                <a:outerShdw blurRad="101600" dist="381000" dir="8100000" algn="tr" rotWithShape="0">
                  <a:prstClr val="black">
                    <a:alpha val="18000"/>
                  </a:prstClr>
                </a:outerShdw>
              </a:effectLst>
              <a:latin typeface="Impact" pitchFamily="34" charset="0"/>
            </a:endParaRPr>
          </a:p>
        </p:txBody>
      </p:sp>
    </p:spTree>
    <p:extLst>
      <p:ext uri="{BB962C8B-B14F-4D97-AF65-F5344CB8AC3E}">
        <p14:creationId xmlns:p14="http://schemas.microsoft.com/office/powerpoint/2010/main" val="12213800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8" presetClass="emph" presetSubtype="0" autoRev="1" fill="hold" grpId="2" nodeType="withEffect">
                                  <p:stCondLst>
                                    <p:cond delay="0"/>
                                  </p:stCondLst>
                                  <p:childTnLst>
                                    <p:animRot by="1800000">
                                      <p:cBhvr>
                                        <p:cTn id="9" dur="1000" fill="hold"/>
                                        <p:tgtEl>
                                          <p:spTgt spid="7"/>
                                        </p:tgtEl>
                                        <p:attrNameLst>
                                          <p:attrName>r</p:attrName>
                                        </p:attrNameLst>
                                      </p:cBhvr>
                                    </p:animRot>
                                  </p:childTnLst>
                                </p:cTn>
                              </p:par>
                              <p:par>
                                <p:cTn id="10" presetID="0" presetClass="path" presetSubtype="0" accel="50000" decel="50000" fill="hold" grpId="0" nodeType="withEffect">
                                  <p:stCondLst>
                                    <p:cond delay="0"/>
                                  </p:stCondLst>
                                  <p:childTnLst>
                                    <p:animMotion origin="layout" path="M 0.8224 -0.17577 C 0.70122 -0.05389 0.58004 0.06822 0.49254 0.12673 C 0.40504 0.18524 0.3599 0.18409 0.29705 0.17368 C 0.2342 0.1635 0.16441 0.09435 0.11493 0.06545 C 0.06545 0.03631 0.03264 0.01804 -2.5E-6 3.11748E-6 " pathEditMode="relative" rAng="0" ptsTypes="aaaaA">
                                      <p:cBhvr>
                                        <p:cTn id="11" dur="2000" fill="hold"/>
                                        <p:tgtEl>
                                          <p:spTgt spid="7"/>
                                        </p:tgtEl>
                                        <p:attrNameLst>
                                          <p:attrName>ppt_x</p:attrName>
                                          <p:attrName>ppt_y</p:attrName>
                                        </p:attrNameLst>
                                      </p:cBhvr>
                                      <p:rCtr x="-41100" y="18000"/>
                                    </p:animMotion>
                                  </p:childTnLst>
                                </p:cTn>
                              </p:par>
                              <p:par>
                                <p:cTn id="12" presetID="10" presetClass="entr" presetSubtype="0" fill="hold" grpId="1" nodeType="withEffect">
                                  <p:stCondLst>
                                    <p:cond delay="50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900"/>
                                        <p:tgtEl>
                                          <p:spTgt spid="10"/>
                                        </p:tgtEl>
                                      </p:cBhvr>
                                    </p:animEffect>
                                  </p:childTnLst>
                                </p:cTn>
                              </p:par>
                              <p:par>
                                <p:cTn id="15" presetID="8" presetClass="emph" presetSubtype="0" autoRev="1" fill="hold" grpId="2" nodeType="withEffect">
                                  <p:stCondLst>
                                    <p:cond delay="500"/>
                                  </p:stCondLst>
                                  <p:childTnLst>
                                    <p:animRot by="1800000">
                                      <p:cBhvr>
                                        <p:cTn id="16" dur="900" fill="hold"/>
                                        <p:tgtEl>
                                          <p:spTgt spid="10"/>
                                        </p:tgtEl>
                                        <p:attrNameLst>
                                          <p:attrName>r</p:attrName>
                                        </p:attrNameLst>
                                      </p:cBhvr>
                                    </p:animRot>
                                  </p:childTnLst>
                                </p:cTn>
                              </p:par>
                              <p:par>
                                <p:cTn id="17" presetID="0" presetClass="path" presetSubtype="0" accel="50000" decel="50000" fill="hold" grpId="0" nodeType="withEffect">
                                  <p:stCondLst>
                                    <p:cond delay="500"/>
                                  </p:stCondLst>
                                  <p:childTnLst>
                                    <p:animMotion origin="layout" path="M 0.56562 -0.17576 C 0.50972 -0.13228 0.32413 0.05597 0.22986 0.08534 C 0.13559 0.11471 0.04791 0.01781 3.61111E-6 -4.25532E-6 " pathEditMode="relative" rAng="0" ptsTypes="aaa">
                                      <p:cBhvr>
                                        <p:cTn id="18" dur="1800" fill="hold"/>
                                        <p:tgtEl>
                                          <p:spTgt spid="10"/>
                                        </p:tgtEl>
                                        <p:attrNameLst>
                                          <p:attrName>ppt_x</p:attrName>
                                          <p:attrName>ppt_y</p:attrName>
                                        </p:attrNameLst>
                                      </p:cBhvr>
                                      <p:rCtr x="-28300" y="14500"/>
                                    </p:animMotion>
                                  </p:childTnLst>
                                </p:cTn>
                              </p:par>
                              <p:par>
                                <p:cTn id="19" presetID="10" presetClass="entr" presetSubtype="0" fill="hold" grpId="1" nodeType="withEffect">
                                  <p:stCondLst>
                                    <p:cond delay="90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700"/>
                                        <p:tgtEl>
                                          <p:spTgt spid="12"/>
                                        </p:tgtEl>
                                      </p:cBhvr>
                                    </p:animEffect>
                                  </p:childTnLst>
                                </p:cTn>
                              </p:par>
                              <p:par>
                                <p:cTn id="22" presetID="8" presetClass="emph" presetSubtype="0" autoRev="1" fill="hold" grpId="2" nodeType="withEffect">
                                  <p:stCondLst>
                                    <p:cond delay="900"/>
                                  </p:stCondLst>
                                  <p:childTnLst>
                                    <p:animRot by="1800000">
                                      <p:cBhvr>
                                        <p:cTn id="23" dur="750" fill="hold"/>
                                        <p:tgtEl>
                                          <p:spTgt spid="12"/>
                                        </p:tgtEl>
                                        <p:attrNameLst>
                                          <p:attrName>r</p:attrName>
                                        </p:attrNameLst>
                                      </p:cBhvr>
                                    </p:animRot>
                                  </p:childTnLst>
                                </p:cTn>
                              </p:par>
                              <p:par>
                                <p:cTn id="24" presetID="0" presetClass="path" presetSubtype="0" accel="50000" decel="50000" fill="hold" grpId="0" nodeType="withEffect">
                                  <p:stCondLst>
                                    <p:cond delay="900"/>
                                  </p:stCondLst>
                                  <p:childTnLst>
                                    <p:animMotion origin="layout" path="M 0.56562 -0.17576 C 0.50972 -0.13228 0.32413 0.05597 0.22986 0.08534 C 0.13559 0.11471 0.04791 0.01781 3.61111E-6 -4.25532E-6 " pathEditMode="relative" rAng="0" ptsTypes="aaa">
                                      <p:cBhvr>
                                        <p:cTn id="25" dur="1500" fill="hold"/>
                                        <p:tgtEl>
                                          <p:spTgt spid="12"/>
                                        </p:tgtEl>
                                        <p:attrNameLst>
                                          <p:attrName>ppt_x</p:attrName>
                                          <p:attrName>ppt_y</p:attrName>
                                        </p:attrNameLst>
                                      </p:cBhvr>
                                      <p:rCtr x="-28300" y="14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7" grpId="2"/>
      <p:bldP spid="10" grpId="0"/>
      <p:bldP spid="10" grpId="1"/>
      <p:bldP spid="10" grpId="2"/>
      <p:bldP spid="12" grpId="0"/>
      <p:bldP spid="12" grpId="1"/>
      <p:bldP spid="12" grpId="2"/>
    </p:bldLst>
  </p:timing>
</p:sld>
</file>

<file path=ppt/theme/theme1.xml><?xml version="1.0" encoding="utf-8"?>
<a:theme xmlns:a="http://schemas.openxmlformats.org/drawingml/2006/main" name="TM0247704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2029-05-12T07:00:00+00:00</AssetExpire>
    <IntlLangReviewDate xmlns="4873beb7-5857-4685-be1f-d57550cc96cc" xsi:nil="true"/>
    <TPFriendlyName xmlns="4873beb7-5857-4685-be1f-d57550cc96cc" xsi:nil="true"/>
    <IntlLangReview xmlns="4873beb7-5857-4685-be1f-d57550cc96cc" xsi:nil="true"/>
    <PolicheckWords xmlns="4873beb7-5857-4685-be1f-d57550cc96cc" xsi:nil="true"/>
    <SubmitterId xmlns="4873beb7-5857-4685-be1f-d57550cc96cc" xsi:nil="true"/>
    <AcquiredFrom xmlns="4873beb7-5857-4685-be1f-d57550cc96cc">Internal MS</AcquiredFrom>
    <EditorialStatus xmlns="4873beb7-5857-4685-be1f-d57550cc96cc" xsi:nil="true"/>
    <Markets xmlns="4873beb7-5857-4685-be1f-d57550cc96cc"/>
    <OriginAsset xmlns="4873beb7-5857-4685-be1f-d57550cc96cc" xsi:nil="true"/>
    <AssetStart xmlns="4873beb7-5857-4685-be1f-d57550cc96cc">2011-01-13T11:47:00+00:00</AssetStart>
    <FriendlyTitle xmlns="4873beb7-5857-4685-be1f-d57550cc96cc" xsi:nil="true"/>
    <MarketSpecific xmlns="4873beb7-5857-4685-be1f-d57550cc96cc">false</MarketSpecific>
    <TPNamespace xmlns="4873beb7-5857-4685-be1f-d57550cc96cc" xsi:nil="true"/>
    <PublishStatusLookup xmlns="4873beb7-5857-4685-be1f-d57550cc96cc">
      <Value>1118697</Value>
      <Value>1315956</Value>
    </PublishStatusLookup>
    <APAuthor xmlns="4873beb7-5857-4685-be1f-d57550cc96cc">
      <UserInfo>
        <DisplayName>REDMOND\v-rapal</DisplayName>
        <AccountId>2094</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 xsi:nil="true"/>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astPublishResultLookup xmlns="4873beb7-5857-4685-be1f-d57550cc96cc" xsi:nil="true"/>
    <LegacyData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false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Provider xmlns="4873beb7-5857-4685-be1f-d57550cc96cc" xsi:nil="true"/>
    <UACurrentWords xmlns="4873beb7-5857-4685-be1f-d57550cc96cc" xsi:nil="true"/>
    <AssetId xmlns="4873beb7-5857-4685-be1f-d57550cc96cc">TP102477048</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PublishTargets>
    <ApprovalLog xmlns="4873beb7-5857-4685-be1f-d57550cc96cc" xsi:nil="true"/>
    <BugNumber xmlns="4873beb7-5857-4685-be1f-d57550cc96cc" xsi:nil="true"/>
    <CrawlForDependencies xmlns="4873beb7-5857-4685-be1f-d57550cc96cc">false</CrawlForDependencies>
    <LastHandOff xmlns="4873beb7-5857-4685-be1f-d57550cc96cc" xsi:nil="true"/>
    <Milestone xmlns="4873beb7-5857-4685-be1f-d57550cc96cc" xsi:nil="true"/>
    <UANotes xmlns="4873beb7-5857-4685-be1f-d57550cc96cc" xsi:nil="true"/>
    <CampaignTagsTaxHTField0 xmlns="4873beb7-5857-4685-be1f-d57550cc96cc">
      <Terms xmlns="http://schemas.microsoft.com/office/infopath/2007/PartnerControls"/>
    </CampaignTagsTaxHTField0>
    <LocLastLocAttemptVersionLookup xmlns="4873beb7-5857-4685-be1f-d57550cc96cc">131709</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6D82C5-0FD7-4AE6-B0A0-FDF15C91834E}">
  <ds:schemaRefs>
    <ds:schemaRef ds:uri="http://schemas.microsoft.com/office/2006/metadata/properties"/>
    <ds:schemaRef ds:uri="http://schemas.microsoft.com/office/infopath/2007/PartnerControls"/>
    <ds:schemaRef ds:uri="4873beb7-5857-4685-be1f-d57550cc96cc"/>
  </ds:schemaRefs>
</ds:datastoreItem>
</file>

<file path=customXml/itemProps2.xml><?xml version="1.0" encoding="utf-8"?>
<ds:datastoreItem xmlns:ds="http://schemas.openxmlformats.org/officeDocument/2006/customXml" ds:itemID="{041D13A1-8AA6-4CEA-961F-CC8E085C2E98}">
  <ds:schemaRefs>
    <ds:schemaRef ds:uri="http://schemas.microsoft.com/sharepoint/v3/contenttype/forms"/>
  </ds:schemaRefs>
</ds:datastoreItem>
</file>

<file path=customXml/itemProps3.xml><?xml version="1.0" encoding="utf-8"?>
<ds:datastoreItem xmlns:ds="http://schemas.openxmlformats.org/officeDocument/2006/customXml" ds:itemID="{29899DA8-CFE3-4C2D-A940-AEC6362613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TM02477049</Template>
  <TotalTime>0</TotalTime>
  <Words>29562</Words>
  <Application>Microsoft Macintosh PowerPoint</Application>
  <PresentationFormat>On-screen Show (4:3)</PresentationFormat>
  <Paragraphs>1485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TM02477049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2011-01-13T09:15:33Z</dcterms:created>
  <dcterms:modified xsi:type="dcterms:W3CDTF">2015-09-20T08:42:17Z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ies>
</file>