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0" r:id="rId4"/>
  </p:sldMasterIdLst>
  <p:notesMasterIdLst>
    <p:notesMasterId r:id="rId14"/>
  </p:notesMasterIdLst>
  <p:sldIdLst>
    <p:sldId id="264" r:id="rId5"/>
    <p:sldId id="256" r:id="rId6"/>
    <p:sldId id="257" r:id="rId7"/>
    <p:sldId id="263" r:id="rId8"/>
    <p:sldId id="258" r:id="rId9"/>
    <p:sldId id="259" r:id="rId10"/>
    <p:sldId id="260" r:id="rId11"/>
    <p:sldId id="261" r:id="rId12"/>
    <p:sldId id="262"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347" autoAdjust="0"/>
  </p:normalViewPr>
  <p:slideViewPr>
    <p:cSldViewPr showGuides="1">
      <p:cViewPr>
        <p:scale>
          <a:sx n="125" d="100"/>
          <a:sy n="125" d="100"/>
        </p:scale>
        <p:origin x="-272" y="8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notesMaster" Target="notesMasters/notes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FA3F37-1504-4A55-A71C-F2EED66F2279}" type="datetimeFigureOut">
              <a:rPr lang="en-US" smtClean="0"/>
              <a:t>20.09.15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93DC64-71A5-4254-835C-E48E0AAA1F37}" type="slidenum">
              <a:rPr lang="en-US" smtClean="0"/>
              <a:t>‹#›</a:t>
            </a:fld>
            <a:endParaRPr lang="en-US"/>
          </a:p>
        </p:txBody>
      </p:sp>
    </p:spTree>
    <p:extLst>
      <p:ext uri="{BB962C8B-B14F-4D97-AF65-F5344CB8AC3E}">
        <p14:creationId xmlns:p14="http://schemas.microsoft.com/office/powerpoint/2010/main" val="26024325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r>
              <a:rPr lang="en-US" sz="1400" b="1" dirty="0" smtClean="0"/>
              <a:t>Rotating numbers on a curved path</a:t>
            </a:r>
          </a:p>
          <a:p>
            <a:r>
              <a:rPr lang="en-US" sz="1400" dirty="0" smtClean="0"/>
              <a:t>(Advanced)</a:t>
            </a:r>
          </a:p>
          <a:p>
            <a:endParaRPr lang="en-US" sz="1200" dirty="0" smtClean="0"/>
          </a:p>
          <a:p>
            <a:pPr marL="685800" marR="0" lvl="3" indent="-228600" algn="l" defTabSz="914400" rtl="0" eaLnBrk="1" fontAlgn="auto" latinLnBrk="0" hangingPunct="1">
              <a:lnSpc>
                <a:spcPct val="100000"/>
              </a:lnSpc>
              <a:spcBef>
                <a:spcPts val="0"/>
              </a:spcBef>
              <a:spcAft>
                <a:spcPts val="0"/>
              </a:spcAft>
              <a:buClrTx/>
              <a:buSzTx/>
              <a:buFont typeface="+mj-lt"/>
              <a:buNone/>
              <a:tabLst/>
              <a:defRPr/>
            </a:pPr>
            <a:endParaRPr lang="en-US" sz="1200" dirty="0" smtClean="0"/>
          </a:p>
          <a:p>
            <a:pPr marL="0" marR="0" lvl="3" indent="0" algn="l" defTabSz="914400" rtl="0" eaLnBrk="1" fontAlgn="auto" latinLnBrk="0" hangingPunct="1">
              <a:lnSpc>
                <a:spcPct val="100000"/>
              </a:lnSpc>
              <a:spcBef>
                <a:spcPts val="0"/>
              </a:spcBef>
              <a:spcAft>
                <a:spcPts val="0"/>
              </a:spcAft>
              <a:buClrTx/>
              <a:buSzTx/>
              <a:buFont typeface="+mj-lt"/>
              <a:buNone/>
              <a:tabLst/>
              <a:defRPr/>
            </a:pPr>
            <a:r>
              <a:rPr lang="en-US" sz="1200" b="1" dirty="0" smtClean="0"/>
              <a:t>Tip: </a:t>
            </a:r>
            <a:r>
              <a:rPr lang="en-US" sz="1200" dirty="0" smtClean="0"/>
              <a:t>To draw the curved line on this slide, you will need to use the ruler and the drawing guides.</a:t>
            </a:r>
          </a:p>
          <a:p>
            <a:pPr marL="685800" marR="0" lvl="3" indent="-228600" algn="l" defTabSz="914400" rtl="0" eaLnBrk="1" fontAlgn="auto" latinLnBrk="0" hangingPunct="1">
              <a:lnSpc>
                <a:spcPct val="100000"/>
              </a:lnSpc>
              <a:spcBef>
                <a:spcPts val="0"/>
              </a:spcBef>
              <a:spcAft>
                <a:spcPts val="0"/>
              </a:spcAft>
              <a:buClrTx/>
              <a:buSzTx/>
              <a:buFont typeface="+mj-lt"/>
              <a:buNone/>
              <a:tabLst/>
              <a:defRPr/>
            </a:pPr>
            <a:endParaRPr lang="en-US" sz="1200" dirty="0" smtClean="0"/>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dirty="0" smtClean="0"/>
          </a:p>
          <a:p>
            <a:r>
              <a:rPr lang="en-US" sz="1200" dirty="0" smtClean="0"/>
              <a:t>To display the ruler and the drawing</a:t>
            </a:r>
            <a:r>
              <a:rPr lang="en-US" sz="1200" baseline="0" dirty="0" smtClean="0"/>
              <a:t> guides, do the following:</a:t>
            </a:r>
            <a:endParaRPr lang="en-US" sz="120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On the </a:t>
            </a:r>
            <a:r>
              <a:rPr lang="en-US" sz="1200" b="1" kern="1200" baseline="0" dirty="0" smtClean="0">
                <a:solidFill>
                  <a:schemeClr val="tx1"/>
                </a:solidFill>
                <a:latin typeface="+mn-lt"/>
                <a:ea typeface="+mn-ea"/>
                <a:cs typeface="+mn-cs"/>
              </a:rPr>
              <a:t>View</a:t>
            </a:r>
            <a:r>
              <a:rPr lang="en-US" sz="1200" b="0" kern="1200" baseline="0" dirty="0" smtClean="0">
                <a:solidFill>
                  <a:schemeClr val="tx1"/>
                </a:solidFill>
                <a:latin typeface="+mn-lt"/>
                <a:ea typeface="+mn-ea"/>
                <a:cs typeface="+mn-cs"/>
              </a:rPr>
              <a:t> tab, in the </a:t>
            </a:r>
            <a:r>
              <a:rPr lang="en-US" sz="1200" b="1" kern="1200" baseline="0" dirty="0" smtClean="0">
                <a:solidFill>
                  <a:schemeClr val="tx1"/>
                </a:solidFill>
                <a:latin typeface="+mn-lt"/>
                <a:ea typeface="+mn-ea"/>
                <a:cs typeface="+mn-cs"/>
              </a:rPr>
              <a:t>Show/Hide</a:t>
            </a:r>
            <a:r>
              <a:rPr lang="en-US" sz="1200" b="0" kern="1200" baseline="0" dirty="0" smtClean="0">
                <a:solidFill>
                  <a:schemeClr val="tx1"/>
                </a:solidFill>
                <a:latin typeface="+mn-lt"/>
                <a:ea typeface="+mn-ea"/>
                <a:cs typeface="+mn-cs"/>
              </a:rPr>
              <a:t> group, select </a:t>
            </a:r>
            <a:r>
              <a:rPr lang="en-US" sz="1200" b="1" kern="1200" baseline="0" dirty="0" smtClean="0">
                <a:solidFill>
                  <a:schemeClr val="tx1"/>
                </a:solidFill>
                <a:latin typeface="+mn-lt"/>
                <a:ea typeface="+mn-ea"/>
                <a:cs typeface="+mn-cs"/>
              </a:rPr>
              <a:t>Ruler</a:t>
            </a:r>
            <a:r>
              <a:rPr lang="en-US" sz="1200" b="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Right-click the slide background area, and then click </a:t>
            </a:r>
            <a:r>
              <a:rPr lang="en-US" sz="1200" b="1" kern="1200" baseline="0" dirty="0" smtClean="0">
                <a:solidFill>
                  <a:schemeClr val="tx1"/>
                </a:solidFill>
                <a:latin typeface="+mn-lt"/>
                <a:ea typeface="+mn-ea"/>
                <a:cs typeface="+mn-cs"/>
              </a:rPr>
              <a:t>Grid and Guides</a:t>
            </a:r>
            <a:r>
              <a:rPr lang="en-US" sz="1200" b="0" kern="1200" baseline="0" dirty="0" smtClean="0">
                <a:solidFill>
                  <a:schemeClr val="tx1"/>
                </a:solidFill>
                <a:latin typeface="+mn-lt"/>
                <a:ea typeface="+mn-ea"/>
                <a:cs typeface="+mn-cs"/>
              </a:rPr>
              <a:t>. In the </a:t>
            </a:r>
            <a:r>
              <a:rPr lang="en-US" sz="1200" b="1" kern="1200" baseline="0" dirty="0" smtClean="0">
                <a:solidFill>
                  <a:schemeClr val="tx1"/>
                </a:solidFill>
                <a:latin typeface="+mn-lt"/>
                <a:ea typeface="+mn-ea"/>
                <a:cs typeface="+mn-cs"/>
              </a:rPr>
              <a:t>Grid and Guides </a:t>
            </a:r>
            <a:r>
              <a:rPr lang="en-US" sz="1200" b="0" kern="1200" baseline="0" dirty="0" smtClean="0">
                <a:solidFill>
                  <a:schemeClr val="tx1"/>
                </a:solidFill>
                <a:latin typeface="+mn-lt"/>
                <a:ea typeface="+mn-ea"/>
                <a:cs typeface="+mn-cs"/>
              </a:rPr>
              <a:t>dialog box, under </a:t>
            </a:r>
            <a:r>
              <a:rPr lang="en-US" sz="1200" b="1" kern="1200" baseline="0" dirty="0" smtClean="0">
                <a:solidFill>
                  <a:schemeClr val="tx1"/>
                </a:solidFill>
                <a:latin typeface="+mn-lt"/>
                <a:ea typeface="+mn-ea"/>
                <a:cs typeface="+mn-cs"/>
              </a:rPr>
              <a:t>Guide settings</a:t>
            </a:r>
            <a:r>
              <a:rPr lang="en-US" sz="1200" b="0" kern="1200" baseline="0" dirty="0" smtClean="0">
                <a:solidFill>
                  <a:schemeClr val="tx1"/>
                </a:solidFill>
                <a:latin typeface="+mn-lt"/>
                <a:ea typeface="+mn-ea"/>
                <a:cs typeface="+mn-cs"/>
              </a:rPr>
              <a:t>, select </a:t>
            </a:r>
            <a:r>
              <a:rPr lang="en-US" sz="1200" b="1" kern="1200" baseline="0" dirty="0" smtClean="0">
                <a:solidFill>
                  <a:schemeClr val="tx1"/>
                </a:solidFill>
                <a:latin typeface="+mn-lt"/>
                <a:ea typeface="+mn-ea"/>
                <a:cs typeface="+mn-cs"/>
              </a:rPr>
              <a:t>Display drawing guides on screen</a:t>
            </a:r>
            <a:r>
              <a:rPr lang="en-US" sz="1200" b="0" kern="1200" baseline="0" dirty="0" smtClean="0">
                <a:solidFill>
                  <a:schemeClr val="tx1"/>
                </a:solidFill>
                <a:latin typeface="+mn-lt"/>
                <a:ea typeface="+mn-ea"/>
                <a:cs typeface="+mn-cs"/>
              </a:rPr>
              <a:t>. </a:t>
            </a:r>
            <a:r>
              <a:rPr lang="en-US" sz="1200" b="0" baseline="0" dirty="0" smtClean="0"/>
              <a:t>(</a:t>
            </a:r>
            <a:r>
              <a:rPr lang="en-US" sz="1200" b="1" dirty="0" smtClean="0"/>
              <a:t>Note: </a:t>
            </a:r>
            <a:r>
              <a:rPr lang="en-US" sz="1200" dirty="0" smtClean="0"/>
              <a:t>One horizontal and one vertical guide will display on</a:t>
            </a:r>
            <a:r>
              <a:rPr lang="en-US" sz="1200" baseline="0" dirty="0" smtClean="0"/>
              <a:t> the slide </a:t>
            </a:r>
            <a:r>
              <a:rPr lang="en-US" sz="1200" dirty="0" smtClean="0"/>
              <a:t>at 0.00, the default</a:t>
            </a:r>
            <a:r>
              <a:rPr lang="en-US" sz="1200" baseline="0" dirty="0" smtClean="0"/>
              <a:t> position</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None/>
              <a:tabLst/>
              <a:defRPr/>
            </a:pPr>
            <a:r>
              <a:rPr lang="en-US" sz="1200" dirty="0" smtClean="0"/>
              <a:t>To reproduce the curved line on this slide, do the following:</a:t>
            </a:r>
            <a:endParaRPr lang="en-US" sz="1200" b="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On the </a:t>
            </a:r>
            <a:r>
              <a:rPr lang="en-US" sz="1200" b="1" kern="1200" baseline="0" dirty="0" smtClean="0">
                <a:solidFill>
                  <a:schemeClr val="tx1"/>
                </a:solidFill>
                <a:latin typeface="+mn-lt"/>
                <a:ea typeface="+mn-ea"/>
                <a:cs typeface="+mn-cs"/>
              </a:rPr>
              <a:t>Insert </a:t>
            </a:r>
            <a:r>
              <a:rPr lang="en-US" sz="1200" b="0" kern="1200" baseline="0" dirty="0" smtClean="0">
                <a:solidFill>
                  <a:schemeClr val="tx1"/>
                </a:solidFill>
                <a:latin typeface="+mn-lt"/>
                <a:ea typeface="+mn-ea"/>
                <a:cs typeface="+mn-cs"/>
              </a:rPr>
              <a:t>tab, in the </a:t>
            </a:r>
            <a:r>
              <a:rPr lang="en-US" sz="1200" b="1" kern="1200" baseline="0" dirty="0" smtClean="0">
                <a:solidFill>
                  <a:schemeClr val="tx1"/>
                </a:solidFill>
                <a:latin typeface="+mn-lt"/>
                <a:ea typeface="+mn-ea"/>
                <a:cs typeface="+mn-cs"/>
              </a:rPr>
              <a:t>Illustrations </a:t>
            </a:r>
            <a:r>
              <a:rPr lang="en-US" sz="1200" b="0" kern="1200" baseline="0" dirty="0" smtClean="0">
                <a:solidFill>
                  <a:schemeClr val="tx1"/>
                </a:solidFill>
                <a:latin typeface="+mn-lt"/>
                <a:ea typeface="+mn-ea"/>
                <a:cs typeface="+mn-cs"/>
              </a:rPr>
              <a:t>group, click </a:t>
            </a:r>
            <a:r>
              <a:rPr lang="en-US" sz="1200" b="1" kern="1200" baseline="0" dirty="0" smtClean="0">
                <a:solidFill>
                  <a:schemeClr val="tx1"/>
                </a:solidFill>
                <a:latin typeface="+mn-lt"/>
                <a:ea typeface="+mn-ea"/>
                <a:cs typeface="+mn-cs"/>
              </a:rPr>
              <a:t>Shapes</a:t>
            </a:r>
            <a:r>
              <a:rPr lang="en-US" sz="1200" b="0" kern="1200" baseline="0" dirty="0" smtClean="0">
                <a:solidFill>
                  <a:schemeClr val="tx1"/>
                </a:solidFill>
                <a:latin typeface="+mn-lt"/>
                <a:ea typeface="+mn-ea"/>
                <a:cs typeface="+mn-cs"/>
              </a:rPr>
              <a:t>, and then under </a:t>
            </a:r>
            <a:r>
              <a:rPr lang="en-US" sz="1200" b="1" kern="1200" baseline="0" dirty="0" smtClean="0">
                <a:solidFill>
                  <a:schemeClr val="tx1"/>
                </a:solidFill>
                <a:latin typeface="+mn-lt"/>
                <a:ea typeface="+mn-ea"/>
                <a:cs typeface="+mn-cs"/>
              </a:rPr>
              <a:t>Lines</a:t>
            </a:r>
            <a:r>
              <a:rPr lang="en-US" sz="1200" b="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Curve</a:t>
            </a:r>
            <a:r>
              <a:rPr lang="en-US" sz="1200" b="0" kern="1200" baseline="0" dirty="0" smtClean="0">
                <a:solidFill>
                  <a:schemeClr val="tx1"/>
                </a:solidFill>
                <a:latin typeface="+mn-lt"/>
                <a:ea typeface="+mn-ea"/>
                <a:cs typeface="+mn-cs"/>
              </a:rPr>
              <a:t> (10</a:t>
            </a:r>
            <a:r>
              <a:rPr lang="en-US" sz="1200" b="0" kern="1200" baseline="30000" dirty="0" smtClean="0">
                <a:solidFill>
                  <a:schemeClr val="tx1"/>
                </a:solidFill>
                <a:latin typeface="+mn-lt"/>
                <a:ea typeface="+mn-ea"/>
                <a:cs typeface="+mn-cs"/>
              </a:rPr>
              <a:t>th</a:t>
            </a:r>
            <a:r>
              <a:rPr lang="en-US" sz="1200" b="0" kern="1200" baseline="0" dirty="0" smtClean="0">
                <a:solidFill>
                  <a:schemeClr val="tx1"/>
                </a:solidFill>
                <a:latin typeface="+mn-lt"/>
                <a:ea typeface="+mn-ea"/>
                <a:cs typeface="+mn-cs"/>
              </a:rPr>
              <a:t> option from the left). To draw the curved line on the slide, do the following:</a:t>
            </a:r>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Click the first point 0.25” to the left of the left edge of the slide and 0.75” below the horizontal drawing guide.</a:t>
            </a:r>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Click the second point 3” to the left of the vertical drawing guide and 1” above the horizontal drawing guide.</a:t>
            </a:r>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Click the third point 1.5” to the right of the vertical drawing guide and 0.5” below the horizontal drawing guide.</a:t>
            </a:r>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Double-click the fourth and final point 0.25” to the right of the right edge of the slide and 1.5” above the horizontal drawing guide.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2"/>
              <a:tabLst/>
              <a:defRPr/>
            </a:pPr>
            <a:r>
              <a:rPr lang="en-US" sz="1200" b="0" kern="1200" dirty="0" smtClean="0">
                <a:solidFill>
                  <a:schemeClr val="tx1"/>
                </a:solidFill>
                <a:latin typeface="+mn-lt"/>
                <a:ea typeface="+mn-ea"/>
                <a:cs typeface="+mn-cs"/>
              </a:rPr>
              <a:t>Select the curved line. Under</a:t>
            </a:r>
            <a:r>
              <a:rPr lang="en-US" sz="1200" b="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Drawing Tools</a:t>
            </a:r>
            <a:r>
              <a:rPr lang="en-US" sz="1200" b="0" kern="1200" baseline="0" dirty="0" smtClean="0">
                <a:solidFill>
                  <a:schemeClr val="tx1"/>
                </a:solidFill>
                <a:latin typeface="+mn-lt"/>
                <a:ea typeface="+mn-ea"/>
                <a:cs typeface="+mn-cs"/>
              </a:rPr>
              <a:t>, on the </a:t>
            </a:r>
            <a:r>
              <a:rPr lang="en-US" sz="1200" b="1" kern="1200" baseline="0" dirty="0" smtClean="0">
                <a:solidFill>
                  <a:schemeClr val="tx1"/>
                </a:solidFill>
                <a:latin typeface="+mn-lt"/>
                <a:ea typeface="+mn-ea"/>
                <a:cs typeface="+mn-cs"/>
              </a:rPr>
              <a:t>Format</a:t>
            </a:r>
            <a:r>
              <a:rPr lang="en-US" sz="1200" b="0" kern="1200" baseline="0" dirty="0" smtClean="0">
                <a:solidFill>
                  <a:schemeClr val="tx1"/>
                </a:solidFill>
                <a:latin typeface="+mn-lt"/>
                <a:ea typeface="+mn-ea"/>
                <a:cs typeface="+mn-cs"/>
              </a:rPr>
              <a:t> tab, in the </a:t>
            </a:r>
            <a:r>
              <a:rPr lang="en-US" sz="1200" b="1" kern="1200" baseline="0" dirty="0" smtClean="0">
                <a:solidFill>
                  <a:schemeClr val="tx1"/>
                </a:solidFill>
                <a:latin typeface="+mn-lt"/>
                <a:ea typeface="+mn-ea"/>
                <a:cs typeface="+mn-cs"/>
              </a:rPr>
              <a:t>Shape Styles </a:t>
            </a:r>
            <a:r>
              <a:rPr lang="en-US" sz="1200" b="0" kern="1200" baseline="0" dirty="0" smtClean="0">
                <a:solidFill>
                  <a:schemeClr val="tx1"/>
                </a:solidFill>
                <a:latin typeface="+mn-lt"/>
                <a:ea typeface="+mn-ea"/>
                <a:cs typeface="+mn-cs"/>
              </a:rPr>
              <a:t>group, click </a:t>
            </a:r>
            <a:r>
              <a:rPr lang="en-US" sz="1200" b="1" kern="1200" baseline="0" dirty="0" smtClean="0">
                <a:solidFill>
                  <a:schemeClr val="tx1"/>
                </a:solidFill>
                <a:latin typeface="+mn-lt"/>
                <a:ea typeface="+mn-ea"/>
                <a:cs typeface="+mn-cs"/>
              </a:rPr>
              <a:t>Shape Outline</a:t>
            </a:r>
            <a:r>
              <a:rPr lang="en-US" sz="1200" b="0" kern="1200" baseline="0" dirty="0" smtClean="0">
                <a:solidFill>
                  <a:schemeClr val="tx1"/>
                </a:solidFill>
                <a:latin typeface="+mn-lt"/>
                <a:ea typeface="+mn-ea"/>
                <a:cs typeface="+mn-cs"/>
              </a:rPr>
              <a:t>, and then do the following: </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Under </a:t>
            </a:r>
            <a:r>
              <a:rPr lang="en-US" sz="1200" b="1" kern="1200" baseline="0" dirty="0" smtClean="0">
                <a:solidFill>
                  <a:schemeClr val="tx1"/>
                </a:solidFill>
                <a:latin typeface="+mn-lt"/>
                <a:ea typeface="+mn-ea"/>
                <a:cs typeface="+mn-cs"/>
              </a:rPr>
              <a:t>Theme Colors</a:t>
            </a:r>
            <a:r>
              <a:rPr lang="en-US" sz="1200" b="0" kern="1200" baseline="0" dirty="0" smtClean="0">
                <a:solidFill>
                  <a:schemeClr val="tx1"/>
                </a:solidFill>
                <a:latin typeface="+mn-lt"/>
                <a:ea typeface="+mn-ea"/>
                <a:cs typeface="+mn-cs"/>
              </a:rPr>
              <a:t>,</a:t>
            </a:r>
            <a:r>
              <a:rPr lang="en-US" sz="1200" b="1" kern="1200" baseline="0" dirty="0" smtClean="0">
                <a:solidFill>
                  <a:schemeClr val="tx1"/>
                </a:solidFill>
                <a:latin typeface="+mn-lt"/>
                <a:ea typeface="+mn-ea"/>
                <a:cs typeface="+mn-cs"/>
              </a:rPr>
              <a:t> </a:t>
            </a:r>
            <a:r>
              <a:rPr lang="en-US" sz="1200" b="0" kern="1200" baseline="0" dirty="0" smtClean="0">
                <a:solidFill>
                  <a:schemeClr val="tx1"/>
                </a:solidFill>
                <a:latin typeface="+mn-lt"/>
                <a:ea typeface="+mn-ea"/>
                <a:cs typeface="+mn-cs"/>
              </a:rPr>
              <a:t>click</a:t>
            </a:r>
            <a:r>
              <a:rPr lang="en-US" sz="1200" b="0" dirty="0" smtClean="0"/>
              <a:t> </a:t>
            </a:r>
            <a:r>
              <a:rPr lang="en-US" sz="1200" b="1" dirty="0" smtClean="0"/>
              <a:t>White, Background 1, Darker 35%</a:t>
            </a:r>
            <a:r>
              <a:rPr lang="en-US" sz="1200" b="0" dirty="0" smtClean="0"/>
              <a:t> (fifth row, first option from the left). </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Point to </a:t>
            </a:r>
            <a:r>
              <a:rPr lang="en-US" sz="1200" b="1" kern="1200" baseline="0" dirty="0" smtClean="0">
                <a:solidFill>
                  <a:schemeClr val="tx1"/>
                </a:solidFill>
                <a:latin typeface="+mn-lt"/>
                <a:ea typeface="+mn-ea"/>
                <a:cs typeface="+mn-cs"/>
              </a:rPr>
              <a:t>Dashes</a:t>
            </a:r>
            <a:r>
              <a:rPr lang="en-US" sz="1200" b="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Square Dot </a:t>
            </a:r>
            <a:r>
              <a:rPr lang="en-US" sz="1200" b="0" kern="1200" baseline="0" dirty="0" smtClean="0">
                <a:solidFill>
                  <a:schemeClr val="tx1"/>
                </a:solidFill>
                <a:latin typeface="+mn-lt"/>
                <a:ea typeface="+mn-ea"/>
                <a:cs typeface="+mn-cs"/>
              </a:rPr>
              <a:t>(third option from the top).</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Point to </a:t>
            </a:r>
            <a:r>
              <a:rPr lang="en-US" sz="1200" b="1" kern="1200" baseline="0" dirty="0" smtClean="0">
                <a:solidFill>
                  <a:schemeClr val="tx1"/>
                </a:solidFill>
                <a:latin typeface="+mn-lt"/>
                <a:ea typeface="+mn-ea"/>
                <a:cs typeface="+mn-cs"/>
              </a:rPr>
              <a:t>Weight</a:t>
            </a:r>
            <a:r>
              <a:rPr lang="en-US" sz="1200" b="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1 ½ pt</a:t>
            </a:r>
            <a:r>
              <a:rPr lang="en-US" sz="1200" b="0" kern="1200" baseline="0" dirty="0" smtClean="0">
                <a:solidFill>
                  <a:schemeClr val="tx1"/>
                </a:solidFill>
                <a:latin typeface="+mn-lt"/>
                <a:ea typeface="+mn-ea"/>
                <a:cs typeface="+mn-cs"/>
              </a:rPr>
              <a:t>. </a:t>
            </a:r>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dirty="0" smtClean="0"/>
          </a:p>
          <a:p>
            <a:endParaRPr lang="en-US" sz="1200" dirty="0" smtClean="0"/>
          </a:p>
          <a:p>
            <a:r>
              <a:rPr lang="en-US" sz="1200" dirty="0" smtClean="0"/>
              <a:t>To reproduce the “1”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t>On the </a:t>
            </a:r>
            <a:r>
              <a:rPr lang="en-US" sz="1200" b="1" i="0" dirty="0" smtClean="0"/>
              <a:t>Home</a:t>
            </a:r>
            <a:r>
              <a:rPr lang="en-US" sz="1200" i="0" dirty="0" smtClean="0"/>
              <a:t> tab, in the</a:t>
            </a:r>
            <a:r>
              <a:rPr lang="en-US" sz="1200" i="0" baseline="0" dirty="0" smtClean="0"/>
              <a:t> </a:t>
            </a:r>
            <a:r>
              <a:rPr lang="en-US" sz="1200" b="1" i="0" baseline="0" dirty="0" smtClean="0"/>
              <a:t>Slides</a:t>
            </a:r>
            <a:r>
              <a:rPr lang="en-US" sz="1200" i="0" baseline="0" dirty="0" smtClean="0"/>
              <a:t> group, click </a:t>
            </a:r>
            <a:r>
              <a:rPr lang="en-US" sz="1200" b="1" i="0" baseline="0" dirty="0" smtClean="0"/>
              <a:t>Layout</a:t>
            </a:r>
            <a:r>
              <a:rPr lang="en-US" sz="1200" i="0" baseline="0" dirty="0" smtClean="0"/>
              <a:t>, and then click </a:t>
            </a:r>
            <a:r>
              <a:rPr lang="en-US" sz="1200" b="1" i="0" baseline="0" dirty="0" smtClean="0"/>
              <a:t>Blank</a:t>
            </a:r>
            <a:r>
              <a:rPr lang="en-US" sz="1200" i="0" baseline="0" dirty="0" smtClean="0"/>
              <a:t>.</a:t>
            </a:r>
            <a:endParaRPr lang="en-US" sz="1200" i="0" dirty="0" smtClean="0"/>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t>On</a:t>
            </a:r>
            <a:r>
              <a:rPr lang="en-US" sz="1200" i="0" baseline="0" dirty="0" smtClean="0"/>
              <a:t> the </a:t>
            </a:r>
            <a:r>
              <a:rPr lang="en-US" sz="1200" b="1" i="0" baseline="0" dirty="0" smtClean="0"/>
              <a:t>Insert</a:t>
            </a:r>
            <a:r>
              <a:rPr lang="en-US" sz="1200" i="0" baseline="0" dirty="0" smtClean="0"/>
              <a:t> tab, in the </a:t>
            </a:r>
            <a:r>
              <a:rPr lang="en-US" sz="1200" b="1" i="0" baseline="0" dirty="0" smtClean="0"/>
              <a:t>Text</a:t>
            </a:r>
            <a:r>
              <a:rPr lang="en-US" sz="1200" i="0" baseline="0" dirty="0" smtClean="0"/>
              <a:t> group, click </a:t>
            </a:r>
            <a:r>
              <a:rPr lang="en-US" sz="1200" b="1" i="0" baseline="0" dirty="0" smtClean="0"/>
              <a:t>Text Box</a:t>
            </a:r>
            <a:r>
              <a:rPr lang="en-US" sz="1200" i="0" baseline="0" dirty="0" smtClean="0"/>
              <a:t>, and then on the slide, drag to draw the text 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t>Enter </a:t>
            </a:r>
            <a:r>
              <a:rPr lang="en-US" sz="1200" b="1" i="0" baseline="0" dirty="0" smtClean="0"/>
              <a:t>1</a:t>
            </a:r>
            <a:r>
              <a:rPr lang="en-US" sz="1200" i="0" baseline="0" dirty="0" smtClean="0"/>
              <a:t> in the text box, and then select the text. O</a:t>
            </a:r>
            <a:r>
              <a:rPr lang="en-US" sz="1200" i="0" dirty="0" smtClean="0"/>
              <a:t>n the </a:t>
            </a:r>
            <a:r>
              <a:rPr lang="en-US" sz="1200" b="1" i="0" dirty="0" smtClean="0"/>
              <a:t>Home</a:t>
            </a:r>
            <a:r>
              <a:rPr lang="en-US" sz="1200" i="0" baseline="0" dirty="0" smtClean="0"/>
              <a:t> tab, in the </a:t>
            </a:r>
            <a:r>
              <a:rPr lang="en-US" sz="1200" b="1" i="0" baseline="0" dirty="0" smtClean="0"/>
              <a:t>Font</a:t>
            </a:r>
            <a:r>
              <a:rPr lang="en-US" sz="1200" i="0" baseline="0" dirty="0" smtClean="0"/>
              <a:t> group, do the following:</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t>In the </a:t>
            </a:r>
            <a:r>
              <a:rPr lang="en-US" sz="1200" b="1" i="0" baseline="0" dirty="0" smtClean="0"/>
              <a:t>Font</a:t>
            </a:r>
            <a:r>
              <a:rPr lang="en-US" sz="1200" i="0" baseline="0" dirty="0" smtClean="0"/>
              <a:t> list, select </a:t>
            </a:r>
            <a:r>
              <a:rPr lang="en-US" sz="1200" b="1" baseline="0" dirty="0" smtClean="0"/>
              <a:t>Impact</a:t>
            </a:r>
            <a:r>
              <a:rPr lang="en-US" sz="1200" b="0" baseline="0" dirty="0" smtClean="0"/>
              <a:t>.</a:t>
            </a:r>
            <a:endParaRPr lang="en-US" sz="1200" b="0" i="0" baseline="0" dirty="0" smtClean="0"/>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t>In the </a:t>
            </a:r>
            <a:r>
              <a:rPr lang="en-US" sz="1200" b="1" i="0" baseline="0" dirty="0" smtClean="0"/>
              <a:t>Font Size </a:t>
            </a:r>
            <a:r>
              <a:rPr lang="en-US" sz="1200" i="0" baseline="0" dirty="0" smtClean="0"/>
              <a:t>box, enter </a:t>
            </a:r>
            <a:r>
              <a:rPr lang="en-US" sz="1200" b="1" baseline="0" dirty="0" smtClean="0"/>
              <a:t>140</a:t>
            </a:r>
            <a:r>
              <a:rPr lang="en-US" sz="1200" b="0" baseline="0" dirty="0" smtClean="0"/>
              <a:t>.</a:t>
            </a:r>
            <a:endParaRPr lang="en-US" sz="1200" i="0" baseline="0" dirty="0" smtClean="0"/>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t>On the </a:t>
            </a:r>
            <a:r>
              <a:rPr lang="en-US" sz="1200" b="1" i="0" baseline="0" dirty="0" smtClean="0"/>
              <a:t>Home</a:t>
            </a:r>
            <a:r>
              <a:rPr lang="en-US" sz="1200" i="0" baseline="0" dirty="0" smtClean="0"/>
              <a:t> tab, in the </a:t>
            </a:r>
            <a:r>
              <a:rPr lang="en-US" sz="1200" b="1" i="0" baseline="0" dirty="0" smtClean="0"/>
              <a:t>Paragraph</a:t>
            </a:r>
            <a:r>
              <a:rPr lang="en-US" sz="1200" i="0" baseline="0" dirty="0" smtClean="0"/>
              <a:t> group, click </a:t>
            </a:r>
            <a:r>
              <a:rPr lang="en-US" sz="1200" b="1" i="0" baseline="0" dirty="0" smtClean="0"/>
              <a:t>Align Text Left </a:t>
            </a:r>
            <a:r>
              <a:rPr lang="en-US" sz="1200" i="0" baseline="0" dirty="0" smtClean="0"/>
              <a:t>to align the text left in the text box.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t>Select the text box. Under </a:t>
            </a:r>
            <a:r>
              <a:rPr lang="en-US" sz="1200" b="1" i="0" baseline="0" dirty="0" smtClean="0"/>
              <a:t>Drawing Tools</a:t>
            </a:r>
            <a:r>
              <a:rPr lang="en-US" sz="1200" i="0" baseline="0" dirty="0" smtClean="0"/>
              <a:t>, on the </a:t>
            </a:r>
            <a:r>
              <a:rPr lang="en-US" sz="1200" b="1" i="0" baseline="0" dirty="0" smtClean="0"/>
              <a:t>Format</a:t>
            </a:r>
            <a:r>
              <a:rPr lang="en-US" sz="1200" i="0" baseline="0" dirty="0" smtClean="0"/>
              <a:t> tab, in the bottom right corner of the </a:t>
            </a:r>
            <a:r>
              <a:rPr lang="en-US" sz="1200" b="1" i="0" baseline="0" dirty="0" smtClean="0"/>
              <a:t>WordArt Styles </a:t>
            </a:r>
            <a:r>
              <a:rPr lang="en-US" sz="1200" i="0" baseline="0" dirty="0" smtClean="0"/>
              <a:t>group, click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 launcher.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Fill </a:t>
            </a:r>
            <a:r>
              <a:rPr lang="en-US" sz="1200" kern="1200" baseline="0" dirty="0" smtClean="0">
                <a:solidFill>
                  <a:schemeClr val="tx1"/>
                </a:solidFill>
                <a:latin typeface="+mn-lt"/>
                <a:ea typeface="+mn-ea"/>
                <a:cs typeface="+mn-cs"/>
              </a:rPr>
              <a:t>in the left pane, select </a:t>
            </a:r>
            <a:r>
              <a:rPr lang="en-US" sz="1200" b="1" kern="1200" baseline="0" dirty="0" smtClean="0">
                <a:solidFill>
                  <a:schemeClr val="tx1"/>
                </a:solidFill>
                <a:latin typeface="+mn-lt"/>
                <a:ea typeface="+mn-ea"/>
                <a:cs typeface="+mn-cs"/>
              </a:rPr>
              <a:t>Gradient fill </a:t>
            </a:r>
            <a:r>
              <a:rPr lang="en-US" sz="120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Text Fill </a:t>
            </a:r>
            <a:r>
              <a:rPr lang="en-US" sz="1200" kern="1200" baseline="0" dirty="0" smtClean="0">
                <a:solidFill>
                  <a:schemeClr val="tx1"/>
                </a:solidFill>
                <a:latin typeface="+mn-lt"/>
                <a:ea typeface="+mn-ea"/>
                <a:cs typeface="+mn-cs"/>
              </a:rPr>
              <a:t>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Linear Down </a:t>
            </a:r>
            <a:r>
              <a:rPr lang="en-US" sz="1200" kern="1200" dirty="0" smtClean="0">
                <a:solidFill>
                  <a:schemeClr val="tx1"/>
                </a:solidFill>
                <a:latin typeface="+mn-lt"/>
                <a:ea typeface="+mn-ea"/>
                <a:cs typeface="+mn-cs"/>
              </a:rPr>
              <a:t>(first row, second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 gradient stops</a:t>
            </a:r>
            <a:r>
              <a:rPr lang="en-US" sz="1200" b="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 gradient</a:t>
            </a:r>
            <a:r>
              <a:rPr lang="en-US" sz="1200" b="1" kern="1200" baseline="0" dirty="0" smtClean="0">
                <a:solidFill>
                  <a:schemeClr val="tx1"/>
                </a:solidFill>
                <a:latin typeface="+mn-lt"/>
                <a:ea typeface="+mn-ea"/>
                <a:cs typeface="+mn-cs"/>
              </a:rPr>
              <a:t> stops</a:t>
            </a:r>
            <a:r>
              <a:rPr lang="en-US" sz="1200" kern="1200" dirty="0" smtClean="0">
                <a:solidFill>
                  <a:schemeClr val="tx1"/>
                </a:solidFill>
                <a:latin typeface="+mn-lt"/>
                <a:ea typeface="+mn-ea"/>
                <a:cs typeface="+mn-cs"/>
              </a:rPr>
              <a:t> until two stops appear in the slider.</a:t>
            </a:r>
          </a:p>
          <a:p>
            <a:pPr marL="228600" lvl="0" indent="-228600">
              <a:buFont typeface="+mj-lt"/>
              <a:buAutoNum type="arabicPeriod"/>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first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a:t>
            </a:r>
            <a:r>
              <a:rPr lang="en-US" sz="1200" b="0" kern="1200" dirty="0" smtClean="0">
                <a:solidFill>
                  <a:schemeClr val="tx1"/>
                </a:solidFill>
                <a:latin typeface="+mn-lt"/>
                <a:ea typeface="+mn-ea"/>
                <a:cs typeface="+mn-cs"/>
              </a:rPr>
              <a:t>(first row, first option from the left).</a:t>
            </a:r>
          </a:p>
          <a:p>
            <a:pPr marL="1143000" lvl="2" indent="-228600">
              <a:buFont typeface="Arial" pitchFamily="34" charset="0"/>
              <a:buChar cha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50%</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last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85%</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a:t>
            </a:r>
            <a:r>
              <a:rPr lang="en-US" sz="1200" b="0" kern="1200" dirty="0" smtClean="0">
                <a:solidFill>
                  <a:schemeClr val="tx1"/>
                </a:solidFill>
                <a:latin typeface="+mn-lt"/>
                <a:ea typeface="+mn-ea"/>
                <a:cs typeface="+mn-cs"/>
              </a:rPr>
              <a:t>(first row, first option from the left).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0%</a:t>
            </a:r>
            <a:r>
              <a:rPr lang="en-US" sz="1200" b="0" kern="1200" dirty="0" smtClean="0">
                <a:solidFill>
                  <a:schemeClr val="tx1"/>
                </a:solidFill>
                <a:latin typeface="+mn-lt"/>
                <a:ea typeface="+mn-ea"/>
                <a:cs typeface="+mn-cs"/>
              </a:rPr>
              <a:t>.</a:t>
            </a:r>
            <a:endParaRPr lang="en-US" sz="1200" i="0" baseline="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in the left pane. In the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pane, select </a:t>
            </a:r>
            <a:r>
              <a:rPr lang="en-US" sz="1200" b="1" kern="1200" baseline="0" dirty="0" smtClean="0">
                <a:solidFill>
                  <a:schemeClr val="tx1"/>
                </a:solidFill>
                <a:latin typeface="+mn-lt"/>
                <a:ea typeface="+mn-ea"/>
                <a:cs typeface="+mn-cs"/>
              </a:rPr>
              <a:t>Solid line</a:t>
            </a:r>
            <a:r>
              <a:rPr lang="en-US" sz="1200" kern="1200" baseline="0" dirty="0" smtClean="0">
                <a:solidFill>
                  <a:schemeClr val="tx1"/>
                </a:solidFill>
                <a:latin typeface="+mn-lt"/>
                <a:ea typeface="+mn-ea"/>
                <a:cs typeface="+mn-cs"/>
              </a:rPr>
              <a:t>, click the button next to </a:t>
            </a:r>
            <a:r>
              <a:rPr lang="en-US" sz="1200" b="1" kern="1200" baseline="0" dirty="0" smtClean="0">
                <a:solidFill>
                  <a:schemeClr val="tx1"/>
                </a:solidFill>
                <a:latin typeface="+mn-lt"/>
                <a:ea typeface="+mn-ea"/>
                <a:cs typeface="+mn-cs"/>
              </a:rPr>
              <a:t>Color</a:t>
            </a:r>
            <a:r>
              <a:rPr lang="en-US" sz="120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More Colors</a:t>
            </a:r>
            <a:r>
              <a:rPr lang="en-US" sz="1200" kern="1200" baseline="0" dirty="0" smtClean="0">
                <a:solidFill>
                  <a:schemeClr val="tx1"/>
                </a:solidFill>
                <a:latin typeface="+mn-lt"/>
                <a:ea typeface="+mn-ea"/>
                <a:cs typeface="+mn-cs"/>
              </a:rPr>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49</a:t>
            </a:r>
            <a:r>
              <a:rPr lang="en-US" sz="1200" dirty="0" smtClean="0"/>
              <a:t>, Green: </a:t>
            </a:r>
            <a:r>
              <a:rPr lang="en-US" sz="1200" b="1" dirty="0" smtClean="0"/>
              <a:t>133</a:t>
            </a:r>
            <a:r>
              <a:rPr lang="en-US" sz="1200" dirty="0" smtClean="0"/>
              <a:t>, Blue: </a:t>
            </a:r>
            <a:r>
              <a:rPr lang="en-US" sz="1200" b="1" dirty="0" smtClean="0"/>
              <a:t>156</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Outline Style </a:t>
            </a:r>
            <a:r>
              <a:rPr lang="en-US" sz="1200" kern="1200" baseline="0" dirty="0" smtClean="0">
                <a:solidFill>
                  <a:schemeClr val="tx1"/>
                </a:solidFill>
                <a:latin typeface="+mn-lt"/>
                <a:ea typeface="+mn-ea"/>
                <a:cs typeface="+mn-cs"/>
              </a:rPr>
              <a:t>in the left pane. In the </a:t>
            </a:r>
            <a:r>
              <a:rPr lang="en-US" sz="1200" b="1" kern="1200" baseline="0" dirty="0" smtClean="0">
                <a:solidFill>
                  <a:schemeClr val="tx1"/>
                </a:solidFill>
                <a:latin typeface="+mn-lt"/>
                <a:ea typeface="+mn-ea"/>
                <a:cs typeface="+mn-cs"/>
              </a:rPr>
              <a:t>Outline Style </a:t>
            </a:r>
            <a:r>
              <a:rPr lang="en-US" sz="1200" kern="1200" baseline="0" dirty="0" smtClean="0">
                <a:solidFill>
                  <a:schemeClr val="tx1"/>
                </a:solidFill>
                <a:latin typeface="+mn-lt"/>
                <a:ea typeface="+mn-ea"/>
                <a:cs typeface="+mn-cs"/>
              </a:rPr>
              <a:t>pane, in the </a:t>
            </a:r>
            <a:r>
              <a:rPr lang="en-US" sz="1200" b="1" kern="1200" baseline="0" dirty="0" smtClean="0">
                <a:solidFill>
                  <a:schemeClr val="tx1"/>
                </a:solidFill>
                <a:latin typeface="+mn-lt"/>
                <a:ea typeface="+mn-ea"/>
                <a:cs typeface="+mn-cs"/>
              </a:rPr>
              <a:t>Width</a:t>
            </a:r>
            <a:r>
              <a:rPr lang="en-US" sz="1200" kern="1200" baseline="0" dirty="0" smtClean="0">
                <a:solidFill>
                  <a:schemeClr val="tx1"/>
                </a:solidFill>
                <a:latin typeface="+mn-lt"/>
                <a:ea typeface="+mn-ea"/>
                <a:cs typeface="+mn-cs"/>
              </a:rPr>
              <a:t> box, enter </a:t>
            </a:r>
            <a:r>
              <a:rPr lang="en-US" sz="1200" b="1" kern="1200" baseline="0" dirty="0" smtClean="0">
                <a:solidFill>
                  <a:schemeClr val="tx1"/>
                </a:solidFill>
                <a:latin typeface="+mn-lt"/>
                <a:ea typeface="+mn-ea"/>
                <a:cs typeface="+mn-cs"/>
              </a:rPr>
              <a:t>2.5 pt</a:t>
            </a:r>
            <a:r>
              <a:rPr lang="en-US" sz="120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Shadow </a:t>
            </a:r>
            <a:r>
              <a:rPr lang="en-US" sz="1200" kern="1200" baseline="0" dirty="0" smtClean="0">
                <a:solidFill>
                  <a:schemeClr val="tx1"/>
                </a:solidFill>
                <a:latin typeface="+mn-lt"/>
                <a:ea typeface="+mn-ea"/>
                <a:cs typeface="+mn-cs"/>
              </a:rPr>
              <a:t>in the left pane. In the </a:t>
            </a:r>
            <a:r>
              <a:rPr lang="en-US" sz="1200" b="1" kern="1200" baseline="0" dirty="0" smtClean="0">
                <a:solidFill>
                  <a:schemeClr val="tx1"/>
                </a:solidFill>
                <a:latin typeface="+mn-lt"/>
                <a:ea typeface="+mn-ea"/>
                <a:cs typeface="+mn-cs"/>
              </a:rPr>
              <a:t>Shadow</a:t>
            </a:r>
            <a:r>
              <a:rPr lang="en-US" sz="1200" kern="1200" baseline="0" dirty="0" smtClean="0">
                <a:solidFill>
                  <a:schemeClr val="tx1"/>
                </a:solidFill>
                <a:latin typeface="+mn-lt"/>
                <a:ea typeface="+mn-ea"/>
                <a:cs typeface="+mn-cs"/>
              </a:rPr>
              <a:t> pane, click the button next to </a:t>
            </a:r>
            <a:r>
              <a:rPr lang="en-US" sz="1200" b="1" kern="1200" baseline="0" dirty="0" smtClean="0">
                <a:solidFill>
                  <a:schemeClr val="tx1"/>
                </a:solidFill>
                <a:latin typeface="+mn-lt"/>
                <a:ea typeface="+mn-ea"/>
                <a:cs typeface="+mn-cs"/>
              </a:rPr>
              <a:t>Presets</a:t>
            </a:r>
            <a:r>
              <a:rPr lang="en-US" sz="1200" b="0" kern="1200" baseline="0" dirty="0" smtClean="0">
                <a:solidFill>
                  <a:schemeClr val="tx1"/>
                </a:solidFill>
                <a:latin typeface="+mn-lt"/>
                <a:ea typeface="+mn-ea"/>
                <a:cs typeface="+mn-cs"/>
              </a:rPr>
              <a:t>,</a:t>
            </a:r>
            <a:r>
              <a:rPr lang="en-US" sz="1200" kern="1200" baseline="0" dirty="0" smtClean="0">
                <a:solidFill>
                  <a:schemeClr val="tx1"/>
                </a:solidFill>
                <a:latin typeface="+mn-lt"/>
                <a:ea typeface="+mn-ea"/>
                <a:cs typeface="+mn-cs"/>
              </a:rPr>
              <a:t> under </a:t>
            </a:r>
            <a:r>
              <a:rPr lang="en-US" sz="1200" b="1" kern="1200" baseline="0" dirty="0" smtClean="0">
                <a:solidFill>
                  <a:schemeClr val="tx1"/>
                </a:solidFill>
                <a:latin typeface="+mn-lt"/>
                <a:ea typeface="+mn-ea"/>
                <a:cs typeface="+mn-cs"/>
              </a:rPr>
              <a:t>Outer</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Offset Diagonal Bottom Left</a:t>
            </a:r>
            <a:r>
              <a:rPr lang="en-US" sz="1200" b="0" kern="1200" dirty="0" smtClean="0">
                <a:solidFill>
                  <a:schemeClr val="tx1"/>
                </a:solidFill>
                <a:latin typeface="+mn-lt"/>
                <a:ea typeface="+mn-ea"/>
                <a:cs typeface="+mn-cs"/>
              </a:rPr>
              <a:t> (first row, third option from the left),</a:t>
            </a:r>
            <a:r>
              <a:rPr lang="en-US" sz="1200" b="0" kern="1200" baseline="0" dirty="0" smtClean="0">
                <a:solidFill>
                  <a:schemeClr val="tx1"/>
                </a:solidFill>
                <a:latin typeface="+mn-lt"/>
                <a:ea typeface="+mn-ea"/>
                <a:cs typeface="+mn-cs"/>
              </a:rPr>
              <a:t> and then do the following:</a:t>
            </a:r>
            <a:endParaRPr lang="en-US" sz="1200" kern="1200" baseline="0" dirty="0" smtClean="0">
              <a:solidFill>
                <a:schemeClr val="tx1"/>
              </a:solidFill>
              <a:latin typeface="+mn-lt"/>
              <a:ea typeface="+mn-ea"/>
              <a:cs typeface="+mn-cs"/>
            </a:endParaRP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Transparency</a:t>
            </a:r>
            <a:r>
              <a:rPr lang="en-US" sz="1200" b="0" kern="1200" baseline="0" dirty="0" smtClean="0">
                <a:solidFill>
                  <a:schemeClr val="tx1"/>
                </a:solidFill>
                <a:latin typeface="+mn-lt"/>
                <a:ea typeface="+mn-ea"/>
                <a:cs typeface="+mn-cs"/>
              </a:rPr>
              <a:t> box, enter </a:t>
            </a:r>
            <a:r>
              <a:rPr lang="en-US" sz="1200" b="1" kern="1200" baseline="0" dirty="0" smtClean="0">
                <a:solidFill>
                  <a:schemeClr val="tx1"/>
                </a:solidFill>
                <a:latin typeface="+mn-lt"/>
                <a:ea typeface="+mn-ea"/>
                <a:cs typeface="+mn-cs"/>
              </a:rPr>
              <a:t>82%</a:t>
            </a:r>
            <a:r>
              <a:rPr lang="en-US" sz="1200" b="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Size </a:t>
            </a:r>
            <a:r>
              <a:rPr lang="en-US" sz="1200" b="0" kern="1200" baseline="0" dirty="0" smtClean="0">
                <a:solidFill>
                  <a:schemeClr val="tx1"/>
                </a:solidFill>
                <a:latin typeface="+mn-lt"/>
                <a:ea typeface="+mn-ea"/>
                <a:cs typeface="+mn-cs"/>
              </a:rPr>
              <a:t>box, enter </a:t>
            </a:r>
            <a:r>
              <a:rPr lang="en-US" sz="1200" b="1" kern="1200" baseline="0" dirty="0" smtClean="0">
                <a:solidFill>
                  <a:schemeClr val="tx1"/>
                </a:solidFill>
                <a:latin typeface="+mn-lt"/>
                <a:ea typeface="+mn-ea"/>
                <a:cs typeface="+mn-cs"/>
              </a:rPr>
              <a:t>100%</a:t>
            </a:r>
            <a:r>
              <a:rPr lang="en-US" sz="1200" b="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Blur</a:t>
            </a:r>
            <a:r>
              <a:rPr lang="en-US" sz="1200" b="0" kern="1200" baseline="0" dirty="0" smtClean="0">
                <a:solidFill>
                  <a:schemeClr val="tx1"/>
                </a:solidFill>
                <a:latin typeface="+mn-lt"/>
                <a:ea typeface="+mn-ea"/>
                <a:cs typeface="+mn-cs"/>
              </a:rPr>
              <a:t> box, enter </a:t>
            </a:r>
            <a:r>
              <a:rPr lang="en-US" sz="1200" b="1" kern="1200" baseline="0" dirty="0" smtClean="0">
                <a:solidFill>
                  <a:schemeClr val="tx1"/>
                </a:solidFill>
                <a:latin typeface="+mn-lt"/>
                <a:ea typeface="+mn-ea"/>
                <a:cs typeface="+mn-cs"/>
              </a:rPr>
              <a:t>8 pt</a:t>
            </a:r>
            <a:r>
              <a:rPr lang="en-US" sz="1200" b="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Angle</a:t>
            </a:r>
            <a:r>
              <a:rPr lang="en-US" sz="1200" b="0" kern="1200" baseline="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135°</a:t>
            </a:r>
            <a:r>
              <a:rPr lang="en-US" sz="1200" b="0" kern="120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Distance</a:t>
            </a:r>
            <a:r>
              <a:rPr lang="en-US" sz="1200" b="0" kern="1200" baseline="0" dirty="0" smtClean="0">
                <a:solidFill>
                  <a:schemeClr val="tx1"/>
                </a:solidFill>
                <a:latin typeface="+mn-lt"/>
                <a:ea typeface="+mn-ea"/>
                <a:cs typeface="+mn-cs"/>
              </a:rPr>
              <a:t> box, enter </a:t>
            </a:r>
            <a:r>
              <a:rPr lang="en-US" sz="1200" b="1" kern="1200" baseline="0" dirty="0" smtClean="0">
                <a:solidFill>
                  <a:schemeClr val="tx1"/>
                </a:solidFill>
                <a:latin typeface="+mn-lt"/>
                <a:ea typeface="+mn-ea"/>
                <a:cs typeface="+mn-cs"/>
              </a:rPr>
              <a:t>30 pt</a:t>
            </a:r>
            <a:r>
              <a:rPr lang="en-US" sz="1200" b="0" kern="1200" baseline="0" dirty="0" smtClean="0">
                <a:solidFill>
                  <a:schemeClr val="tx1"/>
                </a:solidFill>
                <a:latin typeface="+mn-lt"/>
                <a:ea typeface="+mn-ea"/>
                <a:cs typeface="+mn-cs"/>
              </a:rPr>
              <a:t>. </a:t>
            </a:r>
            <a:endParaRPr lang="en-US" sz="120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3-D Rotation </a:t>
            </a:r>
            <a:r>
              <a:rPr lang="en-US" sz="1200" kern="1200" baseline="0" dirty="0" smtClean="0">
                <a:solidFill>
                  <a:schemeClr val="tx1"/>
                </a:solidFill>
                <a:latin typeface="+mn-lt"/>
                <a:ea typeface="+mn-ea"/>
                <a:cs typeface="+mn-cs"/>
              </a:rPr>
              <a:t>in the left pane. In the </a:t>
            </a:r>
            <a:r>
              <a:rPr lang="en-US" sz="1200" b="1" kern="1200" dirty="0" smtClean="0">
                <a:solidFill>
                  <a:schemeClr val="tx1"/>
                </a:solidFill>
                <a:latin typeface="+mn-lt"/>
                <a:ea typeface="+mn-ea"/>
                <a:cs typeface="+mn-cs"/>
              </a:rPr>
              <a:t>3-D Rotation </a:t>
            </a:r>
            <a:r>
              <a:rPr lang="en-US" sz="1200" b="0" kern="1200" dirty="0" smtClean="0">
                <a:solidFill>
                  <a:schemeClr val="tx1"/>
                </a:solidFill>
                <a:latin typeface="+mn-lt"/>
                <a:ea typeface="+mn-ea"/>
                <a:cs typeface="+mn-cs"/>
              </a:rPr>
              <a:t>pane, under </a:t>
            </a:r>
            <a:r>
              <a:rPr lang="en-US" sz="1200" b="1" kern="1200" dirty="0" smtClean="0">
                <a:solidFill>
                  <a:schemeClr val="tx1"/>
                </a:solidFill>
                <a:latin typeface="+mn-lt"/>
                <a:ea typeface="+mn-ea"/>
                <a:cs typeface="+mn-cs"/>
              </a:rPr>
              <a:t>Rotation</a:t>
            </a:r>
            <a:r>
              <a:rPr lang="en-US" sz="1200" b="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Z</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15°</a:t>
            </a:r>
            <a:r>
              <a:rPr lang="en-US" sz="1200" b="0" kern="1200" dirty="0" smtClean="0">
                <a:solidFill>
                  <a:schemeClr val="tx1"/>
                </a:solidFill>
                <a:latin typeface="+mn-lt"/>
                <a:ea typeface="+mn-ea"/>
                <a:cs typeface="+mn-cs"/>
              </a:rPr>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b="0" kern="1200" dirty="0" smtClean="0">
                <a:solidFill>
                  <a:schemeClr val="tx1"/>
                </a:solidFill>
                <a:latin typeface="+mn-lt"/>
                <a:ea typeface="+mn-ea"/>
                <a:cs typeface="+mn-cs"/>
              </a:rPr>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dialog box, click </a:t>
            </a:r>
            <a:r>
              <a:rPr lang="en-US" sz="1200" b="1" kern="1200" dirty="0" smtClean="0">
                <a:solidFill>
                  <a:schemeClr val="tx1"/>
                </a:solidFill>
                <a:latin typeface="+mn-lt"/>
                <a:ea typeface="+mn-ea"/>
                <a:cs typeface="+mn-cs"/>
              </a:rPr>
              <a:t>Glow and Soft Edges </a:t>
            </a:r>
            <a:r>
              <a:rPr lang="en-US" sz="1200" b="0" kern="1200" dirty="0" smtClean="0">
                <a:solidFill>
                  <a:schemeClr val="tx1"/>
                </a:solidFill>
                <a:latin typeface="+mn-lt"/>
                <a:ea typeface="+mn-ea"/>
                <a:cs typeface="+mn-cs"/>
              </a:rPr>
              <a:t>in the left pane, and in the </a:t>
            </a:r>
            <a:r>
              <a:rPr lang="en-US" sz="1200" b="1" kern="1200" dirty="0" smtClean="0">
                <a:solidFill>
                  <a:schemeClr val="tx1"/>
                </a:solidFill>
                <a:latin typeface="+mn-lt"/>
                <a:ea typeface="+mn-ea"/>
                <a:cs typeface="+mn-cs"/>
              </a:rPr>
              <a:t>Glow</a:t>
            </a:r>
            <a:r>
              <a:rPr lang="en-US" sz="1200" b="1" kern="1200" baseline="0" dirty="0" smtClean="0">
                <a:solidFill>
                  <a:schemeClr val="tx1"/>
                </a:solidFill>
                <a:latin typeface="+mn-lt"/>
                <a:ea typeface="+mn-ea"/>
                <a:cs typeface="+mn-cs"/>
              </a:rPr>
              <a:t> and Soft Edges </a:t>
            </a:r>
            <a:r>
              <a:rPr lang="en-US" sz="1200" b="0" kern="1200" baseline="0" dirty="0" smtClean="0">
                <a:solidFill>
                  <a:schemeClr val="tx1"/>
                </a:solidFill>
                <a:latin typeface="+mn-lt"/>
                <a:ea typeface="+mn-ea"/>
                <a:cs typeface="+mn-cs"/>
              </a:rPr>
              <a:t>pane, do the following:</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Size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8 pt</a:t>
            </a:r>
            <a:r>
              <a:rPr lang="en-US" sz="1200" b="0" kern="120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dirty="0" smtClean="0">
                <a:solidFill>
                  <a:schemeClr val="tx1"/>
                </a:solidFill>
                <a:latin typeface="+mn-lt"/>
                <a:ea typeface="+mn-ea"/>
                <a:cs typeface="+mn-cs"/>
              </a:rPr>
              <a:t>Click</a:t>
            </a:r>
            <a:r>
              <a:rPr lang="en-US" sz="1200" b="0" kern="1200" baseline="0" dirty="0" smtClean="0">
                <a:solidFill>
                  <a:schemeClr val="tx1"/>
                </a:solidFill>
                <a:latin typeface="+mn-lt"/>
                <a:ea typeface="+mn-ea"/>
                <a:cs typeface="+mn-cs"/>
              </a:rPr>
              <a:t> the button next to </a:t>
            </a:r>
            <a:r>
              <a:rPr lang="en-US" sz="1200" b="1" kern="1200" baseline="0" dirty="0" smtClean="0">
                <a:solidFill>
                  <a:schemeClr val="tx1"/>
                </a:solidFill>
                <a:latin typeface="+mn-lt"/>
                <a:ea typeface="+mn-ea"/>
                <a:cs typeface="+mn-cs"/>
              </a:rPr>
              <a:t>Color</a:t>
            </a:r>
            <a:r>
              <a:rPr lang="en-US" sz="1200" b="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More Colors</a:t>
            </a:r>
            <a:r>
              <a:rPr lang="en-US" sz="1200" b="0" kern="1200" baseline="0" dirty="0" smtClean="0">
                <a:solidFill>
                  <a:schemeClr val="tx1"/>
                </a:solidFill>
                <a:latin typeface="+mn-lt"/>
                <a:ea typeface="+mn-ea"/>
                <a:cs typeface="+mn-cs"/>
              </a:rPr>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29</a:t>
            </a:r>
            <a:r>
              <a:rPr lang="en-US" sz="1200" dirty="0" smtClean="0"/>
              <a:t>, Green: </a:t>
            </a:r>
            <a:r>
              <a:rPr lang="en-US" sz="1200" b="1" dirty="0" smtClean="0"/>
              <a:t>199</a:t>
            </a:r>
            <a:r>
              <a:rPr lang="en-US" sz="1200" dirty="0" smtClean="0"/>
              <a:t>, Blue: </a:t>
            </a:r>
            <a:r>
              <a:rPr lang="en-US" sz="1200" b="1" dirty="0" smtClean="0"/>
              <a:t>244</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b="0" kern="1200" baseline="0" dirty="0" smtClean="0">
                <a:solidFill>
                  <a:schemeClr val="tx1"/>
                </a:solidFill>
                <a:latin typeface="+mn-lt"/>
                <a:ea typeface="+mn-ea"/>
                <a:cs typeface="+mn-cs"/>
              </a:rPr>
              <a:t>Drag the text box onto the left part of the curved line, slightly to the right of the peak of the curve. </a:t>
            </a:r>
          </a:p>
          <a:p>
            <a:endParaRPr lang="en-US" sz="1200" dirty="0" smtClean="0"/>
          </a:p>
          <a:p>
            <a:endParaRPr lang="en-US" sz="1200" dirty="0" smtClean="0"/>
          </a:p>
          <a:p>
            <a:r>
              <a:rPr lang="en-US" sz="1200" dirty="0" smtClean="0"/>
              <a:t>To reproduce the animation effects for the “1” on this slide, do the following:</a:t>
            </a:r>
          </a:p>
          <a:p>
            <a:pPr marL="228600" indent="-228600">
              <a:buFont typeface="+mj-lt"/>
              <a:buAutoNum type="arabicPeriod"/>
            </a:pPr>
            <a:r>
              <a:rPr lang="en-US" sz="1200" b="0" baseline="0" dirty="0" smtClean="0"/>
              <a:t>On the slide, select the text box. On the </a:t>
            </a:r>
            <a:r>
              <a:rPr lang="en-US" sz="1200" b="1" baseline="0" dirty="0" smtClean="0"/>
              <a:t>Animations</a:t>
            </a:r>
            <a:r>
              <a:rPr lang="en-US" sz="1200" b="0" baseline="0" dirty="0" smtClean="0"/>
              <a:t> tab, in the </a:t>
            </a:r>
            <a:r>
              <a:rPr lang="en-US" sz="1200" b="1" baseline="0" dirty="0" smtClean="0"/>
              <a:t>Advanced Animation </a:t>
            </a:r>
            <a:r>
              <a:rPr lang="en-US" sz="1200" b="0" baseline="0" dirty="0" smtClean="0"/>
              <a:t>group, click </a:t>
            </a:r>
            <a:r>
              <a:rPr lang="en-US" sz="1200" b="1" baseline="0" dirty="0" smtClean="0"/>
              <a:t>Add Animation</a:t>
            </a:r>
            <a:r>
              <a:rPr lang="en-US" sz="1200" b="0" baseline="0" dirty="0" smtClean="0"/>
              <a:t>, and then under </a:t>
            </a:r>
            <a:r>
              <a:rPr lang="en-US" sz="1200" b="1" baseline="0" dirty="0" smtClean="0"/>
              <a:t>Entrance</a:t>
            </a:r>
            <a:r>
              <a:rPr lang="en-US" sz="1200" b="0" baseline="0" dirty="0" smtClean="0"/>
              <a:t>, click </a:t>
            </a:r>
            <a:r>
              <a:rPr lang="en-US" sz="1200" b="1" baseline="0" dirty="0" smtClean="0"/>
              <a:t>Fade</a:t>
            </a:r>
            <a:r>
              <a:rPr lang="en-US" sz="1200" b="0" baseline="0" dirty="0" smtClean="0"/>
              <a:t>.</a:t>
            </a:r>
          </a:p>
          <a:p>
            <a:pPr marL="228600" indent="-228600">
              <a:buFont typeface="+mj-lt"/>
              <a:buAutoNum type="arabicPeriod"/>
            </a:pPr>
            <a:r>
              <a:rPr lang="en-US" sz="1200" b="0" baseline="0" dirty="0" smtClean="0"/>
              <a:t>Also on the </a:t>
            </a:r>
            <a:r>
              <a:rPr lang="en-US" sz="1200" b="1" baseline="0" dirty="0" smtClean="0"/>
              <a:t>Animations</a:t>
            </a:r>
            <a:r>
              <a:rPr lang="en-US" sz="1200" b="0" baseline="0" dirty="0" smtClean="0"/>
              <a:t> tab, in the </a:t>
            </a:r>
            <a:r>
              <a:rPr lang="en-US" sz="1200" b="1" baseline="0" dirty="0" smtClean="0"/>
              <a:t>Timing</a:t>
            </a:r>
            <a:r>
              <a:rPr lang="en-US" sz="1200" b="0" baseline="0" dirty="0" smtClean="0"/>
              <a:t> group, do the following:</a:t>
            </a:r>
            <a:endParaRPr lang="en-US" sz="1200" baseline="0" dirty="0" smtClean="0"/>
          </a:p>
          <a:p>
            <a:pPr marL="685800" lvl="1" indent="-228600">
              <a:buFont typeface="Arial" pitchFamily="34" charset="0"/>
              <a:buChar char="•"/>
            </a:pPr>
            <a:r>
              <a:rPr lang="en-US" sz="1200" b="0" baseline="0" dirty="0" smtClean="0"/>
              <a:t>In the</a:t>
            </a:r>
            <a:r>
              <a:rPr lang="en-US" sz="1200" baseline="0" dirty="0" smtClean="0"/>
              <a:t> </a:t>
            </a:r>
            <a:r>
              <a:rPr lang="en-US" sz="1200" b="1" dirty="0" smtClean="0"/>
              <a:t>Start</a:t>
            </a:r>
            <a:r>
              <a:rPr lang="en-US" sz="1200" baseline="0" dirty="0" smtClean="0"/>
              <a:t> list, select</a:t>
            </a:r>
            <a:r>
              <a:rPr lang="en-US" sz="1200" dirty="0" smtClean="0"/>
              <a:t> </a:t>
            </a:r>
            <a:r>
              <a:rPr lang="en-US" sz="1200" b="1" dirty="0" smtClean="0"/>
              <a:t>With Previous</a:t>
            </a:r>
            <a:r>
              <a:rPr lang="en-US" sz="1200" b="0" dirty="0" smtClean="0"/>
              <a:t>. </a:t>
            </a:r>
          </a:p>
          <a:p>
            <a:pPr marL="685800" lvl="1" indent="-228600">
              <a:buFont typeface="Arial" pitchFamily="34" charset="0"/>
              <a:buChar char="•"/>
            </a:pPr>
            <a:r>
              <a:rPr lang="en-US" sz="1200" b="0" dirty="0" smtClean="0"/>
              <a:t>In the </a:t>
            </a:r>
            <a:r>
              <a:rPr lang="en-US" sz="1200" b="1" dirty="0" smtClean="0"/>
              <a:t>Duration </a:t>
            </a:r>
            <a:r>
              <a:rPr lang="en-US" sz="1200" b="0" dirty="0" smtClean="0"/>
              <a:t>box,</a:t>
            </a:r>
            <a:r>
              <a:rPr lang="en-US" sz="1200" b="0" baseline="0" dirty="0" smtClean="0"/>
              <a:t> enter </a:t>
            </a:r>
            <a:r>
              <a:rPr lang="en-US" sz="1200" b="1" baseline="0" dirty="0" smtClean="0"/>
              <a:t>1.00</a:t>
            </a:r>
            <a:r>
              <a:rPr lang="en-US" sz="1200" b="0" baseline="0" dirty="0" smtClean="0"/>
              <a:t>.</a:t>
            </a:r>
          </a:p>
          <a:p>
            <a:pPr marL="228600" indent="-228600">
              <a:buFont typeface="+mj-lt"/>
              <a:buAutoNum type="arabicPeriod"/>
            </a:pPr>
            <a:r>
              <a:rPr lang="en-US" sz="1200" b="0" baseline="0" dirty="0" smtClean="0"/>
              <a:t>Also on the </a:t>
            </a:r>
            <a:r>
              <a:rPr lang="en-US" sz="1200" b="1" baseline="0" dirty="0" smtClean="0"/>
              <a:t>Animations</a:t>
            </a:r>
            <a:r>
              <a:rPr lang="en-US" sz="1200" b="0" baseline="0" dirty="0" smtClean="0"/>
              <a:t> tab, in the </a:t>
            </a:r>
            <a:r>
              <a:rPr lang="en-US" sz="1200" b="1" baseline="0" dirty="0" smtClean="0"/>
              <a:t>Advanced Animation </a:t>
            </a:r>
            <a:r>
              <a:rPr lang="en-US" sz="1200" b="0" baseline="0" dirty="0" smtClean="0"/>
              <a:t>group, click </a:t>
            </a:r>
            <a:r>
              <a:rPr lang="en-US" sz="1200" b="1" baseline="0" dirty="0" smtClean="0"/>
              <a:t>Add Animation</a:t>
            </a:r>
            <a:r>
              <a:rPr lang="en-US" sz="1200" b="0" baseline="0" dirty="0" smtClean="0"/>
              <a:t>, and then under </a:t>
            </a:r>
            <a:r>
              <a:rPr lang="en-US" sz="1200" b="1" baseline="0" dirty="0" smtClean="0"/>
              <a:t>Emphasis</a:t>
            </a:r>
            <a:r>
              <a:rPr lang="en-US" sz="1200" b="0" baseline="0" dirty="0" smtClean="0"/>
              <a:t> click </a:t>
            </a:r>
            <a:r>
              <a:rPr lang="en-US" sz="1200" b="1" baseline="0" dirty="0" smtClean="0"/>
              <a:t>Spin</a:t>
            </a:r>
            <a:r>
              <a:rPr lang="en-US" sz="1200" b="0" baseline="0" dirty="0" smtClean="0"/>
              <a:t>.</a:t>
            </a:r>
            <a:endParaRPr lang="en-US" sz="1200" baseline="0" dirty="0" smtClean="0"/>
          </a:p>
          <a:p>
            <a:pPr marL="228600" lvl="0" indent="-228600">
              <a:buFont typeface="+mj-lt"/>
              <a:buAutoNum type="arabicPeriod"/>
            </a:pPr>
            <a:r>
              <a:rPr lang="en-US" sz="1200" b="0" baseline="0" dirty="0" smtClean="0"/>
              <a:t>Also on the </a:t>
            </a:r>
            <a:r>
              <a:rPr lang="en-US" sz="1200" b="1" baseline="0" dirty="0" smtClean="0"/>
              <a:t>Animations</a:t>
            </a:r>
            <a:r>
              <a:rPr lang="en-US" sz="1200" b="0" baseline="0" dirty="0" smtClean="0"/>
              <a:t> tab, in the </a:t>
            </a:r>
            <a:r>
              <a:rPr lang="en-US" sz="1200" b="1" baseline="0" dirty="0" smtClean="0"/>
              <a:t>Animation</a:t>
            </a:r>
            <a:r>
              <a:rPr lang="en-US" sz="1200" b="0" baseline="0" dirty="0" smtClean="0"/>
              <a:t> group, click the </a:t>
            </a:r>
            <a:r>
              <a:rPr lang="en-US" sz="1200" b="1" baseline="0" dirty="0" smtClean="0"/>
              <a:t>Effect Options </a:t>
            </a:r>
            <a:r>
              <a:rPr lang="en-US" sz="1200" b="0" baseline="0" dirty="0" smtClean="0"/>
              <a:t>dialog box launcher. In the </a:t>
            </a:r>
            <a:r>
              <a:rPr lang="en-US" sz="1200" b="1" baseline="0" dirty="0" smtClean="0"/>
              <a:t>Spin</a:t>
            </a:r>
            <a:r>
              <a:rPr lang="en-US" sz="1200" b="0" baseline="0" dirty="0" smtClean="0"/>
              <a:t> dialog box, do the following:</a:t>
            </a:r>
            <a:endParaRPr lang="en-US" sz="1200" baseline="0" dirty="0" smtClean="0"/>
          </a:p>
          <a:p>
            <a:pPr marL="685800" lvl="1" indent="-228600">
              <a:buFont typeface="Arial" pitchFamily="34" charset="0"/>
              <a:buChar char="•"/>
            </a:pPr>
            <a:r>
              <a:rPr lang="en-US" sz="1200" baseline="0" dirty="0" smtClean="0"/>
              <a:t>On the </a:t>
            </a:r>
            <a:r>
              <a:rPr lang="en-US" sz="1200" b="1" baseline="0" dirty="0" smtClean="0"/>
              <a:t>Effect</a:t>
            </a:r>
            <a:r>
              <a:rPr lang="en-US" sz="1200" baseline="0" dirty="0" smtClean="0"/>
              <a:t> tab, under </a:t>
            </a:r>
            <a:r>
              <a:rPr lang="en-US" sz="1200" b="1" baseline="0" dirty="0" smtClean="0"/>
              <a:t>Settings</a:t>
            </a:r>
            <a:r>
              <a:rPr lang="en-US" sz="1200" b="0" baseline="0" dirty="0" smtClean="0"/>
              <a:t>, </a:t>
            </a:r>
            <a:r>
              <a:rPr lang="en-US" sz="1200" baseline="0" dirty="0" smtClean="0"/>
              <a:t>do the following:</a:t>
            </a:r>
          </a:p>
          <a:p>
            <a:pPr marL="1143000" lvl="2" indent="-228600">
              <a:buFont typeface="Arial" pitchFamily="34" charset="0"/>
              <a:buChar char="•"/>
            </a:pPr>
            <a:r>
              <a:rPr lang="en-US" sz="1200" baseline="0" dirty="0" smtClean="0"/>
              <a:t>In the </a:t>
            </a:r>
            <a:r>
              <a:rPr lang="en-US" sz="1200" b="1" baseline="0" dirty="0" smtClean="0"/>
              <a:t>Amount </a:t>
            </a:r>
            <a:r>
              <a:rPr lang="en-US" sz="1200" b="0" baseline="0" dirty="0" smtClean="0"/>
              <a:t>list</a:t>
            </a:r>
            <a:r>
              <a:rPr lang="en-US" sz="1200" baseline="0" dirty="0" smtClean="0"/>
              <a:t>, in the </a:t>
            </a:r>
            <a:r>
              <a:rPr lang="en-US" sz="1200" b="1" baseline="0" dirty="0" smtClean="0"/>
              <a:t>Custom</a:t>
            </a:r>
            <a:r>
              <a:rPr lang="en-US" sz="1200" baseline="0" dirty="0" smtClean="0"/>
              <a:t> box, enter </a:t>
            </a:r>
            <a:r>
              <a:rPr lang="en-US" sz="1200" b="1" dirty="0" smtClean="0"/>
              <a:t>30°</a:t>
            </a:r>
            <a:r>
              <a:rPr lang="en-US" sz="1200" b="0" dirty="0" smtClean="0"/>
              <a:t>, and then press ENTER.</a:t>
            </a:r>
            <a:r>
              <a:rPr lang="en-US" sz="1200" b="0" baseline="0" dirty="0" smtClean="0"/>
              <a:t> </a:t>
            </a:r>
          </a:p>
          <a:p>
            <a:pPr marL="1143000" lvl="2" indent="-228600">
              <a:buFont typeface="Arial" pitchFamily="34" charset="0"/>
              <a:buChar char="•"/>
            </a:pPr>
            <a:r>
              <a:rPr lang="en-US" sz="1200" b="0" baseline="0" dirty="0" smtClean="0"/>
              <a:t>S</a:t>
            </a:r>
            <a:r>
              <a:rPr lang="en-US" sz="1200" dirty="0" smtClean="0"/>
              <a:t>elect </a:t>
            </a:r>
            <a:r>
              <a:rPr lang="en-US" sz="1200" b="1" dirty="0" smtClean="0"/>
              <a:t>Clockwise</a:t>
            </a:r>
            <a:r>
              <a:rPr lang="en-US" sz="1200" dirty="0" smtClean="0"/>
              <a:t>.</a:t>
            </a:r>
          </a:p>
          <a:p>
            <a:pPr marL="1143000" lvl="2" indent="-228600">
              <a:buFont typeface="Arial" pitchFamily="34" charset="0"/>
              <a:buChar char="•"/>
            </a:pPr>
            <a:r>
              <a:rPr lang="en-US" sz="1200" baseline="0" dirty="0" smtClean="0"/>
              <a:t>Select </a:t>
            </a:r>
            <a:r>
              <a:rPr lang="en-US" sz="1200" b="1" baseline="0" dirty="0" smtClean="0"/>
              <a:t>Auto-Reverse</a:t>
            </a:r>
            <a:r>
              <a:rPr lang="en-US" sz="1200" baseline="0" dirty="0" smtClean="0"/>
              <a:t>.</a:t>
            </a:r>
            <a:endParaRPr lang="en-US" sz="1200" b="0" baseline="0" dirty="0" smtClean="0"/>
          </a:p>
          <a:p>
            <a:pPr marL="685800" lvl="1" indent="-228600">
              <a:buFont typeface="Arial" pitchFamily="34" charset="0"/>
              <a:buChar char="•"/>
            </a:pPr>
            <a:r>
              <a:rPr lang="en-US" sz="1200" b="0" baseline="0" dirty="0" smtClean="0"/>
              <a:t>On the </a:t>
            </a:r>
            <a:r>
              <a:rPr lang="en-US" sz="1200" b="1" baseline="0" dirty="0" smtClean="0"/>
              <a:t>Timing</a:t>
            </a:r>
            <a:r>
              <a:rPr lang="en-US" sz="1200" b="0" baseline="0" dirty="0" smtClean="0"/>
              <a:t> tab, do the following:</a:t>
            </a:r>
          </a:p>
          <a:p>
            <a:pPr marL="1143000" lvl="2" indent="-228600">
              <a:buFont typeface="Arial" pitchFamily="34" charset="0"/>
              <a:buChar char="•"/>
            </a:pPr>
            <a:r>
              <a:rPr lang="en-US" sz="1200" b="0" baseline="0" dirty="0" smtClean="0"/>
              <a:t>In the</a:t>
            </a:r>
            <a:r>
              <a:rPr lang="en-US" sz="1200" baseline="0" dirty="0" smtClean="0"/>
              <a:t> </a:t>
            </a:r>
            <a:r>
              <a:rPr lang="en-US" sz="1200" b="1" dirty="0" smtClean="0"/>
              <a:t>Start</a:t>
            </a:r>
            <a:r>
              <a:rPr lang="en-US" sz="1200" baseline="0" dirty="0" smtClean="0"/>
              <a:t> list, select</a:t>
            </a:r>
            <a:r>
              <a:rPr lang="en-US" sz="1200" dirty="0" smtClean="0"/>
              <a:t> </a:t>
            </a:r>
            <a:r>
              <a:rPr lang="en-US" sz="1200" b="1" dirty="0" smtClean="0"/>
              <a:t>With Previous</a:t>
            </a:r>
            <a:r>
              <a:rPr lang="en-US" sz="1200" b="0" dirty="0" smtClean="0"/>
              <a:t>. </a:t>
            </a:r>
          </a:p>
          <a:p>
            <a:pPr marL="1143000" lvl="2" indent="-228600">
              <a:buFont typeface="Arial" pitchFamily="34" charset="0"/>
              <a:buChar char="•"/>
            </a:pPr>
            <a:r>
              <a:rPr lang="en-US" sz="1200" b="0" dirty="0" smtClean="0"/>
              <a:t>In the </a:t>
            </a:r>
            <a:r>
              <a:rPr lang="en-US" sz="1200" b="1" dirty="0" smtClean="0"/>
              <a:t>Duration </a:t>
            </a:r>
            <a:r>
              <a:rPr lang="en-US" sz="1200" baseline="0" dirty="0" smtClean="0"/>
              <a:t>list</a:t>
            </a:r>
            <a:r>
              <a:rPr lang="en-US" sz="1200" b="0" dirty="0" smtClean="0"/>
              <a:t>,</a:t>
            </a:r>
            <a:r>
              <a:rPr lang="en-US" sz="1200" b="0" baseline="0" dirty="0" smtClean="0"/>
              <a:t> select </a:t>
            </a:r>
            <a:r>
              <a:rPr lang="en-US" sz="1200" b="1" baseline="0" dirty="0" smtClean="0"/>
              <a:t>1 seconds (Fast)</a:t>
            </a:r>
            <a:r>
              <a:rPr lang="en-US" sz="1200" b="0" baseline="0" dirty="0" smtClean="0"/>
              <a:t>.</a:t>
            </a:r>
          </a:p>
          <a:p>
            <a:pPr marL="228600" indent="-228600">
              <a:buFont typeface="+mj-lt"/>
              <a:buAutoNum type="arabicPeriod"/>
            </a:pPr>
            <a:r>
              <a:rPr lang="en-US" sz="1200" b="0" baseline="0" dirty="0" smtClean="0"/>
              <a:t>On the </a:t>
            </a:r>
            <a:r>
              <a:rPr lang="en-US" sz="1200" b="1" baseline="0" dirty="0" smtClean="0"/>
              <a:t>Animations</a:t>
            </a:r>
            <a:r>
              <a:rPr lang="en-US" sz="1200" b="0" baseline="0" dirty="0" smtClean="0"/>
              <a:t> tab, in the </a:t>
            </a:r>
            <a:r>
              <a:rPr lang="en-US" sz="1200" b="1" baseline="0" dirty="0" smtClean="0"/>
              <a:t>Advanced Animation </a:t>
            </a:r>
            <a:r>
              <a:rPr lang="en-US" sz="1200" b="0" baseline="0" dirty="0" smtClean="0"/>
              <a:t>group, click </a:t>
            </a:r>
            <a:r>
              <a:rPr lang="en-US" sz="1200" b="1" baseline="0" dirty="0" smtClean="0"/>
              <a:t>Add Animation</a:t>
            </a:r>
            <a:r>
              <a:rPr lang="en-US" sz="1200" b="0" baseline="0" dirty="0" smtClean="0"/>
              <a:t>, and then click </a:t>
            </a:r>
            <a:r>
              <a:rPr lang="en-US" sz="1200" b="1" baseline="0" dirty="0" smtClean="0"/>
              <a:t>More Motion Paths</a:t>
            </a:r>
            <a:r>
              <a:rPr lang="en-US" sz="1200" b="0" baseline="0" dirty="0" smtClean="0"/>
              <a:t>. In the </a:t>
            </a:r>
            <a:r>
              <a:rPr lang="en-US" sz="1200" b="1" baseline="0" dirty="0" smtClean="0"/>
              <a:t>Add Motion Path </a:t>
            </a:r>
            <a:r>
              <a:rPr lang="en-US" sz="1200" b="0" baseline="0" dirty="0" smtClean="0"/>
              <a:t>dialog box, under </a:t>
            </a:r>
            <a:r>
              <a:rPr lang="en-US" sz="1200" b="1" baseline="0" dirty="0" smtClean="0"/>
              <a:t>Lines &amp; Curves</a:t>
            </a:r>
            <a:r>
              <a:rPr lang="en-US" sz="1200" b="0" baseline="0" dirty="0" smtClean="0"/>
              <a:t>, click </a:t>
            </a:r>
            <a:r>
              <a:rPr lang="en-US" sz="1200" b="1" baseline="0" dirty="0" smtClean="0"/>
              <a:t>Arc Down</a:t>
            </a:r>
            <a:r>
              <a:rPr lang="en-US" sz="1200" b="0" baseline="0" dirty="0" smtClean="0"/>
              <a:t>.</a:t>
            </a:r>
          </a:p>
          <a:p>
            <a:pPr marL="228600" indent="-228600">
              <a:buFont typeface="+mj-lt"/>
              <a:buAutoNum type="arabicPeriod"/>
            </a:pPr>
            <a:r>
              <a:rPr lang="en-US" sz="1200" b="0" baseline="0" dirty="0" smtClean="0"/>
              <a:t>Also on the </a:t>
            </a:r>
            <a:r>
              <a:rPr lang="en-US" sz="1200" b="1" baseline="0" dirty="0" smtClean="0"/>
              <a:t>Animations</a:t>
            </a:r>
            <a:r>
              <a:rPr lang="en-US" sz="1200" b="0" baseline="0" dirty="0" smtClean="0"/>
              <a:t> tab, in the Timing group, do the following:</a:t>
            </a:r>
          </a:p>
          <a:p>
            <a:pPr marL="685800" lvl="1" indent="-228600">
              <a:buFont typeface="Arial" pitchFamily="34" charset="0"/>
              <a:buChar char="•"/>
            </a:pPr>
            <a:r>
              <a:rPr lang="en-US" sz="1200" b="0" baseline="0" dirty="0" smtClean="0"/>
              <a:t>In the </a:t>
            </a:r>
            <a:r>
              <a:rPr lang="en-US" sz="1200" b="1" baseline="0" dirty="0" smtClean="0"/>
              <a:t>Start</a:t>
            </a:r>
            <a:r>
              <a:rPr lang="en-US" sz="1200" b="0" baseline="0" dirty="0" smtClean="0"/>
              <a:t> list, select </a:t>
            </a:r>
            <a:r>
              <a:rPr lang="en-US" sz="1200" b="1" baseline="0" dirty="0" smtClean="0"/>
              <a:t>With Previous</a:t>
            </a:r>
            <a:r>
              <a:rPr lang="en-US" sz="1200" b="0" baseline="0" dirty="0" smtClean="0"/>
              <a:t>.</a:t>
            </a:r>
          </a:p>
          <a:p>
            <a:pPr marL="685800" lvl="1" indent="-228600">
              <a:buFont typeface="Arial" pitchFamily="34" charset="0"/>
              <a:buChar char="•"/>
            </a:pPr>
            <a:r>
              <a:rPr lang="en-US" sz="1200" b="0" baseline="0" dirty="0" smtClean="0"/>
              <a:t>In the </a:t>
            </a:r>
            <a:r>
              <a:rPr lang="en-US" sz="1200" b="1" baseline="0" dirty="0" smtClean="0"/>
              <a:t>Duration</a:t>
            </a:r>
            <a:r>
              <a:rPr lang="en-US" sz="1200" b="0" baseline="0" dirty="0" smtClean="0"/>
              <a:t> box, enter </a:t>
            </a:r>
            <a:r>
              <a:rPr lang="en-US" sz="1200" b="1" baseline="0" dirty="0" smtClean="0"/>
              <a:t>2.00</a:t>
            </a:r>
            <a:r>
              <a:rPr lang="en-US" sz="1200" b="0" baseline="0" dirty="0" smtClean="0"/>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t>On the slide, right-click the motion path and then click </a:t>
            </a:r>
            <a:r>
              <a:rPr lang="en-US" sz="1200" b="1" baseline="0" dirty="0" smtClean="0"/>
              <a:t>Edit Points</a:t>
            </a:r>
            <a:r>
              <a:rPr lang="en-US" sz="1200" b="0" baseline="0" dirty="0" smtClean="0"/>
              <a:t>. In </a:t>
            </a:r>
            <a:r>
              <a:rPr lang="en-US" sz="1200" b="1" baseline="0" dirty="0" smtClean="0"/>
              <a:t>Edit Points </a:t>
            </a:r>
            <a:r>
              <a:rPr lang="en-US" sz="1200" b="0" baseline="0" dirty="0" smtClean="0"/>
              <a:t>mode, do the following: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t>Right-click the line and then click </a:t>
            </a:r>
            <a:r>
              <a:rPr lang="en-US" sz="1200" b="1" baseline="0" dirty="0" smtClean="0"/>
              <a:t>Add Point</a:t>
            </a:r>
            <a:r>
              <a:rPr lang="en-US" sz="1200" b="0" baseline="0" dirty="0" smtClean="0"/>
              <a:t>. Repeat until the line has five points.</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t>Select the second, third, and fourth points individually. Drag each point so that it is along the dashed curved line.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t>Drag the end point off the right side of the slide. </a:t>
            </a:r>
            <a:r>
              <a:rPr lang="en-US" sz="1200" b="0" i="0" baseline="0" dirty="0" smtClean="0"/>
              <a:t>(</a:t>
            </a:r>
            <a:r>
              <a:rPr lang="en-US" sz="1200" b="1" i="0" baseline="0" dirty="0" smtClean="0"/>
              <a:t>Note:</a:t>
            </a:r>
            <a:r>
              <a:rPr lang="en-US" sz="1200" b="0" i="0" baseline="0" dirty="0" smtClean="0"/>
              <a:t> Click at least 1.5” off the right edge of the slide so that the text and its shadow exit completely.)</a:t>
            </a:r>
          </a:p>
          <a:p>
            <a:pPr marL="228600" indent="-228600">
              <a:buFont typeface="+mj-lt"/>
              <a:buAutoNum type="arabicPeriod"/>
            </a:pPr>
            <a:r>
              <a:rPr lang="en-US" sz="1200" dirty="0" smtClean="0"/>
              <a:t>On the</a:t>
            </a:r>
            <a:r>
              <a:rPr lang="en-US" sz="1200" baseline="0" dirty="0" smtClean="0"/>
              <a:t> sl</a:t>
            </a:r>
            <a:r>
              <a:rPr lang="en-US" sz="1200" dirty="0" smtClean="0"/>
              <a:t>ide, right-click the motion path, and then click </a:t>
            </a:r>
            <a:r>
              <a:rPr lang="en-US" sz="1200" b="1" dirty="0" smtClean="0"/>
              <a:t>Reverse Path Direction</a:t>
            </a:r>
            <a:r>
              <a:rPr lang="en-US" sz="1200" dirty="0" smtClean="0"/>
              <a:t>.</a:t>
            </a:r>
          </a:p>
          <a:p>
            <a:pPr marL="228600" indent="-228600">
              <a:buFont typeface="+mj-lt"/>
              <a:buAutoNum type="arabicPeriod"/>
            </a:pPr>
            <a:r>
              <a:rPr lang="en-US" sz="1200" dirty="0" smtClean="0"/>
              <a:t>On the </a:t>
            </a:r>
            <a:r>
              <a:rPr lang="en-US" sz="1200" b="1" dirty="0" smtClean="0"/>
              <a:t>View</a:t>
            </a:r>
            <a:r>
              <a:rPr lang="en-US" sz="1200" dirty="0" smtClean="0"/>
              <a:t> tab, in the </a:t>
            </a:r>
            <a:r>
              <a:rPr lang="en-US" sz="1200" b="1" dirty="0" smtClean="0"/>
              <a:t>Show/Hide</a:t>
            </a:r>
            <a:r>
              <a:rPr lang="en-US" sz="1200" dirty="0" smtClean="0"/>
              <a:t> group, clear </a:t>
            </a:r>
            <a:r>
              <a:rPr lang="en-US" sz="1200" b="1" dirty="0" smtClean="0"/>
              <a:t>Ruler</a:t>
            </a:r>
            <a:r>
              <a:rPr lang="en-US" sz="1200" dirty="0" smtClean="0"/>
              <a:t>.</a:t>
            </a:r>
          </a:p>
          <a:p>
            <a:pPr marL="228600" indent="-228600">
              <a:buFont typeface="+mj-lt"/>
              <a:buAutoNum type="arabicPeriod"/>
            </a:pPr>
            <a:r>
              <a:rPr lang="en-US" sz="1200" dirty="0" smtClean="0"/>
              <a:t>Right-click</a:t>
            </a:r>
            <a:r>
              <a:rPr lang="en-US" sz="1200" baseline="0" dirty="0" smtClean="0"/>
              <a:t> the slide background area, and then click </a:t>
            </a:r>
            <a:r>
              <a:rPr lang="en-US" sz="1200" b="1" baseline="0" dirty="0" smtClean="0"/>
              <a:t>Grid and Guides</a:t>
            </a:r>
            <a:r>
              <a:rPr lang="en-US" sz="1200" baseline="0" dirty="0" smtClean="0"/>
              <a:t>. In the </a:t>
            </a:r>
            <a:r>
              <a:rPr lang="en-US" sz="1200" b="1" baseline="0" dirty="0" smtClean="0"/>
              <a:t>Grid and Guides </a:t>
            </a:r>
            <a:r>
              <a:rPr lang="en-US" sz="1200" baseline="0" dirty="0" smtClean="0"/>
              <a:t>dialog box, under </a:t>
            </a:r>
            <a:r>
              <a:rPr lang="en-US" sz="1200" b="1" baseline="0" dirty="0" smtClean="0"/>
              <a:t>Guide settings</a:t>
            </a:r>
            <a:r>
              <a:rPr lang="en-US" sz="1200" baseline="0" dirty="0" smtClean="0"/>
              <a:t>, clear </a:t>
            </a:r>
            <a:r>
              <a:rPr lang="en-US" sz="1200" b="1" baseline="0" dirty="0" smtClean="0"/>
              <a:t>Display drawing guides on screen</a:t>
            </a:r>
            <a:r>
              <a:rPr lang="en-US" sz="1200" baseline="0" dirty="0" smtClean="0"/>
              <a:t>. </a:t>
            </a:r>
            <a:endParaRPr lang="en-US" sz="1200" dirty="0" smtClean="0"/>
          </a:p>
          <a:p>
            <a:endParaRPr lang="en-US" sz="1200" dirty="0" smtClean="0"/>
          </a:p>
          <a:p>
            <a:endParaRPr lang="en-US" sz="1200" dirty="0" smtClean="0"/>
          </a:p>
          <a:p>
            <a:pPr marL="0" marR="0" lvl="3" indent="-22860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To reproduce the animated “2” on this slide, do the following:</a:t>
            </a:r>
            <a:endParaRPr lang="en-US" sz="1200" b="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dirty="0" smtClean="0">
                <a:solidFill>
                  <a:schemeClr val="tx1"/>
                </a:solidFill>
                <a:latin typeface="+mn-lt"/>
                <a:ea typeface="+mn-ea"/>
                <a:cs typeface="+mn-cs"/>
              </a:rPr>
              <a:t>Select the first text box. </a:t>
            </a: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Home</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Clipboard</a:t>
            </a:r>
            <a:r>
              <a:rPr lang="en-US" sz="1200" kern="1200" dirty="0" smtClean="0">
                <a:solidFill>
                  <a:schemeClr val="tx1"/>
                </a:solidFill>
                <a:effectLst/>
                <a:latin typeface="+mn-lt"/>
                <a:ea typeface="+mn-ea"/>
                <a:cs typeface="+mn-cs"/>
              </a:rPr>
              <a:t> group, click the arrow to the right of </a:t>
            </a:r>
            <a:r>
              <a:rPr lang="en-US" sz="1200" b="1" kern="1200" dirty="0" smtClean="0">
                <a:solidFill>
                  <a:schemeClr val="tx1"/>
                </a:solidFill>
                <a:effectLst/>
                <a:latin typeface="+mn-lt"/>
                <a:ea typeface="+mn-ea"/>
                <a:cs typeface="+mn-cs"/>
              </a:rPr>
              <a:t>Copy</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Duplicate</a:t>
            </a:r>
            <a:r>
              <a:rPr lang="en-US" sz="1200" b="0" kern="1200" baseline="0" dirty="0" smtClean="0">
                <a:solidFill>
                  <a:schemeClr val="tx1"/>
                </a:solidFill>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startAt="2"/>
              <a:tabLst/>
              <a:defRPr/>
            </a:pPr>
            <a:r>
              <a:rPr lang="en-US" sz="1200" b="0" kern="1200" dirty="0" smtClean="0">
                <a:solidFill>
                  <a:schemeClr val="tx1"/>
                </a:solidFill>
                <a:latin typeface="+mn-lt"/>
                <a:ea typeface="+mn-ea"/>
                <a:cs typeface="+mn-cs"/>
              </a:rPr>
              <a:t>Click in the second text box, delete </a:t>
            </a:r>
            <a:r>
              <a:rPr lang="en-US" sz="1200" b="1" kern="1200" dirty="0" smtClean="0">
                <a:solidFill>
                  <a:schemeClr val="tx1"/>
                </a:solidFill>
                <a:latin typeface="+mn-lt"/>
                <a:ea typeface="+mn-ea"/>
                <a:cs typeface="+mn-cs"/>
              </a:rPr>
              <a:t>1</a:t>
            </a:r>
            <a:r>
              <a:rPr lang="en-US" sz="1200" b="0" kern="1200" dirty="0" smtClean="0">
                <a:solidFill>
                  <a:schemeClr val="tx1"/>
                </a:solidFill>
                <a:latin typeface="+mn-lt"/>
                <a:ea typeface="+mn-ea"/>
                <a:cs typeface="+mn-cs"/>
              </a:rPr>
              <a:t>, and then enter </a:t>
            </a:r>
            <a:r>
              <a:rPr lang="en-US" sz="1200" b="1" kern="1200" dirty="0" smtClean="0">
                <a:solidFill>
                  <a:schemeClr val="tx1"/>
                </a:solidFill>
                <a:latin typeface="+mn-lt"/>
                <a:ea typeface="+mn-ea"/>
                <a:cs typeface="+mn-cs"/>
              </a:rPr>
              <a:t>2</a:t>
            </a:r>
            <a:r>
              <a:rPr lang="en-US" sz="1200" b="0" kern="1200" dirty="0" smtClean="0">
                <a:solidFill>
                  <a:schemeClr val="tx1"/>
                </a:solidFill>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startAt="2"/>
              <a:tabLst/>
              <a:defRPr/>
            </a:pPr>
            <a:r>
              <a:rPr lang="en-US" sz="1200" b="0" kern="1200" dirty="0" smtClean="0">
                <a:solidFill>
                  <a:schemeClr val="tx1"/>
                </a:solidFill>
                <a:latin typeface="+mn-lt"/>
                <a:ea typeface="+mn-ea"/>
                <a:cs typeface="+mn-cs"/>
              </a:rPr>
              <a:t>Select the second text box. Under</a:t>
            </a:r>
            <a:r>
              <a:rPr lang="en-US" sz="1200" b="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Drawing Tools</a:t>
            </a:r>
            <a:r>
              <a:rPr lang="en-US" sz="1200" b="0" kern="1200" baseline="0" dirty="0" smtClean="0">
                <a:solidFill>
                  <a:schemeClr val="tx1"/>
                </a:solidFill>
                <a:latin typeface="+mn-lt"/>
                <a:ea typeface="+mn-ea"/>
                <a:cs typeface="+mn-cs"/>
              </a:rPr>
              <a:t>, on the </a:t>
            </a:r>
            <a:r>
              <a:rPr lang="en-US" sz="1200" b="1" kern="1200" baseline="0" dirty="0" smtClean="0">
                <a:solidFill>
                  <a:schemeClr val="tx1"/>
                </a:solidFill>
                <a:latin typeface="+mn-lt"/>
                <a:ea typeface="+mn-ea"/>
                <a:cs typeface="+mn-cs"/>
              </a:rPr>
              <a:t>Format</a:t>
            </a:r>
            <a:r>
              <a:rPr lang="en-US" sz="1200" b="0" kern="1200" baseline="0" dirty="0" smtClean="0">
                <a:solidFill>
                  <a:schemeClr val="tx1"/>
                </a:solidFill>
                <a:latin typeface="+mn-lt"/>
                <a:ea typeface="+mn-ea"/>
                <a:cs typeface="+mn-cs"/>
              </a:rPr>
              <a:t> tab, in the bottom right corner of the </a:t>
            </a:r>
            <a:r>
              <a:rPr lang="en-US" sz="1200" b="1" kern="1200" baseline="0" dirty="0" smtClean="0">
                <a:solidFill>
                  <a:schemeClr val="tx1"/>
                </a:solidFill>
                <a:latin typeface="+mn-lt"/>
                <a:ea typeface="+mn-ea"/>
                <a:cs typeface="+mn-cs"/>
              </a:rPr>
              <a:t>WordArt Styles </a:t>
            </a:r>
            <a:r>
              <a:rPr lang="en-US" sz="1200" b="0" kern="1200" baseline="0" dirty="0" smtClean="0">
                <a:solidFill>
                  <a:schemeClr val="tx1"/>
                </a:solidFill>
                <a:latin typeface="+mn-lt"/>
                <a:ea typeface="+mn-ea"/>
                <a:cs typeface="+mn-cs"/>
              </a:rPr>
              <a:t>group, click the </a:t>
            </a:r>
            <a:r>
              <a:rPr lang="en-US" sz="1200" b="1" kern="1200" dirty="0" smtClean="0">
                <a:solidFill>
                  <a:schemeClr val="tx1"/>
                </a:solidFill>
                <a:latin typeface="+mn-lt"/>
                <a:ea typeface="+mn-ea"/>
                <a:cs typeface="+mn-cs"/>
              </a:rPr>
              <a:t>Format</a:t>
            </a:r>
            <a:r>
              <a:rPr lang="en-US" sz="1200" b="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Text</a:t>
            </a:r>
            <a:r>
              <a:rPr lang="en-US" sz="1200" b="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Effects</a:t>
            </a:r>
            <a:r>
              <a:rPr lang="en-US" sz="1200" b="0" kern="1200" baseline="0" dirty="0" smtClean="0">
                <a:solidFill>
                  <a:schemeClr val="tx1"/>
                </a:solidFill>
                <a:latin typeface="+mn-lt"/>
                <a:ea typeface="+mn-ea"/>
                <a:cs typeface="+mn-cs"/>
              </a:rPr>
              <a:t> dialog box launcher. </a:t>
            </a: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Fill </a:t>
            </a:r>
            <a:r>
              <a:rPr lang="en-US" sz="1200" kern="1200" baseline="0" dirty="0" smtClean="0">
                <a:solidFill>
                  <a:schemeClr val="tx1"/>
                </a:solidFill>
                <a:latin typeface="+mn-lt"/>
                <a:ea typeface="+mn-ea"/>
                <a:cs typeface="+mn-cs"/>
              </a:rPr>
              <a:t>in the left pane, select </a:t>
            </a:r>
            <a:r>
              <a:rPr lang="en-US" sz="1200" b="1" kern="1200" baseline="0" dirty="0" smtClean="0">
                <a:solidFill>
                  <a:schemeClr val="tx1"/>
                </a:solidFill>
                <a:latin typeface="+mn-lt"/>
                <a:ea typeface="+mn-ea"/>
                <a:cs typeface="+mn-cs"/>
              </a:rPr>
              <a:t>Gradient fill </a:t>
            </a:r>
            <a:r>
              <a:rPr lang="en-US" sz="120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Text Fill </a:t>
            </a:r>
            <a:r>
              <a:rPr lang="en-US" sz="1200" kern="1200" baseline="0" dirty="0" smtClean="0">
                <a:solidFill>
                  <a:schemeClr val="tx1"/>
                </a:solidFill>
                <a:latin typeface="+mn-lt"/>
                <a:ea typeface="+mn-ea"/>
                <a:cs typeface="+mn-cs"/>
              </a:rPr>
              <a:t>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Linear Down </a:t>
            </a:r>
            <a:r>
              <a:rPr lang="en-US" sz="1200" kern="1200" dirty="0" smtClean="0">
                <a:solidFill>
                  <a:schemeClr val="tx1"/>
                </a:solidFill>
                <a:latin typeface="+mn-lt"/>
                <a:ea typeface="+mn-ea"/>
                <a:cs typeface="+mn-cs"/>
              </a:rPr>
              <a:t>(first row, second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 gradient stop</a:t>
            </a:r>
            <a:r>
              <a:rPr lang="en-US" sz="1200" b="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 gradient stop</a:t>
            </a:r>
            <a:r>
              <a:rPr lang="en-US" sz="1200" kern="1200" dirty="0" smtClean="0">
                <a:solidFill>
                  <a:schemeClr val="tx1"/>
                </a:solidFill>
                <a:latin typeface="+mn-lt"/>
                <a:ea typeface="+mn-ea"/>
                <a:cs typeface="+mn-cs"/>
              </a:rPr>
              <a:t> until two stops appear in the slider.</a:t>
            </a:r>
          </a:p>
          <a:p>
            <a:pPr marL="342900" lvl="0" indent="-342900">
              <a:buFont typeface="+mj-lt"/>
              <a:buAutoNum type="arabicPeriod" startAt="2"/>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first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a:t>
            </a:r>
            <a:r>
              <a:rPr lang="en-US" sz="1200" b="0" kern="1200" dirty="0" smtClean="0">
                <a:solidFill>
                  <a:schemeClr val="tx1"/>
                </a:solidFill>
                <a:latin typeface="+mn-lt"/>
                <a:ea typeface="+mn-ea"/>
                <a:cs typeface="+mn-cs"/>
              </a:rPr>
              <a:t>(first row, first option from the left).</a:t>
            </a:r>
          </a:p>
          <a:p>
            <a:pPr marL="1143000" lvl="2" indent="-228600">
              <a:buFont typeface="Arial" pitchFamily="34" charset="0"/>
              <a:buChar cha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50%</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last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85%</a:t>
            </a:r>
            <a:r>
              <a:rPr lang="en-US" sz="1200" kern="1200" dirty="0" smtClean="0">
                <a:solidFill>
                  <a:schemeClr val="tx1"/>
                </a:solidFill>
                <a:latin typeface="+mn-lt"/>
                <a:ea typeface="+mn-ea"/>
                <a:cs typeface="+mn-cs"/>
              </a:rPr>
              <a:t>.</a:t>
            </a:r>
          </a:p>
          <a:p>
            <a:pPr marL="1143000" lvl="2" indent="-228600">
              <a:buFont typeface="Arial" pitchFamily="34" charset="0"/>
              <a:buChar char="•"/>
              <a:defRPr/>
            </a:pPr>
            <a:r>
              <a:rPr lang="en-US" sz="1200" dirty="0" smtClean="0"/>
              <a:t>Click the button next to </a:t>
            </a:r>
            <a:r>
              <a:rPr lang="en-US" sz="1200" b="1" dirty="0" smtClean="0"/>
              <a:t>Color</a:t>
            </a:r>
            <a:r>
              <a:rPr lang="en-US" sz="1200" dirty="0" smtClean="0"/>
              <a:t>, click </a:t>
            </a:r>
            <a:r>
              <a:rPr lang="en-US" sz="1200" b="1" dirty="0" smtClean="0"/>
              <a:t>More Colors</a:t>
            </a:r>
            <a:r>
              <a:rPr lang="en-US" sz="1200" dirty="0" smtClean="0"/>
              <a:t>, and then 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198</a:t>
            </a:r>
            <a:r>
              <a:rPr lang="en-US" sz="1200" dirty="0" smtClean="0"/>
              <a:t>, Green: </a:t>
            </a:r>
            <a:r>
              <a:rPr lang="en-US" sz="1200" b="1" dirty="0" smtClean="0"/>
              <a:t>217</a:t>
            </a:r>
            <a:r>
              <a:rPr lang="en-US" sz="1200" dirty="0" smtClean="0"/>
              <a:t>, Blue: </a:t>
            </a:r>
            <a:r>
              <a:rPr lang="en-US" sz="1200" b="1" dirty="0" smtClean="0"/>
              <a:t>241</a:t>
            </a:r>
            <a:r>
              <a:rPr lang="en-US" sz="1200" dirty="0" smtClean="0"/>
              <a: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0%</a:t>
            </a:r>
            <a:r>
              <a:rPr lang="en-US" sz="1200" b="0" kern="1200" dirty="0" smtClean="0">
                <a:solidFill>
                  <a:schemeClr val="tx1"/>
                </a:solidFill>
                <a:latin typeface="+mn-lt"/>
                <a:ea typeface="+mn-ea"/>
                <a:cs typeface="+mn-cs"/>
              </a:rPr>
              <a:t>.</a:t>
            </a:r>
            <a:endParaRPr lang="en-US" sz="1200" i="0" baseline="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in the left pane. In the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pane, select </a:t>
            </a:r>
            <a:r>
              <a:rPr lang="en-US" sz="1200" b="1" kern="1200" baseline="0" dirty="0" smtClean="0">
                <a:solidFill>
                  <a:schemeClr val="tx1"/>
                </a:solidFill>
                <a:latin typeface="+mn-lt"/>
                <a:ea typeface="+mn-ea"/>
                <a:cs typeface="+mn-cs"/>
              </a:rPr>
              <a:t>Solid line</a:t>
            </a:r>
            <a:r>
              <a:rPr lang="en-US" sz="1200" kern="1200" baseline="0" dirty="0" smtClean="0">
                <a:solidFill>
                  <a:schemeClr val="tx1"/>
                </a:solidFill>
                <a:latin typeface="+mn-lt"/>
                <a:ea typeface="+mn-ea"/>
                <a:cs typeface="+mn-cs"/>
              </a:rPr>
              <a:t>, click the button next to </a:t>
            </a:r>
            <a:r>
              <a:rPr lang="en-US" sz="1200" b="1" kern="1200" baseline="0" dirty="0" smtClean="0">
                <a:solidFill>
                  <a:schemeClr val="tx1"/>
                </a:solidFill>
                <a:latin typeface="+mn-lt"/>
                <a:ea typeface="+mn-ea"/>
                <a:cs typeface="+mn-cs"/>
              </a:rPr>
              <a:t>Color</a:t>
            </a:r>
            <a:r>
              <a:rPr lang="en-US" sz="120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More Colors</a:t>
            </a:r>
            <a:r>
              <a:rPr lang="en-US" sz="1200" kern="1200" baseline="0" dirty="0" smtClean="0">
                <a:solidFill>
                  <a:schemeClr val="tx1"/>
                </a:solidFill>
                <a:latin typeface="+mn-lt"/>
                <a:ea typeface="+mn-ea"/>
                <a:cs typeface="+mn-cs"/>
              </a:rPr>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228</a:t>
            </a:r>
            <a:r>
              <a:rPr lang="en-US" sz="1200" dirty="0" smtClean="0"/>
              <a:t>, Green: </a:t>
            </a:r>
            <a:r>
              <a:rPr lang="en-US" sz="1200" b="1" dirty="0" smtClean="0"/>
              <a:t>108</a:t>
            </a:r>
            <a:r>
              <a:rPr lang="en-US" sz="1200" dirty="0" smtClean="0"/>
              <a:t>, Blue: </a:t>
            </a:r>
            <a:r>
              <a:rPr lang="en-US" sz="1200" b="1" dirty="0" smtClean="0"/>
              <a:t>10</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3-D Rotation </a:t>
            </a:r>
            <a:r>
              <a:rPr lang="en-US" sz="1200" kern="1200" baseline="0" dirty="0" smtClean="0">
                <a:solidFill>
                  <a:schemeClr val="tx1"/>
                </a:solidFill>
                <a:latin typeface="+mn-lt"/>
                <a:ea typeface="+mn-ea"/>
                <a:cs typeface="+mn-cs"/>
              </a:rPr>
              <a:t>in the left pane. In the </a:t>
            </a:r>
            <a:r>
              <a:rPr lang="en-US" sz="1200" b="1" kern="1200" dirty="0" smtClean="0">
                <a:solidFill>
                  <a:schemeClr val="tx1"/>
                </a:solidFill>
                <a:latin typeface="+mn-lt"/>
                <a:ea typeface="+mn-ea"/>
                <a:cs typeface="+mn-cs"/>
              </a:rPr>
              <a:t>3-D Rotation </a:t>
            </a:r>
            <a:r>
              <a:rPr lang="en-US" sz="1200" kern="1200" baseline="0" dirty="0" smtClean="0">
                <a:solidFill>
                  <a:schemeClr val="tx1"/>
                </a:solidFill>
                <a:latin typeface="+mn-lt"/>
                <a:ea typeface="+mn-ea"/>
                <a:cs typeface="+mn-cs"/>
              </a:rPr>
              <a:t>pane, under </a:t>
            </a:r>
            <a:r>
              <a:rPr lang="en-US" sz="1200" b="1" kern="1200" baseline="0" dirty="0" smtClean="0">
                <a:solidFill>
                  <a:schemeClr val="tx1"/>
                </a:solidFill>
                <a:latin typeface="+mn-lt"/>
                <a:ea typeface="+mn-ea"/>
                <a:cs typeface="+mn-cs"/>
              </a:rPr>
              <a:t>Rotation</a:t>
            </a:r>
            <a:r>
              <a:rPr lang="en-US" sz="1200" kern="1200" baseline="0" dirty="0" smtClean="0">
                <a:solidFill>
                  <a:schemeClr val="tx1"/>
                </a:solidFill>
                <a:latin typeface="+mn-lt"/>
                <a:ea typeface="+mn-ea"/>
                <a:cs typeface="+mn-cs"/>
              </a:rPr>
              <a:t>, in the </a:t>
            </a:r>
            <a:r>
              <a:rPr lang="en-US" sz="1200" b="1" kern="1200" baseline="0" dirty="0" smtClean="0">
                <a:solidFill>
                  <a:schemeClr val="tx1"/>
                </a:solidFill>
                <a:latin typeface="+mn-lt"/>
                <a:ea typeface="+mn-ea"/>
                <a:cs typeface="+mn-cs"/>
              </a:rPr>
              <a:t>Z</a:t>
            </a:r>
            <a:r>
              <a:rPr lang="en-US" sz="1200" kern="1200" baseline="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350°</a:t>
            </a:r>
            <a:r>
              <a:rPr lang="en-US" sz="1200" b="0" kern="1200" dirty="0" smtClean="0">
                <a:solidFill>
                  <a:schemeClr val="tx1"/>
                </a:solidFill>
                <a:latin typeface="+mn-lt"/>
                <a:ea typeface="+mn-ea"/>
                <a:cs typeface="+mn-cs"/>
              </a:rPr>
              <a:t>.</a:t>
            </a:r>
            <a:endParaRPr lang="en-US" sz="120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i="0" baseline="0" dirty="0" smtClean="0"/>
              <a:t>Also in the </a:t>
            </a:r>
            <a:r>
              <a:rPr lang="en-US" sz="1200" b="1" i="0" baseline="0" dirty="0" smtClean="0"/>
              <a:t>Format Text Effects </a:t>
            </a:r>
            <a:r>
              <a:rPr lang="en-US" sz="1200" i="0" baseline="0" dirty="0" smtClean="0"/>
              <a:t>dialog box, click </a:t>
            </a:r>
            <a:r>
              <a:rPr lang="en-US" sz="1200" b="1" i="0" baseline="0" dirty="0" smtClean="0"/>
              <a:t>Glow and Soft Edges </a:t>
            </a:r>
            <a:r>
              <a:rPr lang="en-US" sz="1200" i="0" baseline="0" dirty="0" smtClean="0"/>
              <a:t>in the left pane, in the </a:t>
            </a:r>
            <a:r>
              <a:rPr lang="en-US" sz="1200" b="1" i="0" baseline="0" dirty="0" smtClean="0"/>
              <a:t>Glow and Soft Edges </a:t>
            </a:r>
            <a:r>
              <a:rPr lang="en-US" sz="1200" i="0" baseline="0" dirty="0" smtClean="0"/>
              <a:t>pane, click the button next to </a:t>
            </a:r>
            <a:r>
              <a:rPr lang="en-US" sz="1200" b="1" i="0" baseline="0" dirty="0" smtClean="0"/>
              <a:t>Color</a:t>
            </a:r>
            <a:r>
              <a:rPr lang="en-US" sz="1200" i="0" baseline="0" dirty="0" smtClean="0"/>
              <a:t>, and then click </a:t>
            </a:r>
            <a:r>
              <a:rPr lang="en-US" sz="1200" b="1" i="0" baseline="0" dirty="0" smtClean="0"/>
              <a:t>More Colors</a:t>
            </a:r>
            <a:r>
              <a:rPr lang="en-US" sz="1200" i="0" baseline="0" dirty="0" smtClean="0"/>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255</a:t>
            </a:r>
            <a:r>
              <a:rPr lang="en-US" sz="1200" dirty="0" smtClean="0"/>
              <a:t>, Green: </a:t>
            </a:r>
            <a:r>
              <a:rPr lang="en-US" sz="1200" b="1" dirty="0" smtClean="0"/>
              <a:t>144</a:t>
            </a:r>
            <a:r>
              <a:rPr lang="en-US" sz="1200" dirty="0" smtClean="0"/>
              <a:t>, Blue: </a:t>
            </a:r>
            <a:r>
              <a:rPr lang="en-US" sz="1200" b="1" dirty="0" smtClean="0"/>
              <a:t>4</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b="0" i="0" kern="1200" dirty="0" smtClean="0">
                <a:solidFill>
                  <a:schemeClr val="tx1"/>
                </a:solidFill>
                <a:latin typeface="+mn-lt"/>
                <a:ea typeface="+mn-ea"/>
                <a:cs typeface="+mn-cs"/>
              </a:rPr>
              <a:t>Drag the second text box onto the curved</a:t>
            </a:r>
            <a:r>
              <a:rPr lang="en-US" sz="1200" b="0" i="0" kern="1200" baseline="0" dirty="0" smtClean="0">
                <a:solidFill>
                  <a:schemeClr val="tx1"/>
                </a:solidFill>
                <a:latin typeface="+mn-lt"/>
                <a:ea typeface="+mn-ea"/>
                <a:cs typeface="+mn-cs"/>
              </a:rPr>
              <a:t> line, to the right of the “1” text box and approximately in the middle of the slide.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b="0" i="0" kern="1200" baseline="0" dirty="0" smtClean="0">
                <a:solidFill>
                  <a:schemeClr val="tx1"/>
                </a:solidFill>
                <a:latin typeface="+mn-lt"/>
                <a:ea typeface="+mn-ea"/>
                <a:cs typeface="+mn-cs"/>
              </a:rPr>
              <a:t>On the </a:t>
            </a:r>
            <a:r>
              <a:rPr lang="en-US" sz="1200" b="1" i="0" kern="1200" baseline="0" dirty="0" smtClean="0">
                <a:solidFill>
                  <a:schemeClr val="tx1"/>
                </a:solidFill>
                <a:latin typeface="+mn-lt"/>
                <a:ea typeface="+mn-ea"/>
                <a:cs typeface="+mn-cs"/>
              </a:rPr>
              <a:t>Animations</a:t>
            </a:r>
            <a:r>
              <a:rPr lang="en-US" sz="1200" b="0" i="0" kern="1200" baseline="0" dirty="0" smtClean="0">
                <a:solidFill>
                  <a:schemeClr val="tx1"/>
                </a:solidFill>
                <a:latin typeface="+mn-lt"/>
                <a:ea typeface="+mn-ea"/>
                <a:cs typeface="+mn-cs"/>
              </a:rPr>
              <a:t> tab, in the </a:t>
            </a:r>
            <a:r>
              <a:rPr lang="en-US" sz="1200" b="1" i="0" kern="1200" baseline="0" dirty="0" smtClean="0">
                <a:solidFill>
                  <a:schemeClr val="tx1"/>
                </a:solidFill>
                <a:latin typeface="+mn-lt"/>
                <a:ea typeface="+mn-ea"/>
                <a:cs typeface="+mn-cs"/>
              </a:rPr>
              <a:t>Advanced Animation </a:t>
            </a:r>
            <a:r>
              <a:rPr lang="en-US" sz="1200" b="0" i="0" kern="1200" baseline="0" dirty="0" smtClean="0">
                <a:solidFill>
                  <a:schemeClr val="tx1"/>
                </a:solidFill>
                <a:latin typeface="+mn-lt"/>
                <a:ea typeface="+mn-ea"/>
                <a:cs typeface="+mn-cs"/>
              </a:rPr>
              <a:t>group, click </a:t>
            </a:r>
            <a:r>
              <a:rPr lang="en-US" sz="1200" b="1" i="0" kern="1200" baseline="0" dirty="0" smtClean="0">
                <a:solidFill>
                  <a:schemeClr val="tx1"/>
                </a:solidFill>
                <a:latin typeface="+mn-lt"/>
                <a:ea typeface="+mn-ea"/>
                <a:cs typeface="+mn-cs"/>
              </a:rPr>
              <a:t>Animation Pane</a:t>
            </a:r>
            <a:r>
              <a:rPr lang="en-US" sz="1200" b="0" i="0" kern="1200" baseline="0" dirty="0" smtClean="0">
                <a:solidFill>
                  <a:schemeClr val="tx1"/>
                </a:solidFill>
                <a:latin typeface="+mn-lt"/>
                <a:ea typeface="+mn-ea"/>
                <a:cs typeface="+mn-cs"/>
              </a:rPr>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i="0" kern="1200" baseline="0" dirty="0" smtClean="0">
                <a:solidFill>
                  <a:schemeClr val="tx1"/>
                </a:solidFill>
                <a:latin typeface="+mn-lt"/>
                <a:ea typeface="+mn-ea"/>
                <a:cs typeface="+mn-cs"/>
              </a:rPr>
              <a:t>Press and hold CTRL, and then 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fourth and fifth animation effects (fade and spin effects for the second text box). On the </a:t>
            </a:r>
            <a:r>
              <a:rPr lang="en-US" sz="1200" b="1" i="0" kern="1200" baseline="0" dirty="0" smtClean="0">
                <a:solidFill>
                  <a:schemeClr val="tx1"/>
                </a:solidFill>
                <a:latin typeface="+mn-lt"/>
                <a:ea typeface="+mn-ea"/>
                <a:cs typeface="+mn-cs"/>
              </a:rPr>
              <a:t>Animations</a:t>
            </a:r>
            <a:r>
              <a:rPr lang="en-US" sz="1200" i="0" kern="1200" baseline="0" dirty="0" smtClean="0">
                <a:solidFill>
                  <a:schemeClr val="tx1"/>
                </a:solidFill>
                <a:latin typeface="+mn-lt"/>
                <a:ea typeface="+mn-ea"/>
                <a:cs typeface="+mn-cs"/>
              </a:rPr>
              <a:t> tab, in the </a:t>
            </a:r>
            <a:r>
              <a:rPr lang="en-US" sz="1200" b="1" i="0" kern="1200" baseline="0" dirty="0" smtClean="0">
                <a:solidFill>
                  <a:schemeClr val="tx1"/>
                </a:solidFill>
                <a:latin typeface="+mn-lt"/>
                <a:ea typeface="+mn-ea"/>
                <a:cs typeface="+mn-cs"/>
              </a:rPr>
              <a:t>Timing</a:t>
            </a:r>
            <a:r>
              <a:rPr lang="en-US" sz="1200" i="0" kern="1200" baseline="0" dirty="0" smtClean="0">
                <a:solidFill>
                  <a:schemeClr val="tx1"/>
                </a:solidFill>
                <a:latin typeface="+mn-lt"/>
                <a:ea typeface="+mn-ea"/>
                <a:cs typeface="+mn-cs"/>
              </a:rPr>
              <a:t> group, do the following:</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Delay</a:t>
            </a:r>
            <a:r>
              <a:rPr lang="en-US" sz="1200" i="0" kern="1200" baseline="0" dirty="0" smtClean="0">
                <a:solidFill>
                  <a:schemeClr val="tx1"/>
                </a:solidFill>
                <a:latin typeface="+mn-lt"/>
                <a:ea typeface="+mn-ea"/>
                <a:cs typeface="+mn-cs"/>
              </a:rPr>
              <a:t> box, enter </a:t>
            </a:r>
            <a:r>
              <a:rPr lang="en-US" sz="1200" b="1" i="0" kern="1200" baseline="0" dirty="0" smtClean="0">
                <a:solidFill>
                  <a:schemeClr val="tx1"/>
                </a:solidFill>
                <a:latin typeface="+mn-lt"/>
                <a:ea typeface="+mn-ea"/>
                <a:cs typeface="+mn-cs"/>
              </a:rPr>
              <a:t>0.5</a:t>
            </a:r>
            <a:r>
              <a:rPr lang="en-US" sz="1200" i="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Duration </a:t>
            </a:r>
            <a:r>
              <a:rPr lang="en-US" sz="1200" i="0" kern="1200" baseline="0" dirty="0" smtClean="0">
                <a:solidFill>
                  <a:schemeClr val="tx1"/>
                </a:solidFill>
                <a:latin typeface="+mn-lt"/>
                <a:ea typeface="+mn-ea"/>
                <a:cs typeface="+mn-cs"/>
              </a:rPr>
              <a:t>box, enter </a:t>
            </a:r>
            <a:r>
              <a:rPr lang="en-US" sz="1200" b="1" i="0" kern="1200" baseline="0" dirty="0" smtClean="0">
                <a:solidFill>
                  <a:schemeClr val="tx1"/>
                </a:solidFill>
                <a:latin typeface="+mn-lt"/>
                <a:ea typeface="+mn-ea"/>
                <a:cs typeface="+mn-cs"/>
              </a:rPr>
              <a:t>0.9 seconds</a:t>
            </a:r>
            <a:r>
              <a:rPr lang="en-US" sz="1200" i="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sixth animation effect (motion path for the second text box). On the </a:t>
            </a:r>
            <a:r>
              <a:rPr lang="en-US" sz="1200" b="1" i="0" kern="1200" baseline="0" dirty="0" smtClean="0">
                <a:solidFill>
                  <a:schemeClr val="tx1"/>
                </a:solidFill>
                <a:latin typeface="+mn-lt"/>
                <a:ea typeface="+mn-ea"/>
                <a:cs typeface="+mn-cs"/>
              </a:rPr>
              <a:t>Animations</a:t>
            </a:r>
            <a:r>
              <a:rPr lang="en-US" sz="1200" i="0" kern="1200" baseline="0" dirty="0" smtClean="0">
                <a:solidFill>
                  <a:schemeClr val="tx1"/>
                </a:solidFill>
                <a:latin typeface="+mn-lt"/>
                <a:ea typeface="+mn-ea"/>
                <a:cs typeface="+mn-cs"/>
              </a:rPr>
              <a:t> tab, in the </a:t>
            </a:r>
            <a:r>
              <a:rPr lang="en-US" sz="1200" b="1" i="0" kern="1200" baseline="0" dirty="0" smtClean="0">
                <a:solidFill>
                  <a:schemeClr val="tx1"/>
                </a:solidFill>
                <a:latin typeface="+mn-lt"/>
                <a:ea typeface="+mn-ea"/>
                <a:cs typeface="+mn-cs"/>
              </a:rPr>
              <a:t>Timing</a:t>
            </a:r>
            <a:r>
              <a:rPr lang="en-US" sz="1200" i="0" kern="1200" baseline="0" dirty="0" smtClean="0">
                <a:solidFill>
                  <a:schemeClr val="tx1"/>
                </a:solidFill>
                <a:latin typeface="+mn-lt"/>
                <a:ea typeface="+mn-ea"/>
                <a:cs typeface="+mn-cs"/>
              </a:rPr>
              <a:t> group, do the following:</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Delay</a:t>
            </a:r>
            <a:r>
              <a:rPr lang="en-US" sz="1200" i="0" kern="1200" baseline="0" dirty="0" smtClean="0">
                <a:solidFill>
                  <a:schemeClr val="tx1"/>
                </a:solidFill>
                <a:latin typeface="+mn-lt"/>
                <a:ea typeface="+mn-ea"/>
                <a:cs typeface="+mn-cs"/>
              </a:rPr>
              <a:t> box, enter </a:t>
            </a:r>
            <a:r>
              <a:rPr lang="en-US" sz="1200" b="1" i="0" kern="1200" baseline="0" dirty="0" smtClean="0">
                <a:solidFill>
                  <a:schemeClr val="tx1"/>
                </a:solidFill>
                <a:latin typeface="+mn-lt"/>
                <a:ea typeface="+mn-ea"/>
                <a:cs typeface="+mn-cs"/>
              </a:rPr>
              <a:t>0.5</a:t>
            </a:r>
            <a:r>
              <a:rPr lang="en-US" sz="1200" i="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Duration </a:t>
            </a:r>
            <a:r>
              <a:rPr lang="en-US" sz="1200" i="0" kern="1200" baseline="0" dirty="0" smtClean="0">
                <a:solidFill>
                  <a:schemeClr val="tx1"/>
                </a:solidFill>
                <a:latin typeface="+mn-lt"/>
                <a:ea typeface="+mn-ea"/>
                <a:cs typeface="+mn-cs"/>
              </a:rPr>
              <a:t>box, enter </a:t>
            </a:r>
            <a:r>
              <a:rPr lang="en-US" sz="1200" b="1" i="0" kern="1200" baseline="0" dirty="0" smtClean="0">
                <a:solidFill>
                  <a:schemeClr val="tx1"/>
                </a:solidFill>
                <a:latin typeface="+mn-lt"/>
                <a:ea typeface="+mn-ea"/>
                <a:cs typeface="+mn-cs"/>
              </a:rPr>
              <a:t>1.8 seconds</a:t>
            </a:r>
            <a:r>
              <a:rPr lang="en-US" sz="1200" i="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10"/>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sixth animation effect. On the slide, right-click the selected motion path, and then click </a:t>
            </a:r>
            <a:r>
              <a:rPr lang="en-US" sz="1200" b="1" i="0" kern="1200" baseline="0" dirty="0" smtClean="0">
                <a:solidFill>
                  <a:schemeClr val="tx1"/>
                </a:solidFill>
                <a:latin typeface="+mn-lt"/>
                <a:ea typeface="+mn-ea"/>
                <a:cs typeface="+mn-cs"/>
              </a:rPr>
              <a:t>Edit Points</a:t>
            </a:r>
            <a:r>
              <a:rPr lang="en-US" sz="1200" i="0" kern="1200" baseline="0" dirty="0" smtClean="0">
                <a:solidFill>
                  <a:schemeClr val="tx1"/>
                </a:solidFill>
                <a:latin typeface="+mn-lt"/>
                <a:ea typeface="+mn-ea"/>
                <a:cs typeface="+mn-cs"/>
              </a:rPr>
              <a:t>. Drag the points on the path to match the path to the curved line. (</a:t>
            </a:r>
            <a:r>
              <a:rPr lang="en-US" sz="1200" b="1" i="0" kern="1200" baseline="0" dirty="0" smtClean="0">
                <a:solidFill>
                  <a:schemeClr val="tx1"/>
                </a:solidFill>
                <a:latin typeface="+mn-lt"/>
                <a:ea typeface="+mn-ea"/>
                <a:cs typeface="+mn-cs"/>
              </a:rPr>
              <a:t>Note:</a:t>
            </a:r>
            <a:r>
              <a:rPr lang="en-US" sz="1200" i="0" kern="1200" baseline="0" dirty="0" smtClean="0">
                <a:solidFill>
                  <a:schemeClr val="tx1"/>
                </a:solidFill>
                <a:latin typeface="+mn-lt"/>
                <a:ea typeface="+mn-ea"/>
                <a:cs typeface="+mn-cs"/>
              </a:rPr>
              <a:t> The starting point will be further to the right of the right edge of the slide than the starting point for the first motion path.)</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11"/>
              <a:tabLst/>
              <a:defRPr/>
            </a:pPr>
            <a:endParaRPr lang="en-US" sz="120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11"/>
              <a:tabLst/>
              <a:defRPr/>
            </a:pPr>
            <a:endParaRPr lang="en-US" sz="1200" dirty="0" smtClean="0"/>
          </a:p>
          <a:p>
            <a:pPr marL="228600" marR="0" lvl="2" indent="-228600" algn="l" defTabSz="914400" rtl="0" eaLnBrk="1" fontAlgn="auto" latinLnBrk="0" hangingPunct="1">
              <a:lnSpc>
                <a:spcPct val="100000"/>
              </a:lnSpc>
              <a:spcBef>
                <a:spcPts val="0"/>
              </a:spcBef>
              <a:spcAft>
                <a:spcPts val="0"/>
              </a:spcAft>
              <a:buClrTx/>
              <a:buSzTx/>
              <a:buFont typeface="+mj-lt"/>
              <a:buNone/>
              <a:tabLst/>
              <a:defRPr/>
            </a:pPr>
            <a:r>
              <a:rPr lang="en-US" sz="1200" kern="1200" dirty="0" smtClean="0">
                <a:solidFill>
                  <a:schemeClr val="tx1"/>
                </a:solidFill>
                <a:latin typeface="+mn-lt"/>
                <a:ea typeface="+mn-ea"/>
                <a:cs typeface="+mn-cs"/>
              </a:rPr>
              <a:t>To reproduce the animated “3” on this slide, do the following:</a:t>
            </a:r>
            <a:endParaRPr lang="en-US" sz="120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On</a:t>
            </a:r>
            <a:r>
              <a:rPr lang="en-US" sz="1200" baseline="0" dirty="0" smtClean="0"/>
              <a:t> the slide, s</a:t>
            </a:r>
            <a:r>
              <a:rPr lang="en-US" sz="1200" dirty="0" smtClean="0"/>
              <a:t>elect the second text box. </a:t>
            </a: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Home</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Clipboard</a:t>
            </a:r>
            <a:r>
              <a:rPr lang="en-US" sz="1200" kern="1200" dirty="0" smtClean="0">
                <a:solidFill>
                  <a:schemeClr val="tx1"/>
                </a:solidFill>
                <a:effectLst/>
                <a:latin typeface="+mn-lt"/>
                <a:ea typeface="+mn-ea"/>
                <a:cs typeface="+mn-cs"/>
              </a:rPr>
              <a:t> group, click the arrow to the right of </a:t>
            </a:r>
            <a:r>
              <a:rPr lang="en-US" sz="1200" b="1" kern="1200" dirty="0" smtClean="0">
                <a:solidFill>
                  <a:schemeClr val="tx1"/>
                </a:solidFill>
                <a:effectLst/>
                <a:latin typeface="+mn-lt"/>
                <a:ea typeface="+mn-ea"/>
                <a:cs typeface="+mn-cs"/>
              </a:rPr>
              <a:t>Copy</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Duplicate</a:t>
            </a:r>
            <a:r>
              <a:rPr lang="en-US" sz="1200" b="0" kern="1200" baseline="0" dirty="0" smtClean="0">
                <a:solidFill>
                  <a:schemeClr val="tx1"/>
                </a:solidFill>
                <a:latin typeface="+mn-lt"/>
                <a:ea typeface="+mn-ea"/>
                <a:cs typeface="+mn-cs"/>
              </a:rPr>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Drag the third text box away from the second text box.</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Click in the third text box, delete </a:t>
            </a:r>
            <a:r>
              <a:rPr lang="en-US" sz="1200" b="1" kern="1200" baseline="0" dirty="0" smtClean="0">
                <a:solidFill>
                  <a:schemeClr val="tx1"/>
                </a:solidFill>
                <a:latin typeface="+mn-lt"/>
                <a:ea typeface="+mn-ea"/>
                <a:cs typeface="+mn-cs"/>
              </a:rPr>
              <a:t>2</a:t>
            </a:r>
            <a:r>
              <a:rPr lang="en-US" sz="1200" b="0" kern="1200" baseline="0" dirty="0" smtClean="0">
                <a:solidFill>
                  <a:schemeClr val="tx1"/>
                </a:solidFill>
                <a:latin typeface="+mn-lt"/>
                <a:ea typeface="+mn-ea"/>
                <a:cs typeface="+mn-cs"/>
              </a:rPr>
              <a:t>, and then enter </a:t>
            </a:r>
            <a:r>
              <a:rPr lang="en-US" sz="1200" b="1" kern="1200" baseline="0" dirty="0" smtClean="0">
                <a:solidFill>
                  <a:schemeClr val="tx1"/>
                </a:solidFill>
                <a:latin typeface="+mn-lt"/>
                <a:ea typeface="+mn-ea"/>
                <a:cs typeface="+mn-cs"/>
              </a:rPr>
              <a:t>3</a:t>
            </a:r>
            <a:r>
              <a:rPr lang="en-US" sz="1200" b="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Select the third text box. </a:t>
            </a:r>
            <a:r>
              <a:rPr lang="en-US" sz="1200" b="0" kern="1200" dirty="0" smtClean="0">
                <a:solidFill>
                  <a:schemeClr val="tx1"/>
                </a:solidFill>
                <a:latin typeface="+mn-lt"/>
                <a:ea typeface="+mn-ea"/>
                <a:cs typeface="+mn-cs"/>
              </a:rPr>
              <a:t>Under</a:t>
            </a:r>
            <a:r>
              <a:rPr lang="en-US" sz="1200" b="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Drawing Tools</a:t>
            </a:r>
            <a:r>
              <a:rPr lang="en-US" sz="1200" b="0" kern="1200" baseline="0" dirty="0" smtClean="0">
                <a:solidFill>
                  <a:schemeClr val="tx1"/>
                </a:solidFill>
                <a:latin typeface="+mn-lt"/>
                <a:ea typeface="+mn-ea"/>
                <a:cs typeface="+mn-cs"/>
              </a:rPr>
              <a:t>, on the </a:t>
            </a:r>
            <a:r>
              <a:rPr lang="en-US" sz="1200" b="1" kern="1200" baseline="0" dirty="0" smtClean="0">
                <a:solidFill>
                  <a:schemeClr val="tx1"/>
                </a:solidFill>
                <a:latin typeface="+mn-lt"/>
                <a:ea typeface="+mn-ea"/>
                <a:cs typeface="+mn-cs"/>
              </a:rPr>
              <a:t>Format tab</a:t>
            </a:r>
            <a:r>
              <a:rPr lang="en-US" sz="1200" b="0" kern="1200" baseline="0" dirty="0" smtClean="0">
                <a:solidFill>
                  <a:schemeClr val="tx1"/>
                </a:solidFill>
                <a:latin typeface="+mn-lt"/>
                <a:ea typeface="+mn-ea"/>
                <a:cs typeface="+mn-cs"/>
              </a:rPr>
              <a:t>, in the bottom right corner of the </a:t>
            </a:r>
            <a:r>
              <a:rPr lang="en-US" sz="1200" b="1" kern="1200" baseline="0" dirty="0" smtClean="0">
                <a:solidFill>
                  <a:schemeClr val="tx1"/>
                </a:solidFill>
                <a:latin typeface="+mn-lt"/>
                <a:ea typeface="+mn-ea"/>
                <a:cs typeface="+mn-cs"/>
              </a:rPr>
              <a:t>WordArt Styles </a:t>
            </a:r>
            <a:r>
              <a:rPr lang="en-US" sz="1200" b="0" kern="1200" baseline="0" dirty="0" smtClean="0">
                <a:solidFill>
                  <a:schemeClr val="tx1"/>
                </a:solidFill>
                <a:latin typeface="+mn-lt"/>
                <a:ea typeface="+mn-ea"/>
                <a:cs typeface="+mn-cs"/>
              </a:rPr>
              <a:t>group, click the </a:t>
            </a:r>
            <a:r>
              <a:rPr lang="en-US" sz="1200" b="1" kern="1200" dirty="0" smtClean="0">
                <a:solidFill>
                  <a:schemeClr val="tx1"/>
                </a:solidFill>
                <a:latin typeface="+mn-lt"/>
                <a:ea typeface="+mn-ea"/>
                <a:cs typeface="+mn-cs"/>
              </a:rPr>
              <a:t>Format</a:t>
            </a:r>
            <a:r>
              <a:rPr lang="en-US" sz="1200" b="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Text</a:t>
            </a:r>
            <a:r>
              <a:rPr lang="en-US" sz="1200" b="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Effects</a:t>
            </a:r>
            <a:r>
              <a:rPr lang="en-US" sz="1200" b="0" kern="1200" baseline="0" dirty="0" smtClean="0">
                <a:solidFill>
                  <a:schemeClr val="tx1"/>
                </a:solidFill>
                <a:latin typeface="+mn-lt"/>
                <a:ea typeface="+mn-ea"/>
                <a:cs typeface="+mn-cs"/>
              </a:rPr>
              <a:t> dialog box launcher. </a:t>
            </a: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Fill </a:t>
            </a:r>
            <a:r>
              <a:rPr lang="en-US" sz="1200" kern="1200" baseline="0" dirty="0" smtClean="0">
                <a:solidFill>
                  <a:schemeClr val="tx1"/>
                </a:solidFill>
                <a:latin typeface="+mn-lt"/>
                <a:ea typeface="+mn-ea"/>
                <a:cs typeface="+mn-cs"/>
              </a:rPr>
              <a:t>in the left pane, select </a:t>
            </a:r>
            <a:r>
              <a:rPr lang="en-US" sz="1200" b="1" kern="1200" baseline="0" dirty="0" smtClean="0">
                <a:solidFill>
                  <a:schemeClr val="tx1"/>
                </a:solidFill>
                <a:latin typeface="+mn-lt"/>
                <a:ea typeface="+mn-ea"/>
                <a:cs typeface="+mn-cs"/>
              </a:rPr>
              <a:t>Gradient fill </a:t>
            </a:r>
            <a:r>
              <a:rPr lang="en-US" sz="120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Text Fill</a:t>
            </a:r>
            <a:r>
              <a:rPr lang="en-US" sz="1200" kern="1200" baseline="0" dirty="0" smtClean="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Linear Down </a:t>
            </a:r>
            <a:r>
              <a:rPr lang="en-US" sz="1200" kern="1200" dirty="0" smtClean="0">
                <a:solidFill>
                  <a:schemeClr val="tx1"/>
                </a:solidFill>
                <a:latin typeface="+mn-lt"/>
                <a:ea typeface="+mn-ea"/>
                <a:cs typeface="+mn-cs"/>
              </a:rPr>
              <a:t>(first row, second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 gradient stop</a:t>
            </a:r>
            <a:r>
              <a:rPr lang="en-US" sz="1200" b="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 gradient stop</a:t>
            </a:r>
            <a:r>
              <a:rPr lang="en-US" sz="1200" kern="1200" dirty="0" smtClean="0">
                <a:solidFill>
                  <a:schemeClr val="tx1"/>
                </a:solidFill>
                <a:latin typeface="+mn-lt"/>
                <a:ea typeface="+mn-ea"/>
                <a:cs typeface="+mn-cs"/>
              </a:rPr>
              <a:t> until two stops appear in the slider.</a:t>
            </a:r>
          </a:p>
          <a:p>
            <a:pPr marL="228600" lvl="0" indent="-228600">
              <a:buFont typeface="+mj-lt"/>
              <a:buAutoNum type="arabicPeriod" startAt="5"/>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first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a:t>
            </a:r>
            <a:r>
              <a:rPr lang="en-US" sz="1200" b="0" kern="1200" dirty="0" smtClean="0">
                <a:solidFill>
                  <a:schemeClr val="tx1"/>
                </a:solidFill>
                <a:latin typeface="+mn-lt"/>
                <a:ea typeface="+mn-ea"/>
                <a:cs typeface="+mn-cs"/>
              </a:rPr>
              <a:t>(first row, first option from the left).</a:t>
            </a:r>
          </a:p>
          <a:p>
            <a:pPr marL="1143000" lvl="2" indent="-228600">
              <a:buFont typeface="Arial" pitchFamily="34" charset="0"/>
              <a:buChar cha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50%</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last stop in the slider,</a:t>
            </a:r>
            <a:r>
              <a:rPr lang="en-US" sz="1200" b="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85%</a:t>
            </a:r>
            <a:r>
              <a:rPr lang="en-US" sz="1200" kern="1200" dirty="0" smtClean="0">
                <a:solidFill>
                  <a:schemeClr val="tx1"/>
                </a:solidFill>
                <a:latin typeface="+mn-lt"/>
                <a:ea typeface="+mn-ea"/>
                <a:cs typeface="+mn-cs"/>
              </a:rPr>
              <a:t>.</a:t>
            </a:r>
          </a:p>
          <a:p>
            <a:pPr marL="1143000" lvl="2" indent="-228600">
              <a:buFont typeface="Arial" pitchFamily="34" charset="0"/>
              <a:buChar char="•"/>
              <a:defRPr/>
            </a:pPr>
            <a:r>
              <a:rPr lang="en-US" sz="1200" dirty="0" smtClean="0"/>
              <a:t>Click the button next to </a:t>
            </a:r>
            <a:r>
              <a:rPr lang="en-US" sz="1200" b="1" dirty="0" smtClean="0"/>
              <a:t>Color</a:t>
            </a:r>
            <a:r>
              <a:rPr lang="en-US" sz="1200" dirty="0" smtClean="0"/>
              <a:t>, click </a:t>
            </a:r>
            <a:r>
              <a:rPr lang="en-US" sz="1200" b="1" dirty="0" smtClean="0"/>
              <a:t>More Colors</a:t>
            </a:r>
            <a:r>
              <a:rPr lang="en-US" sz="1200" dirty="0" smtClean="0"/>
              <a:t>, and then 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198</a:t>
            </a:r>
            <a:r>
              <a:rPr lang="en-US" sz="1200" dirty="0" smtClean="0"/>
              <a:t>, Green: </a:t>
            </a:r>
            <a:r>
              <a:rPr lang="en-US" sz="1200" b="1" dirty="0" smtClean="0"/>
              <a:t>217</a:t>
            </a:r>
            <a:r>
              <a:rPr lang="en-US" sz="1200" dirty="0" smtClean="0"/>
              <a:t>, Blue: </a:t>
            </a:r>
            <a:r>
              <a:rPr lang="en-US" sz="1200" b="1" dirty="0" smtClean="0"/>
              <a:t>241</a:t>
            </a:r>
            <a:r>
              <a:rPr lang="en-US" sz="1200" dirty="0" smtClean="0"/>
              <a: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0%</a:t>
            </a:r>
            <a:r>
              <a:rPr lang="en-US" sz="1200" b="0" kern="1200" dirty="0" smtClean="0">
                <a:solidFill>
                  <a:schemeClr val="tx1"/>
                </a:solidFill>
                <a:latin typeface="+mn-lt"/>
                <a:ea typeface="+mn-ea"/>
                <a:cs typeface="+mn-cs"/>
              </a:rPr>
              <a:t>.</a:t>
            </a:r>
            <a:endParaRPr lang="en-US" sz="1200" i="0" baseline="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in the left pane. In the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pane, select </a:t>
            </a:r>
            <a:r>
              <a:rPr lang="en-US" sz="1200" b="1" kern="1200" baseline="0" dirty="0" smtClean="0">
                <a:solidFill>
                  <a:schemeClr val="tx1"/>
                </a:solidFill>
                <a:latin typeface="+mn-lt"/>
                <a:ea typeface="+mn-ea"/>
                <a:cs typeface="+mn-cs"/>
              </a:rPr>
              <a:t>Solid line</a:t>
            </a:r>
            <a:r>
              <a:rPr lang="en-US" sz="1200" kern="1200" baseline="0" dirty="0" smtClean="0">
                <a:solidFill>
                  <a:schemeClr val="tx1"/>
                </a:solidFill>
                <a:latin typeface="+mn-lt"/>
                <a:ea typeface="+mn-ea"/>
                <a:cs typeface="+mn-cs"/>
              </a:rPr>
              <a:t>, click the button next to </a:t>
            </a:r>
            <a:r>
              <a:rPr lang="en-US" sz="1200" b="1" kern="1200" baseline="0" dirty="0" smtClean="0">
                <a:solidFill>
                  <a:schemeClr val="tx1"/>
                </a:solidFill>
                <a:latin typeface="+mn-lt"/>
                <a:ea typeface="+mn-ea"/>
                <a:cs typeface="+mn-cs"/>
              </a:rPr>
              <a:t>Color</a:t>
            </a:r>
            <a:r>
              <a:rPr lang="en-US" sz="120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More Colors</a:t>
            </a:r>
            <a:r>
              <a:rPr lang="en-US" sz="1200" kern="1200" baseline="0" dirty="0" smtClean="0">
                <a:solidFill>
                  <a:schemeClr val="tx1"/>
                </a:solidFill>
                <a:latin typeface="+mn-lt"/>
                <a:ea typeface="+mn-ea"/>
                <a:cs typeface="+mn-cs"/>
              </a:rPr>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119</a:t>
            </a:r>
            <a:r>
              <a:rPr lang="en-US" sz="1200" dirty="0" smtClean="0"/>
              <a:t>, Green: </a:t>
            </a:r>
            <a:r>
              <a:rPr lang="en-US" sz="1200" b="1" dirty="0" smtClean="0"/>
              <a:t>147</a:t>
            </a:r>
            <a:r>
              <a:rPr lang="en-US" sz="1200" dirty="0" smtClean="0"/>
              <a:t>, Blue: </a:t>
            </a:r>
            <a:r>
              <a:rPr lang="en-US" sz="1200" b="1" dirty="0" smtClean="0"/>
              <a:t>60</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3-D Rotation </a:t>
            </a:r>
            <a:r>
              <a:rPr lang="en-US" sz="1200" kern="1200" baseline="0" dirty="0" smtClean="0">
                <a:solidFill>
                  <a:schemeClr val="tx1"/>
                </a:solidFill>
                <a:latin typeface="+mn-lt"/>
                <a:ea typeface="+mn-ea"/>
                <a:cs typeface="+mn-cs"/>
              </a:rPr>
              <a:t>in the left pane. In the </a:t>
            </a:r>
            <a:r>
              <a:rPr lang="en-US" sz="1200" b="1" kern="1200" dirty="0" smtClean="0">
                <a:solidFill>
                  <a:schemeClr val="tx1"/>
                </a:solidFill>
                <a:latin typeface="+mn-lt"/>
                <a:ea typeface="+mn-ea"/>
                <a:cs typeface="+mn-cs"/>
              </a:rPr>
              <a:t>3-D Rotation </a:t>
            </a:r>
            <a:r>
              <a:rPr lang="en-US" sz="1200" kern="1200" baseline="0" dirty="0" smtClean="0">
                <a:solidFill>
                  <a:schemeClr val="tx1"/>
                </a:solidFill>
                <a:latin typeface="+mn-lt"/>
                <a:ea typeface="+mn-ea"/>
                <a:cs typeface="+mn-cs"/>
              </a:rPr>
              <a:t>pane, under </a:t>
            </a:r>
            <a:r>
              <a:rPr lang="en-US" sz="1200" b="1" kern="1200" baseline="0" dirty="0" smtClean="0">
                <a:solidFill>
                  <a:schemeClr val="tx1"/>
                </a:solidFill>
                <a:latin typeface="+mn-lt"/>
                <a:ea typeface="+mn-ea"/>
                <a:cs typeface="+mn-cs"/>
              </a:rPr>
              <a:t>Rotation</a:t>
            </a:r>
            <a:r>
              <a:rPr lang="en-US" sz="1200" kern="1200" baseline="0" dirty="0" smtClean="0">
                <a:solidFill>
                  <a:schemeClr val="tx1"/>
                </a:solidFill>
                <a:latin typeface="+mn-lt"/>
                <a:ea typeface="+mn-ea"/>
                <a:cs typeface="+mn-cs"/>
              </a:rPr>
              <a:t>, in the </a:t>
            </a:r>
            <a:r>
              <a:rPr lang="en-US" sz="1200" b="1" kern="1200" baseline="0" dirty="0" smtClean="0">
                <a:solidFill>
                  <a:schemeClr val="tx1"/>
                </a:solidFill>
                <a:latin typeface="+mn-lt"/>
                <a:ea typeface="+mn-ea"/>
                <a:cs typeface="+mn-cs"/>
              </a:rPr>
              <a:t>Z</a:t>
            </a:r>
            <a:r>
              <a:rPr lang="en-US" sz="1200" kern="1200" baseline="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5°</a:t>
            </a:r>
            <a:r>
              <a:rPr lang="en-US" sz="1200" b="0" kern="1200" dirty="0" smtClean="0">
                <a:solidFill>
                  <a:schemeClr val="tx1"/>
                </a:solidFill>
                <a:latin typeface="+mn-lt"/>
                <a:ea typeface="+mn-ea"/>
                <a:cs typeface="+mn-cs"/>
              </a:rPr>
              <a:t>.</a:t>
            </a:r>
            <a:endParaRPr lang="en-US" sz="120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baseline="0" dirty="0" smtClean="0"/>
              <a:t>Also in the </a:t>
            </a:r>
            <a:r>
              <a:rPr lang="en-US" sz="1200" b="1" i="0" baseline="0" dirty="0" smtClean="0"/>
              <a:t>Format Text Effects </a:t>
            </a:r>
            <a:r>
              <a:rPr lang="en-US" sz="1200" i="0" baseline="0" dirty="0" smtClean="0"/>
              <a:t>dialog box, click </a:t>
            </a:r>
            <a:r>
              <a:rPr lang="en-US" sz="1200" b="1" i="0" baseline="0" dirty="0" smtClean="0"/>
              <a:t>Glow and Soft Edges </a:t>
            </a:r>
            <a:r>
              <a:rPr lang="en-US" sz="1200" i="0" baseline="0" dirty="0" smtClean="0"/>
              <a:t>in the left pane, and in the </a:t>
            </a:r>
            <a:r>
              <a:rPr lang="en-US" sz="1200" b="1" i="0" baseline="0" dirty="0" smtClean="0"/>
              <a:t>Glow and Soft Edges </a:t>
            </a:r>
            <a:r>
              <a:rPr lang="en-US" sz="1200" i="0" baseline="0" dirty="0" smtClean="0"/>
              <a:t>pane, under </a:t>
            </a:r>
            <a:r>
              <a:rPr lang="en-US" sz="1200" b="1" i="0" baseline="0" dirty="0" smtClean="0"/>
              <a:t>Glow</a:t>
            </a:r>
            <a:r>
              <a:rPr lang="en-US" sz="1200" i="0" baseline="0" dirty="0" smtClean="0"/>
              <a:t>, click the button next to </a:t>
            </a:r>
            <a:r>
              <a:rPr lang="en-US" sz="1200" b="1" i="0" baseline="0" dirty="0" smtClean="0"/>
              <a:t>Color</a:t>
            </a:r>
            <a:r>
              <a:rPr lang="en-US" sz="1200" i="0" baseline="0" dirty="0" smtClean="0"/>
              <a:t>, and then click </a:t>
            </a:r>
            <a:r>
              <a:rPr lang="en-US" sz="1200" b="1" i="0" baseline="0" dirty="0" smtClean="0"/>
              <a:t>More Colors</a:t>
            </a:r>
            <a:r>
              <a:rPr lang="en-US" sz="1200" i="0" baseline="0" dirty="0" smtClean="0"/>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168</a:t>
            </a:r>
            <a:r>
              <a:rPr lang="en-US" sz="1200" dirty="0" smtClean="0"/>
              <a:t>, Green: </a:t>
            </a:r>
            <a:r>
              <a:rPr lang="en-US" sz="1200" b="1" dirty="0" smtClean="0"/>
              <a:t>224</a:t>
            </a:r>
            <a:r>
              <a:rPr lang="en-US" sz="1200" dirty="0" smtClean="0"/>
              <a:t>, Blue: </a:t>
            </a:r>
            <a:r>
              <a:rPr lang="en-US" sz="1200" b="1" dirty="0" smtClean="0"/>
              <a:t>52</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b="0" kern="1200" baseline="0" dirty="0" smtClean="0">
                <a:solidFill>
                  <a:schemeClr val="tx1"/>
                </a:solidFill>
                <a:latin typeface="+mn-lt"/>
                <a:ea typeface="+mn-ea"/>
                <a:cs typeface="+mn-cs"/>
              </a:rPr>
              <a:t>Drag the third text box to the right of the second text box, above the curve.</a:t>
            </a:r>
            <a:endParaRPr lang="en-US" sz="120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seventh animation effect (fade effect for the third text box). On the </a:t>
            </a:r>
            <a:r>
              <a:rPr lang="en-US" sz="1200" b="1" i="0" kern="1200" baseline="0" dirty="0" smtClean="0">
                <a:solidFill>
                  <a:schemeClr val="tx1"/>
                </a:solidFill>
                <a:latin typeface="+mn-lt"/>
                <a:ea typeface="+mn-ea"/>
                <a:cs typeface="+mn-cs"/>
              </a:rPr>
              <a:t>Animations</a:t>
            </a:r>
            <a:r>
              <a:rPr lang="en-US" sz="1200" i="0" kern="1200" baseline="0" dirty="0" smtClean="0">
                <a:solidFill>
                  <a:schemeClr val="tx1"/>
                </a:solidFill>
                <a:latin typeface="+mn-lt"/>
                <a:ea typeface="+mn-ea"/>
                <a:cs typeface="+mn-cs"/>
              </a:rPr>
              <a:t> tab, in the </a:t>
            </a:r>
            <a:r>
              <a:rPr lang="en-US" sz="1200" b="1" i="0" kern="1200" baseline="0" dirty="0" smtClean="0">
                <a:solidFill>
                  <a:schemeClr val="tx1"/>
                </a:solidFill>
                <a:latin typeface="+mn-lt"/>
                <a:ea typeface="+mn-ea"/>
                <a:cs typeface="+mn-cs"/>
              </a:rPr>
              <a:t>Timing</a:t>
            </a:r>
            <a:r>
              <a:rPr lang="en-US" sz="1200" i="0" kern="1200" baseline="0" dirty="0" smtClean="0">
                <a:solidFill>
                  <a:schemeClr val="tx1"/>
                </a:solidFill>
                <a:latin typeface="+mn-lt"/>
                <a:ea typeface="+mn-ea"/>
                <a:cs typeface="+mn-cs"/>
              </a:rPr>
              <a:t> group, do the following:</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Delay</a:t>
            </a:r>
            <a:r>
              <a:rPr lang="en-US" sz="1200" i="0" kern="1200" baseline="0" dirty="0" smtClean="0">
                <a:solidFill>
                  <a:schemeClr val="tx1"/>
                </a:solidFill>
                <a:latin typeface="+mn-lt"/>
                <a:ea typeface="+mn-ea"/>
                <a:cs typeface="+mn-cs"/>
              </a:rPr>
              <a:t> box, enter </a:t>
            </a:r>
            <a:r>
              <a:rPr lang="en-US" sz="1200" b="1" i="0" kern="1200" baseline="0" dirty="0" smtClean="0">
                <a:solidFill>
                  <a:schemeClr val="tx1"/>
                </a:solidFill>
                <a:latin typeface="+mn-lt"/>
                <a:ea typeface="+mn-ea"/>
                <a:cs typeface="+mn-cs"/>
              </a:rPr>
              <a:t>0.9</a:t>
            </a:r>
            <a:r>
              <a:rPr lang="en-US" sz="1200" i="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Duration </a:t>
            </a:r>
            <a:r>
              <a:rPr lang="en-US" sz="1200" i="0" kern="1200" baseline="0" dirty="0" smtClean="0">
                <a:solidFill>
                  <a:schemeClr val="tx1"/>
                </a:solidFill>
                <a:latin typeface="+mn-lt"/>
                <a:ea typeface="+mn-ea"/>
                <a:cs typeface="+mn-cs"/>
              </a:rPr>
              <a:t>box, enter </a:t>
            </a:r>
            <a:r>
              <a:rPr lang="en-US" sz="1200" b="1" i="0" kern="1200" baseline="0" dirty="0" smtClean="0">
                <a:solidFill>
                  <a:schemeClr val="tx1"/>
                </a:solidFill>
                <a:latin typeface="+mn-lt"/>
                <a:ea typeface="+mn-ea"/>
                <a:cs typeface="+mn-cs"/>
              </a:rPr>
              <a:t>0.7 seconds</a:t>
            </a:r>
            <a:r>
              <a:rPr lang="en-US" sz="1200" i="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eighth animation effect (spin effect for the third text box). On the </a:t>
            </a:r>
            <a:r>
              <a:rPr lang="en-US" sz="1200" b="1" i="0" kern="1200" baseline="0" dirty="0" smtClean="0">
                <a:solidFill>
                  <a:schemeClr val="tx1"/>
                </a:solidFill>
                <a:latin typeface="+mn-lt"/>
                <a:ea typeface="+mn-ea"/>
                <a:cs typeface="+mn-cs"/>
              </a:rPr>
              <a:t>Animations</a:t>
            </a:r>
            <a:r>
              <a:rPr lang="en-US" sz="1200" i="0" kern="1200" baseline="0" dirty="0" smtClean="0">
                <a:solidFill>
                  <a:schemeClr val="tx1"/>
                </a:solidFill>
                <a:latin typeface="+mn-lt"/>
                <a:ea typeface="+mn-ea"/>
                <a:cs typeface="+mn-cs"/>
              </a:rPr>
              <a:t> tab, in the </a:t>
            </a:r>
            <a:r>
              <a:rPr lang="en-US" sz="1200" b="1" i="0" kern="1200" baseline="0" dirty="0" smtClean="0">
                <a:solidFill>
                  <a:schemeClr val="tx1"/>
                </a:solidFill>
                <a:latin typeface="+mn-lt"/>
                <a:ea typeface="+mn-ea"/>
                <a:cs typeface="+mn-cs"/>
              </a:rPr>
              <a:t>Timing</a:t>
            </a:r>
            <a:r>
              <a:rPr lang="en-US" sz="1200" i="0" kern="1200" baseline="0" dirty="0" smtClean="0">
                <a:solidFill>
                  <a:schemeClr val="tx1"/>
                </a:solidFill>
                <a:latin typeface="+mn-lt"/>
                <a:ea typeface="+mn-ea"/>
                <a:cs typeface="+mn-cs"/>
              </a:rPr>
              <a:t> group, do the following:</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Delay</a:t>
            </a:r>
            <a:r>
              <a:rPr lang="en-US" sz="1200" i="0" kern="1200" baseline="0" dirty="0" smtClean="0">
                <a:solidFill>
                  <a:schemeClr val="tx1"/>
                </a:solidFill>
                <a:latin typeface="+mn-lt"/>
                <a:ea typeface="+mn-ea"/>
                <a:cs typeface="+mn-cs"/>
              </a:rPr>
              <a:t> box, enter </a:t>
            </a:r>
            <a:r>
              <a:rPr lang="en-US" sz="1200" b="1" i="0" kern="1200" baseline="0" dirty="0" smtClean="0">
                <a:solidFill>
                  <a:schemeClr val="tx1"/>
                </a:solidFill>
                <a:latin typeface="+mn-lt"/>
                <a:ea typeface="+mn-ea"/>
                <a:cs typeface="+mn-cs"/>
              </a:rPr>
              <a:t>0.9</a:t>
            </a:r>
            <a:r>
              <a:rPr lang="en-US" sz="1200" i="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Duration </a:t>
            </a:r>
            <a:r>
              <a:rPr lang="en-US" sz="1200" i="0" kern="1200" baseline="0" dirty="0" smtClean="0">
                <a:solidFill>
                  <a:schemeClr val="tx1"/>
                </a:solidFill>
                <a:latin typeface="+mn-lt"/>
                <a:ea typeface="+mn-ea"/>
                <a:cs typeface="+mn-cs"/>
              </a:rPr>
              <a:t>box, enter </a:t>
            </a:r>
            <a:r>
              <a:rPr lang="en-US" sz="1200" b="1" i="0" kern="1200" baseline="0" dirty="0" smtClean="0">
                <a:solidFill>
                  <a:schemeClr val="tx1"/>
                </a:solidFill>
                <a:latin typeface="+mn-lt"/>
                <a:ea typeface="+mn-ea"/>
                <a:cs typeface="+mn-cs"/>
              </a:rPr>
              <a:t>0.75 seconds</a:t>
            </a:r>
            <a:r>
              <a:rPr lang="en-US" sz="1200" i="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ninth animation effect (motion path for the third text box). On the </a:t>
            </a:r>
            <a:r>
              <a:rPr lang="en-US" sz="1200" b="1" i="0" kern="1200" baseline="0" dirty="0" smtClean="0">
                <a:solidFill>
                  <a:schemeClr val="tx1"/>
                </a:solidFill>
                <a:latin typeface="+mn-lt"/>
                <a:ea typeface="+mn-ea"/>
                <a:cs typeface="+mn-cs"/>
              </a:rPr>
              <a:t>Animations</a:t>
            </a:r>
            <a:r>
              <a:rPr lang="en-US" sz="1200" i="0" kern="1200" baseline="0" dirty="0" smtClean="0">
                <a:solidFill>
                  <a:schemeClr val="tx1"/>
                </a:solidFill>
                <a:latin typeface="+mn-lt"/>
                <a:ea typeface="+mn-ea"/>
                <a:cs typeface="+mn-cs"/>
              </a:rPr>
              <a:t> tab, in the </a:t>
            </a:r>
            <a:r>
              <a:rPr lang="en-US" sz="1200" b="1" i="0" kern="1200" baseline="0" dirty="0" smtClean="0">
                <a:solidFill>
                  <a:schemeClr val="tx1"/>
                </a:solidFill>
                <a:latin typeface="+mn-lt"/>
                <a:ea typeface="+mn-ea"/>
                <a:cs typeface="+mn-cs"/>
              </a:rPr>
              <a:t>Timing</a:t>
            </a:r>
            <a:r>
              <a:rPr lang="en-US" sz="1200" i="0" kern="1200" baseline="0" dirty="0" smtClean="0">
                <a:solidFill>
                  <a:schemeClr val="tx1"/>
                </a:solidFill>
                <a:latin typeface="+mn-lt"/>
                <a:ea typeface="+mn-ea"/>
                <a:cs typeface="+mn-cs"/>
              </a:rPr>
              <a:t> group, do the following:</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Delay</a:t>
            </a:r>
            <a:r>
              <a:rPr lang="en-US" sz="1200" i="0" kern="1200" baseline="0" dirty="0" smtClean="0">
                <a:solidFill>
                  <a:schemeClr val="tx1"/>
                </a:solidFill>
                <a:latin typeface="+mn-lt"/>
                <a:ea typeface="+mn-ea"/>
                <a:cs typeface="+mn-cs"/>
              </a:rPr>
              <a:t> box, enter </a:t>
            </a:r>
            <a:r>
              <a:rPr lang="en-US" sz="1200" b="1" i="0" kern="1200" baseline="0" dirty="0" smtClean="0">
                <a:solidFill>
                  <a:schemeClr val="tx1"/>
                </a:solidFill>
                <a:latin typeface="+mn-lt"/>
                <a:ea typeface="+mn-ea"/>
                <a:cs typeface="+mn-cs"/>
              </a:rPr>
              <a:t>0.9</a:t>
            </a:r>
            <a:r>
              <a:rPr lang="en-US" sz="1200" i="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Duration </a:t>
            </a:r>
            <a:r>
              <a:rPr lang="en-US" sz="1200" i="0" kern="1200" baseline="0" dirty="0" smtClean="0">
                <a:solidFill>
                  <a:schemeClr val="tx1"/>
                </a:solidFill>
                <a:latin typeface="+mn-lt"/>
                <a:ea typeface="+mn-ea"/>
                <a:cs typeface="+mn-cs"/>
              </a:rPr>
              <a:t>box, enter </a:t>
            </a:r>
            <a:r>
              <a:rPr lang="en-US" sz="1200" b="1" i="0" kern="1200" baseline="0" dirty="0" smtClean="0">
                <a:solidFill>
                  <a:schemeClr val="tx1"/>
                </a:solidFill>
                <a:latin typeface="+mn-lt"/>
                <a:ea typeface="+mn-ea"/>
                <a:cs typeface="+mn-cs"/>
              </a:rPr>
              <a:t>1.5 seconds</a:t>
            </a:r>
            <a:r>
              <a:rPr lang="en-US" sz="1200" i="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ninth animation effect (motion path for the third text box). On the slide, right-click the selected motion path, and then click </a:t>
            </a:r>
            <a:r>
              <a:rPr lang="en-US" sz="1200" b="1" i="0" kern="1200" baseline="0" dirty="0" smtClean="0">
                <a:solidFill>
                  <a:schemeClr val="tx1"/>
                </a:solidFill>
                <a:latin typeface="+mn-lt"/>
                <a:ea typeface="+mn-ea"/>
                <a:cs typeface="+mn-cs"/>
              </a:rPr>
              <a:t>Edit Points</a:t>
            </a:r>
            <a:r>
              <a:rPr lang="en-US" sz="1200" i="0" kern="1200" baseline="0" dirty="0" smtClean="0">
                <a:solidFill>
                  <a:schemeClr val="tx1"/>
                </a:solidFill>
                <a:latin typeface="+mn-lt"/>
                <a:ea typeface="+mn-ea"/>
                <a:cs typeface="+mn-cs"/>
              </a:rPr>
              <a:t>. Drag the points on the path to match the path to the curved line. (</a:t>
            </a:r>
            <a:r>
              <a:rPr lang="en-US" sz="1200" b="1" i="0" kern="1200" baseline="0" dirty="0" smtClean="0">
                <a:solidFill>
                  <a:schemeClr val="tx1"/>
                </a:solidFill>
                <a:latin typeface="+mn-lt"/>
                <a:ea typeface="+mn-ea"/>
                <a:cs typeface="+mn-cs"/>
              </a:rPr>
              <a:t>Note:</a:t>
            </a:r>
            <a:r>
              <a:rPr lang="en-US" sz="1200" i="0" kern="1200" baseline="0" dirty="0" smtClean="0">
                <a:solidFill>
                  <a:schemeClr val="tx1"/>
                </a:solidFill>
                <a:latin typeface="+mn-lt"/>
                <a:ea typeface="+mn-ea"/>
                <a:cs typeface="+mn-cs"/>
              </a:rPr>
              <a:t> The endpoint will be above the curved line and the path will eventually meet the curve. The starting point will be further to the right of the right edge of the slide than the starting point for the first motion path.)</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endParaRPr lang="en-US" sz="1200" b="0" kern="1200" baseline="0" dirty="0" smtClean="0">
              <a:solidFill>
                <a:schemeClr val="tx1"/>
              </a:solidFill>
              <a:latin typeface="+mn-lt"/>
              <a:ea typeface="+mn-ea"/>
              <a:cs typeface="+mn-cs"/>
            </a:endParaRPr>
          </a:p>
          <a:p>
            <a:endParaRPr lang="en-US" sz="1200" dirty="0" smtClean="0"/>
          </a:p>
          <a:p>
            <a:r>
              <a:rPr lang="en-US" sz="1200" kern="1200" dirty="0" smtClean="0">
                <a:solidFill>
                  <a:schemeClr val="tx1"/>
                </a:solidFill>
                <a:latin typeface="+mn-lt"/>
                <a:ea typeface="+mn-ea"/>
                <a:cs typeface="+mn-cs"/>
              </a:rPr>
              <a:t>To reproduce the background on this slide, do the following: </a:t>
            </a:r>
          </a:p>
          <a:p>
            <a:pPr marL="228600" lvl="0" indent="-228600">
              <a:buFont typeface="+mj-lt"/>
              <a:buAutoNum type="arabicPeriod"/>
            </a:pPr>
            <a:r>
              <a:rPr lang="en-US" sz="1200" kern="1200" dirty="0" smtClean="0">
                <a:solidFill>
                  <a:schemeClr val="tx1"/>
                </a:solidFill>
                <a:latin typeface="+mn-lt"/>
                <a:ea typeface="+mn-ea"/>
                <a:cs typeface="+mn-cs"/>
              </a:rPr>
              <a:t>Right-click the slide background area, and then click </a:t>
            </a:r>
            <a:r>
              <a:rPr lang="en-US" sz="1200" b="1" kern="1200" dirty="0" smtClean="0">
                <a:solidFill>
                  <a:schemeClr val="tx1"/>
                </a:solidFill>
                <a:latin typeface="+mn-lt"/>
                <a:ea typeface="+mn-ea"/>
                <a:cs typeface="+mn-cs"/>
              </a:rPr>
              <a:t>Format Background</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Format Background </a:t>
            </a:r>
            <a:r>
              <a:rPr lang="en-US" sz="1200" kern="1200" dirty="0" smtClean="0">
                <a:solidFill>
                  <a:schemeClr val="tx1"/>
                </a:solidFill>
                <a:latin typeface="+mn-lt"/>
                <a:ea typeface="+mn-ea"/>
                <a:cs typeface="+mn-cs"/>
              </a:rPr>
              <a:t>dialog box, click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left pane, select </a:t>
            </a:r>
            <a:r>
              <a:rPr lang="en-US" sz="1200" b="1" kern="1200" dirty="0" smtClean="0">
                <a:solidFill>
                  <a:schemeClr val="tx1"/>
                </a:solidFill>
                <a:latin typeface="+mn-lt"/>
                <a:ea typeface="+mn-ea"/>
                <a:cs typeface="+mn-cs"/>
              </a:rPr>
              <a:t>Gradient fill</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Radial</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From Corner</a:t>
            </a:r>
            <a:r>
              <a:rPr lang="en-US" sz="1200" b="0" kern="1200" dirty="0" smtClean="0">
                <a:solidFill>
                  <a:schemeClr val="tx1"/>
                </a:solidFill>
                <a:latin typeface="+mn-lt"/>
                <a:ea typeface="+mn-ea"/>
                <a:cs typeface="+mn-cs"/>
              </a:rPr>
              <a:t> (fifth option from the left).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 gradient stop</a:t>
            </a:r>
            <a:r>
              <a:rPr lang="en-US" sz="1200" b="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 gradient stop</a:t>
            </a:r>
            <a:r>
              <a:rPr lang="en-US" sz="1200" kern="1200" dirty="0" smtClean="0">
                <a:solidFill>
                  <a:schemeClr val="tx1"/>
                </a:solidFill>
                <a:latin typeface="+mn-lt"/>
                <a:ea typeface="+mn-ea"/>
                <a:cs typeface="+mn-cs"/>
              </a:rPr>
              <a:t> until two stops appear in the slider.</a:t>
            </a:r>
          </a:p>
          <a:p>
            <a:pPr marL="228600" lvl="0" indent="-228600">
              <a:buFont typeface="+mj-lt"/>
              <a:buAutoNum type="arabicPeriod"/>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first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a:t>
            </a:r>
            <a:r>
              <a:rPr lang="en-US" sz="1200" b="0" kern="1200" dirty="0" smtClean="0">
                <a:solidFill>
                  <a:schemeClr val="tx1"/>
                </a:solidFill>
                <a:latin typeface="+mn-lt"/>
                <a:ea typeface="+mn-ea"/>
                <a:cs typeface="+mn-cs"/>
              </a:rPr>
              <a:t>(first row, first option from the left).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last stop in the slider</a:t>
            </a:r>
            <a:r>
              <a:rPr lang="en-US" sz="1200" kern="1200" dirty="0" smtClean="0">
                <a:solidFill>
                  <a:schemeClr val="tx1"/>
                </a:solidFill>
                <a:latin typeface="+mn-lt"/>
                <a:ea typeface="+mn-ea"/>
                <a:cs typeface="+mn-cs"/>
              </a:rPr>
              <a:t>, and then do the following: </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100%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Darker 35% </a:t>
            </a:r>
            <a:r>
              <a:rPr lang="en-US" sz="1200" b="0" kern="1200" dirty="0" smtClean="0">
                <a:solidFill>
                  <a:schemeClr val="tx1"/>
                </a:solidFill>
                <a:latin typeface="+mn-lt"/>
                <a:ea typeface="+mn-ea"/>
                <a:cs typeface="+mn-cs"/>
              </a:rPr>
              <a:t>(fifth</a:t>
            </a:r>
            <a:r>
              <a:rPr lang="en-US" sz="1200" b="0" kern="1200" baseline="0" dirty="0" smtClean="0">
                <a:solidFill>
                  <a:schemeClr val="tx1"/>
                </a:solidFill>
                <a:latin typeface="+mn-lt"/>
                <a:ea typeface="+mn-ea"/>
                <a:cs typeface="+mn-cs"/>
              </a:rPr>
              <a:t> row, first option from the left)</a:t>
            </a:r>
            <a:r>
              <a:rPr lang="en-US" sz="1200" b="0" kern="1200" dirty="0" smtClean="0">
                <a:solidFill>
                  <a:schemeClr val="tx1"/>
                </a:solidFill>
                <a:latin typeface="+mn-lt"/>
                <a:ea typeface="+mn-ea"/>
                <a:cs typeface="+mn-cs"/>
              </a:rPr>
              <a:t>.</a:t>
            </a:r>
          </a:p>
          <a:p>
            <a:pPr marL="1143000" lvl="2" indent="-228600">
              <a:buFont typeface="Arial" pitchFamily="34" charset="0"/>
              <a:buNone/>
            </a:pPr>
            <a:endParaRPr lang="en-US" sz="1200" b="0" kern="1200" dirty="0" smtClean="0">
              <a:solidFill>
                <a:schemeClr val="tx1"/>
              </a:solidFill>
              <a:latin typeface="+mn-lt"/>
              <a:ea typeface="+mn-ea"/>
              <a:cs typeface="+mn-cs"/>
            </a:endParaRPr>
          </a:p>
        </p:txBody>
      </p:sp>
      <p:sp>
        <p:nvSpPr>
          <p:cNvPr id="5" name="Slide Image Placeholder 4"/>
          <p:cNvSpPr>
            <a:spLocks noGrp="1" noRot="1" noChangeAspect="1"/>
          </p:cNvSpPr>
          <p:nvPr>
            <p:ph type="sldImg"/>
          </p:nvPr>
        </p:nvSpPr>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r>
              <a:rPr lang="en-US" sz="1400" b="1" dirty="0" smtClean="0"/>
              <a:t>Rotating numbers on a curved path</a:t>
            </a:r>
          </a:p>
          <a:p>
            <a:r>
              <a:rPr lang="en-US" sz="1400" dirty="0" smtClean="0"/>
              <a:t>(Advanced)</a:t>
            </a:r>
          </a:p>
          <a:p>
            <a:endParaRPr lang="en-US" sz="1200" dirty="0" smtClean="0"/>
          </a:p>
          <a:p>
            <a:pPr marL="685800" marR="0" lvl="3" indent="-228600" algn="l" defTabSz="914400" rtl="0" eaLnBrk="1" fontAlgn="auto" latinLnBrk="0" hangingPunct="1">
              <a:lnSpc>
                <a:spcPct val="100000"/>
              </a:lnSpc>
              <a:spcBef>
                <a:spcPts val="0"/>
              </a:spcBef>
              <a:spcAft>
                <a:spcPts val="0"/>
              </a:spcAft>
              <a:buClrTx/>
              <a:buSzTx/>
              <a:buFont typeface="+mj-lt"/>
              <a:buNone/>
              <a:tabLst/>
              <a:defRPr/>
            </a:pPr>
            <a:endParaRPr lang="en-US" sz="1200" dirty="0" smtClean="0"/>
          </a:p>
          <a:p>
            <a:pPr marL="0" marR="0" lvl="3" indent="0" algn="l" defTabSz="914400" rtl="0" eaLnBrk="1" fontAlgn="auto" latinLnBrk="0" hangingPunct="1">
              <a:lnSpc>
                <a:spcPct val="100000"/>
              </a:lnSpc>
              <a:spcBef>
                <a:spcPts val="0"/>
              </a:spcBef>
              <a:spcAft>
                <a:spcPts val="0"/>
              </a:spcAft>
              <a:buClrTx/>
              <a:buSzTx/>
              <a:buFont typeface="+mj-lt"/>
              <a:buNone/>
              <a:tabLst/>
              <a:defRPr/>
            </a:pPr>
            <a:r>
              <a:rPr lang="en-US" sz="1200" b="1" dirty="0" smtClean="0"/>
              <a:t>Tip: </a:t>
            </a:r>
            <a:r>
              <a:rPr lang="en-US" sz="1200" dirty="0" smtClean="0"/>
              <a:t>To draw the curved line on this slide, you will need to use the ruler and the drawing guides.</a:t>
            </a:r>
          </a:p>
          <a:p>
            <a:pPr marL="685800" marR="0" lvl="3" indent="-228600" algn="l" defTabSz="914400" rtl="0" eaLnBrk="1" fontAlgn="auto" latinLnBrk="0" hangingPunct="1">
              <a:lnSpc>
                <a:spcPct val="100000"/>
              </a:lnSpc>
              <a:spcBef>
                <a:spcPts val="0"/>
              </a:spcBef>
              <a:spcAft>
                <a:spcPts val="0"/>
              </a:spcAft>
              <a:buClrTx/>
              <a:buSzTx/>
              <a:buFont typeface="+mj-lt"/>
              <a:buNone/>
              <a:tabLst/>
              <a:defRPr/>
            </a:pPr>
            <a:endParaRPr lang="en-US" sz="1200" dirty="0" smtClean="0"/>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dirty="0" smtClean="0"/>
          </a:p>
          <a:p>
            <a:r>
              <a:rPr lang="en-US" sz="1200" dirty="0" smtClean="0"/>
              <a:t>To display the ruler and the drawing</a:t>
            </a:r>
            <a:r>
              <a:rPr lang="en-US" sz="1200" baseline="0" dirty="0" smtClean="0"/>
              <a:t> guides, do the following:</a:t>
            </a:r>
            <a:endParaRPr lang="en-US" sz="120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On the </a:t>
            </a:r>
            <a:r>
              <a:rPr lang="en-US" sz="1200" b="1" kern="1200" baseline="0" dirty="0" smtClean="0">
                <a:solidFill>
                  <a:schemeClr val="tx1"/>
                </a:solidFill>
                <a:latin typeface="+mn-lt"/>
                <a:ea typeface="+mn-ea"/>
                <a:cs typeface="+mn-cs"/>
              </a:rPr>
              <a:t>View</a:t>
            </a:r>
            <a:r>
              <a:rPr lang="en-US" sz="1200" b="0" kern="1200" baseline="0" dirty="0" smtClean="0">
                <a:solidFill>
                  <a:schemeClr val="tx1"/>
                </a:solidFill>
                <a:latin typeface="+mn-lt"/>
                <a:ea typeface="+mn-ea"/>
                <a:cs typeface="+mn-cs"/>
              </a:rPr>
              <a:t> tab, in the </a:t>
            </a:r>
            <a:r>
              <a:rPr lang="en-US" sz="1200" b="1" kern="1200" baseline="0" dirty="0" smtClean="0">
                <a:solidFill>
                  <a:schemeClr val="tx1"/>
                </a:solidFill>
                <a:latin typeface="+mn-lt"/>
                <a:ea typeface="+mn-ea"/>
                <a:cs typeface="+mn-cs"/>
              </a:rPr>
              <a:t>Show/Hide</a:t>
            </a:r>
            <a:r>
              <a:rPr lang="en-US" sz="1200" b="0" kern="1200" baseline="0" dirty="0" smtClean="0">
                <a:solidFill>
                  <a:schemeClr val="tx1"/>
                </a:solidFill>
                <a:latin typeface="+mn-lt"/>
                <a:ea typeface="+mn-ea"/>
                <a:cs typeface="+mn-cs"/>
              </a:rPr>
              <a:t> group, select </a:t>
            </a:r>
            <a:r>
              <a:rPr lang="en-US" sz="1200" b="1" kern="1200" baseline="0" dirty="0" smtClean="0">
                <a:solidFill>
                  <a:schemeClr val="tx1"/>
                </a:solidFill>
                <a:latin typeface="+mn-lt"/>
                <a:ea typeface="+mn-ea"/>
                <a:cs typeface="+mn-cs"/>
              </a:rPr>
              <a:t>Ruler</a:t>
            </a:r>
            <a:r>
              <a:rPr lang="en-US" sz="1200" b="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Right-click the slide background area, and then click </a:t>
            </a:r>
            <a:r>
              <a:rPr lang="en-US" sz="1200" b="1" kern="1200" baseline="0" dirty="0" smtClean="0">
                <a:solidFill>
                  <a:schemeClr val="tx1"/>
                </a:solidFill>
                <a:latin typeface="+mn-lt"/>
                <a:ea typeface="+mn-ea"/>
                <a:cs typeface="+mn-cs"/>
              </a:rPr>
              <a:t>Grid and Guides</a:t>
            </a:r>
            <a:r>
              <a:rPr lang="en-US" sz="1200" b="0" kern="1200" baseline="0" dirty="0" smtClean="0">
                <a:solidFill>
                  <a:schemeClr val="tx1"/>
                </a:solidFill>
                <a:latin typeface="+mn-lt"/>
                <a:ea typeface="+mn-ea"/>
                <a:cs typeface="+mn-cs"/>
              </a:rPr>
              <a:t>. In the </a:t>
            </a:r>
            <a:r>
              <a:rPr lang="en-US" sz="1200" b="1" kern="1200" baseline="0" dirty="0" smtClean="0">
                <a:solidFill>
                  <a:schemeClr val="tx1"/>
                </a:solidFill>
                <a:latin typeface="+mn-lt"/>
                <a:ea typeface="+mn-ea"/>
                <a:cs typeface="+mn-cs"/>
              </a:rPr>
              <a:t>Grid and Guides </a:t>
            </a:r>
            <a:r>
              <a:rPr lang="en-US" sz="1200" b="0" kern="1200" baseline="0" dirty="0" smtClean="0">
                <a:solidFill>
                  <a:schemeClr val="tx1"/>
                </a:solidFill>
                <a:latin typeface="+mn-lt"/>
                <a:ea typeface="+mn-ea"/>
                <a:cs typeface="+mn-cs"/>
              </a:rPr>
              <a:t>dialog box, under </a:t>
            </a:r>
            <a:r>
              <a:rPr lang="en-US" sz="1200" b="1" kern="1200" baseline="0" dirty="0" smtClean="0">
                <a:solidFill>
                  <a:schemeClr val="tx1"/>
                </a:solidFill>
                <a:latin typeface="+mn-lt"/>
                <a:ea typeface="+mn-ea"/>
                <a:cs typeface="+mn-cs"/>
              </a:rPr>
              <a:t>Guide settings</a:t>
            </a:r>
            <a:r>
              <a:rPr lang="en-US" sz="1200" b="0" kern="1200" baseline="0" dirty="0" smtClean="0">
                <a:solidFill>
                  <a:schemeClr val="tx1"/>
                </a:solidFill>
                <a:latin typeface="+mn-lt"/>
                <a:ea typeface="+mn-ea"/>
                <a:cs typeface="+mn-cs"/>
              </a:rPr>
              <a:t>, select </a:t>
            </a:r>
            <a:r>
              <a:rPr lang="en-US" sz="1200" b="1" kern="1200" baseline="0" dirty="0" smtClean="0">
                <a:solidFill>
                  <a:schemeClr val="tx1"/>
                </a:solidFill>
                <a:latin typeface="+mn-lt"/>
                <a:ea typeface="+mn-ea"/>
                <a:cs typeface="+mn-cs"/>
              </a:rPr>
              <a:t>Display drawing guides on screen</a:t>
            </a:r>
            <a:r>
              <a:rPr lang="en-US" sz="1200" b="0" kern="1200" baseline="0" dirty="0" smtClean="0">
                <a:solidFill>
                  <a:schemeClr val="tx1"/>
                </a:solidFill>
                <a:latin typeface="+mn-lt"/>
                <a:ea typeface="+mn-ea"/>
                <a:cs typeface="+mn-cs"/>
              </a:rPr>
              <a:t>. </a:t>
            </a:r>
            <a:r>
              <a:rPr lang="en-US" sz="1200" b="0" baseline="0" dirty="0" smtClean="0"/>
              <a:t>(</a:t>
            </a:r>
            <a:r>
              <a:rPr lang="en-US" sz="1200" b="1" dirty="0" smtClean="0"/>
              <a:t>Note: </a:t>
            </a:r>
            <a:r>
              <a:rPr lang="en-US" sz="1200" dirty="0" smtClean="0"/>
              <a:t>One horizontal and one vertical guide will display on</a:t>
            </a:r>
            <a:r>
              <a:rPr lang="en-US" sz="1200" baseline="0" dirty="0" smtClean="0"/>
              <a:t> the slide </a:t>
            </a:r>
            <a:r>
              <a:rPr lang="en-US" sz="1200" dirty="0" smtClean="0"/>
              <a:t>at 0.00, the default</a:t>
            </a:r>
            <a:r>
              <a:rPr lang="en-US" sz="1200" baseline="0" dirty="0" smtClean="0"/>
              <a:t> position</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None/>
              <a:tabLst/>
              <a:defRPr/>
            </a:pPr>
            <a:r>
              <a:rPr lang="en-US" sz="1200" dirty="0" smtClean="0"/>
              <a:t>To reproduce the curved line on this slide, do the following:</a:t>
            </a:r>
            <a:endParaRPr lang="en-US" sz="1200" b="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On the </a:t>
            </a:r>
            <a:r>
              <a:rPr lang="en-US" sz="1200" b="1" kern="1200" baseline="0" dirty="0" smtClean="0">
                <a:solidFill>
                  <a:schemeClr val="tx1"/>
                </a:solidFill>
                <a:latin typeface="+mn-lt"/>
                <a:ea typeface="+mn-ea"/>
                <a:cs typeface="+mn-cs"/>
              </a:rPr>
              <a:t>Insert </a:t>
            </a:r>
            <a:r>
              <a:rPr lang="en-US" sz="1200" b="0" kern="1200" baseline="0" dirty="0" smtClean="0">
                <a:solidFill>
                  <a:schemeClr val="tx1"/>
                </a:solidFill>
                <a:latin typeface="+mn-lt"/>
                <a:ea typeface="+mn-ea"/>
                <a:cs typeface="+mn-cs"/>
              </a:rPr>
              <a:t>tab, in the </a:t>
            </a:r>
            <a:r>
              <a:rPr lang="en-US" sz="1200" b="1" kern="1200" baseline="0" dirty="0" smtClean="0">
                <a:solidFill>
                  <a:schemeClr val="tx1"/>
                </a:solidFill>
                <a:latin typeface="+mn-lt"/>
                <a:ea typeface="+mn-ea"/>
                <a:cs typeface="+mn-cs"/>
              </a:rPr>
              <a:t>Illustrations </a:t>
            </a:r>
            <a:r>
              <a:rPr lang="en-US" sz="1200" b="0" kern="1200" baseline="0" dirty="0" smtClean="0">
                <a:solidFill>
                  <a:schemeClr val="tx1"/>
                </a:solidFill>
                <a:latin typeface="+mn-lt"/>
                <a:ea typeface="+mn-ea"/>
                <a:cs typeface="+mn-cs"/>
              </a:rPr>
              <a:t>group, click </a:t>
            </a:r>
            <a:r>
              <a:rPr lang="en-US" sz="1200" b="1" kern="1200" baseline="0" dirty="0" smtClean="0">
                <a:solidFill>
                  <a:schemeClr val="tx1"/>
                </a:solidFill>
                <a:latin typeface="+mn-lt"/>
                <a:ea typeface="+mn-ea"/>
                <a:cs typeface="+mn-cs"/>
              </a:rPr>
              <a:t>Shapes</a:t>
            </a:r>
            <a:r>
              <a:rPr lang="en-US" sz="1200" b="0" kern="1200" baseline="0" dirty="0" smtClean="0">
                <a:solidFill>
                  <a:schemeClr val="tx1"/>
                </a:solidFill>
                <a:latin typeface="+mn-lt"/>
                <a:ea typeface="+mn-ea"/>
                <a:cs typeface="+mn-cs"/>
              </a:rPr>
              <a:t>, and then under </a:t>
            </a:r>
            <a:r>
              <a:rPr lang="en-US" sz="1200" b="1" kern="1200" baseline="0" dirty="0" smtClean="0">
                <a:solidFill>
                  <a:schemeClr val="tx1"/>
                </a:solidFill>
                <a:latin typeface="+mn-lt"/>
                <a:ea typeface="+mn-ea"/>
                <a:cs typeface="+mn-cs"/>
              </a:rPr>
              <a:t>Lines</a:t>
            </a:r>
            <a:r>
              <a:rPr lang="en-US" sz="1200" b="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Curve</a:t>
            </a:r>
            <a:r>
              <a:rPr lang="en-US" sz="1200" b="0" kern="1200" baseline="0" dirty="0" smtClean="0">
                <a:solidFill>
                  <a:schemeClr val="tx1"/>
                </a:solidFill>
                <a:latin typeface="+mn-lt"/>
                <a:ea typeface="+mn-ea"/>
                <a:cs typeface="+mn-cs"/>
              </a:rPr>
              <a:t> (10</a:t>
            </a:r>
            <a:r>
              <a:rPr lang="en-US" sz="1200" b="0" kern="1200" baseline="30000" dirty="0" smtClean="0">
                <a:solidFill>
                  <a:schemeClr val="tx1"/>
                </a:solidFill>
                <a:latin typeface="+mn-lt"/>
                <a:ea typeface="+mn-ea"/>
                <a:cs typeface="+mn-cs"/>
              </a:rPr>
              <a:t>th</a:t>
            </a:r>
            <a:r>
              <a:rPr lang="en-US" sz="1200" b="0" kern="1200" baseline="0" dirty="0" smtClean="0">
                <a:solidFill>
                  <a:schemeClr val="tx1"/>
                </a:solidFill>
                <a:latin typeface="+mn-lt"/>
                <a:ea typeface="+mn-ea"/>
                <a:cs typeface="+mn-cs"/>
              </a:rPr>
              <a:t> option from the left). To draw the curved line on the slide, do the following:</a:t>
            </a:r>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Click the first point 0.25” to the left of the left edge of the slide and 0.75” below the horizontal drawing guide.</a:t>
            </a:r>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Click the second point 3” to the left of the vertical drawing guide and 1” above the horizontal drawing guide.</a:t>
            </a:r>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Click the third point 1.5” to the right of the vertical drawing guide and 0.5” below the horizontal drawing guide.</a:t>
            </a:r>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Double-click the fourth and final point 0.25” to the right of the right edge of the slide and 1.5” above the horizontal drawing guide.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2"/>
              <a:tabLst/>
              <a:defRPr/>
            </a:pPr>
            <a:r>
              <a:rPr lang="en-US" sz="1200" b="0" kern="1200" dirty="0" smtClean="0">
                <a:solidFill>
                  <a:schemeClr val="tx1"/>
                </a:solidFill>
                <a:latin typeface="+mn-lt"/>
                <a:ea typeface="+mn-ea"/>
                <a:cs typeface="+mn-cs"/>
              </a:rPr>
              <a:t>Select the curved line. Under</a:t>
            </a:r>
            <a:r>
              <a:rPr lang="en-US" sz="1200" b="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Drawing Tools</a:t>
            </a:r>
            <a:r>
              <a:rPr lang="en-US" sz="1200" b="0" kern="1200" baseline="0" dirty="0" smtClean="0">
                <a:solidFill>
                  <a:schemeClr val="tx1"/>
                </a:solidFill>
                <a:latin typeface="+mn-lt"/>
                <a:ea typeface="+mn-ea"/>
                <a:cs typeface="+mn-cs"/>
              </a:rPr>
              <a:t>, on the </a:t>
            </a:r>
            <a:r>
              <a:rPr lang="en-US" sz="1200" b="1" kern="1200" baseline="0" dirty="0" smtClean="0">
                <a:solidFill>
                  <a:schemeClr val="tx1"/>
                </a:solidFill>
                <a:latin typeface="+mn-lt"/>
                <a:ea typeface="+mn-ea"/>
                <a:cs typeface="+mn-cs"/>
              </a:rPr>
              <a:t>Format</a:t>
            </a:r>
            <a:r>
              <a:rPr lang="en-US" sz="1200" b="0" kern="1200" baseline="0" dirty="0" smtClean="0">
                <a:solidFill>
                  <a:schemeClr val="tx1"/>
                </a:solidFill>
                <a:latin typeface="+mn-lt"/>
                <a:ea typeface="+mn-ea"/>
                <a:cs typeface="+mn-cs"/>
              </a:rPr>
              <a:t> tab, in the </a:t>
            </a:r>
            <a:r>
              <a:rPr lang="en-US" sz="1200" b="1" kern="1200" baseline="0" dirty="0" smtClean="0">
                <a:solidFill>
                  <a:schemeClr val="tx1"/>
                </a:solidFill>
                <a:latin typeface="+mn-lt"/>
                <a:ea typeface="+mn-ea"/>
                <a:cs typeface="+mn-cs"/>
              </a:rPr>
              <a:t>Shape Styles </a:t>
            </a:r>
            <a:r>
              <a:rPr lang="en-US" sz="1200" b="0" kern="1200" baseline="0" dirty="0" smtClean="0">
                <a:solidFill>
                  <a:schemeClr val="tx1"/>
                </a:solidFill>
                <a:latin typeface="+mn-lt"/>
                <a:ea typeface="+mn-ea"/>
                <a:cs typeface="+mn-cs"/>
              </a:rPr>
              <a:t>group, click </a:t>
            </a:r>
            <a:r>
              <a:rPr lang="en-US" sz="1200" b="1" kern="1200" baseline="0" dirty="0" smtClean="0">
                <a:solidFill>
                  <a:schemeClr val="tx1"/>
                </a:solidFill>
                <a:latin typeface="+mn-lt"/>
                <a:ea typeface="+mn-ea"/>
                <a:cs typeface="+mn-cs"/>
              </a:rPr>
              <a:t>Shape Outline</a:t>
            </a:r>
            <a:r>
              <a:rPr lang="en-US" sz="1200" b="0" kern="1200" baseline="0" dirty="0" smtClean="0">
                <a:solidFill>
                  <a:schemeClr val="tx1"/>
                </a:solidFill>
                <a:latin typeface="+mn-lt"/>
                <a:ea typeface="+mn-ea"/>
                <a:cs typeface="+mn-cs"/>
              </a:rPr>
              <a:t>, and then do the following: </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Under </a:t>
            </a:r>
            <a:r>
              <a:rPr lang="en-US" sz="1200" b="1" kern="1200" baseline="0" dirty="0" smtClean="0">
                <a:solidFill>
                  <a:schemeClr val="tx1"/>
                </a:solidFill>
                <a:latin typeface="+mn-lt"/>
                <a:ea typeface="+mn-ea"/>
                <a:cs typeface="+mn-cs"/>
              </a:rPr>
              <a:t>Theme Colors</a:t>
            </a:r>
            <a:r>
              <a:rPr lang="en-US" sz="1200" b="0" kern="1200" baseline="0" dirty="0" smtClean="0">
                <a:solidFill>
                  <a:schemeClr val="tx1"/>
                </a:solidFill>
                <a:latin typeface="+mn-lt"/>
                <a:ea typeface="+mn-ea"/>
                <a:cs typeface="+mn-cs"/>
              </a:rPr>
              <a:t>,</a:t>
            </a:r>
            <a:r>
              <a:rPr lang="en-US" sz="1200" b="1" kern="1200" baseline="0" dirty="0" smtClean="0">
                <a:solidFill>
                  <a:schemeClr val="tx1"/>
                </a:solidFill>
                <a:latin typeface="+mn-lt"/>
                <a:ea typeface="+mn-ea"/>
                <a:cs typeface="+mn-cs"/>
              </a:rPr>
              <a:t> </a:t>
            </a:r>
            <a:r>
              <a:rPr lang="en-US" sz="1200" b="0" kern="1200" baseline="0" dirty="0" smtClean="0">
                <a:solidFill>
                  <a:schemeClr val="tx1"/>
                </a:solidFill>
                <a:latin typeface="+mn-lt"/>
                <a:ea typeface="+mn-ea"/>
                <a:cs typeface="+mn-cs"/>
              </a:rPr>
              <a:t>click</a:t>
            </a:r>
            <a:r>
              <a:rPr lang="en-US" sz="1200" b="0" dirty="0" smtClean="0"/>
              <a:t> </a:t>
            </a:r>
            <a:r>
              <a:rPr lang="en-US" sz="1200" b="1" dirty="0" smtClean="0"/>
              <a:t>White, Background 1, Darker 35%</a:t>
            </a:r>
            <a:r>
              <a:rPr lang="en-US" sz="1200" b="0" dirty="0" smtClean="0"/>
              <a:t> (fifth row, first option from the left). </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Point to </a:t>
            </a:r>
            <a:r>
              <a:rPr lang="en-US" sz="1200" b="1" kern="1200" baseline="0" dirty="0" smtClean="0">
                <a:solidFill>
                  <a:schemeClr val="tx1"/>
                </a:solidFill>
                <a:latin typeface="+mn-lt"/>
                <a:ea typeface="+mn-ea"/>
                <a:cs typeface="+mn-cs"/>
              </a:rPr>
              <a:t>Dashes</a:t>
            </a:r>
            <a:r>
              <a:rPr lang="en-US" sz="1200" b="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Square Dot </a:t>
            </a:r>
            <a:r>
              <a:rPr lang="en-US" sz="1200" b="0" kern="1200" baseline="0" dirty="0" smtClean="0">
                <a:solidFill>
                  <a:schemeClr val="tx1"/>
                </a:solidFill>
                <a:latin typeface="+mn-lt"/>
                <a:ea typeface="+mn-ea"/>
                <a:cs typeface="+mn-cs"/>
              </a:rPr>
              <a:t>(third option from the top).</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Point to </a:t>
            </a:r>
            <a:r>
              <a:rPr lang="en-US" sz="1200" b="1" kern="1200" baseline="0" dirty="0" smtClean="0">
                <a:solidFill>
                  <a:schemeClr val="tx1"/>
                </a:solidFill>
                <a:latin typeface="+mn-lt"/>
                <a:ea typeface="+mn-ea"/>
                <a:cs typeface="+mn-cs"/>
              </a:rPr>
              <a:t>Weight</a:t>
            </a:r>
            <a:r>
              <a:rPr lang="en-US" sz="1200" b="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1 ½ pt</a:t>
            </a:r>
            <a:r>
              <a:rPr lang="en-US" sz="1200" b="0" kern="1200" baseline="0" dirty="0" smtClean="0">
                <a:solidFill>
                  <a:schemeClr val="tx1"/>
                </a:solidFill>
                <a:latin typeface="+mn-lt"/>
                <a:ea typeface="+mn-ea"/>
                <a:cs typeface="+mn-cs"/>
              </a:rPr>
              <a:t>. </a:t>
            </a:r>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dirty="0" smtClean="0"/>
          </a:p>
          <a:p>
            <a:endParaRPr lang="en-US" sz="1200" dirty="0" smtClean="0"/>
          </a:p>
          <a:p>
            <a:r>
              <a:rPr lang="en-US" sz="1200" dirty="0" smtClean="0"/>
              <a:t>To reproduce the “1”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t>On the </a:t>
            </a:r>
            <a:r>
              <a:rPr lang="en-US" sz="1200" b="1" i="0" dirty="0" smtClean="0"/>
              <a:t>Home</a:t>
            </a:r>
            <a:r>
              <a:rPr lang="en-US" sz="1200" i="0" dirty="0" smtClean="0"/>
              <a:t> tab, in the</a:t>
            </a:r>
            <a:r>
              <a:rPr lang="en-US" sz="1200" i="0" baseline="0" dirty="0" smtClean="0"/>
              <a:t> </a:t>
            </a:r>
            <a:r>
              <a:rPr lang="en-US" sz="1200" b="1" i="0" baseline="0" dirty="0" smtClean="0"/>
              <a:t>Slides</a:t>
            </a:r>
            <a:r>
              <a:rPr lang="en-US" sz="1200" i="0" baseline="0" dirty="0" smtClean="0"/>
              <a:t> group, click </a:t>
            </a:r>
            <a:r>
              <a:rPr lang="en-US" sz="1200" b="1" i="0" baseline="0" dirty="0" smtClean="0"/>
              <a:t>Layout</a:t>
            </a:r>
            <a:r>
              <a:rPr lang="en-US" sz="1200" i="0" baseline="0" dirty="0" smtClean="0"/>
              <a:t>, and then click </a:t>
            </a:r>
            <a:r>
              <a:rPr lang="en-US" sz="1200" b="1" i="0" baseline="0" dirty="0" smtClean="0"/>
              <a:t>Blank</a:t>
            </a:r>
            <a:r>
              <a:rPr lang="en-US" sz="1200" i="0" baseline="0" dirty="0" smtClean="0"/>
              <a:t>.</a:t>
            </a:r>
            <a:endParaRPr lang="en-US" sz="1200" i="0" dirty="0" smtClean="0"/>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t>On</a:t>
            </a:r>
            <a:r>
              <a:rPr lang="en-US" sz="1200" i="0" baseline="0" dirty="0" smtClean="0"/>
              <a:t> the </a:t>
            </a:r>
            <a:r>
              <a:rPr lang="en-US" sz="1200" b="1" i="0" baseline="0" dirty="0" smtClean="0"/>
              <a:t>Insert</a:t>
            </a:r>
            <a:r>
              <a:rPr lang="en-US" sz="1200" i="0" baseline="0" dirty="0" smtClean="0"/>
              <a:t> tab, in the </a:t>
            </a:r>
            <a:r>
              <a:rPr lang="en-US" sz="1200" b="1" i="0" baseline="0" dirty="0" smtClean="0"/>
              <a:t>Text</a:t>
            </a:r>
            <a:r>
              <a:rPr lang="en-US" sz="1200" i="0" baseline="0" dirty="0" smtClean="0"/>
              <a:t> group, click </a:t>
            </a:r>
            <a:r>
              <a:rPr lang="en-US" sz="1200" b="1" i="0" baseline="0" dirty="0" smtClean="0"/>
              <a:t>Text Box</a:t>
            </a:r>
            <a:r>
              <a:rPr lang="en-US" sz="1200" i="0" baseline="0" dirty="0" smtClean="0"/>
              <a:t>, and then on the slide, drag to draw the text 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t>Enter </a:t>
            </a:r>
            <a:r>
              <a:rPr lang="en-US" sz="1200" b="1" i="0" baseline="0" dirty="0" smtClean="0"/>
              <a:t>1</a:t>
            </a:r>
            <a:r>
              <a:rPr lang="en-US" sz="1200" i="0" baseline="0" dirty="0" smtClean="0"/>
              <a:t> in the text box, and then select the text. O</a:t>
            </a:r>
            <a:r>
              <a:rPr lang="en-US" sz="1200" i="0" dirty="0" smtClean="0"/>
              <a:t>n the </a:t>
            </a:r>
            <a:r>
              <a:rPr lang="en-US" sz="1200" b="1" i="0" dirty="0" smtClean="0"/>
              <a:t>Home</a:t>
            </a:r>
            <a:r>
              <a:rPr lang="en-US" sz="1200" i="0" baseline="0" dirty="0" smtClean="0"/>
              <a:t> tab, in the </a:t>
            </a:r>
            <a:r>
              <a:rPr lang="en-US" sz="1200" b="1" i="0" baseline="0" dirty="0" smtClean="0"/>
              <a:t>Font</a:t>
            </a:r>
            <a:r>
              <a:rPr lang="en-US" sz="1200" i="0" baseline="0" dirty="0" smtClean="0"/>
              <a:t> group, do the following:</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t>In the </a:t>
            </a:r>
            <a:r>
              <a:rPr lang="en-US" sz="1200" b="1" i="0" baseline="0" dirty="0" smtClean="0"/>
              <a:t>Font</a:t>
            </a:r>
            <a:r>
              <a:rPr lang="en-US" sz="1200" i="0" baseline="0" dirty="0" smtClean="0"/>
              <a:t> list, select </a:t>
            </a:r>
            <a:r>
              <a:rPr lang="en-US" sz="1200" b="1" baseline="0" dirty="0" smtClean="0"/>
              <a:t>Impact</a:t>
            </a:r>
            <a:r>
              <a:rPr lang="en-US" sz="1200" b="0" baseline="0" dirty="0" smtClean="0"/>
              <a:t>.</a:t>
            </a:r>
            <a:endParaRPr lang="en-US" sz="1200" b="0" i="0" baseline="0" dirty="0" smtClean="0"/>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t>In the </a:t>
            </a:r>
            <a:r>
              <a:rPr lang="en-US" sz="1200" b="1" i="0" baseline="0" dirty="0" smtClean="0"/>
              <a:t>Font Size </a:t>
            </a:r>
            <a:r>
              <a:rPr lang="en-US" sz="1200" i="0" baseline="0" dirty="0" smtClean="0"/>
              <a:t>box, enter </a:t>
            </a:r>
            <a:r>
              <a:rPr lang="en-US" sz="1200" b="1" baseline="0" dirty="0" smtClean="0"/>
              <a:t>140</a:t>
            </a:r>
            <a:r>
              <a:rPr lang="en-US" sz="1200" b="0" baseline="0" dirty="0" smtClean="0"/>
              <a:t>.</a:t>
            </a:r>
            <a:endParaRPr lang="en-US" sz="1200" i="0" baseline="0" dirty="0" smtClean="0"/>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t>On the </a:t>
            </a:r>
            <a:r>
              <a:rPr lang="en-US" sz="1200" b="1" i="0" baseline="0" dirty="0" smtClean="0"/>
              <a:t>Home</a:t>
            </a:r>
            <a:r>
              <a:rPr lang="en-US" sz="1200" i="0" baseline="0" dirty="0" smtClean="0"/>
              <a:t> tab, in the </a:t>
            </a:r>
            <a:r>
              <a:rPr lang="en-US" sz="1200" b="1" i="0" baseline="0" dirty="0" smtClean="0"/>
              <a:t>Paragraph</a:t>
            </a:r>
            <a:r>
              <a:rPr lang="en-US" sz="1200" i="0" baseline="0" dirty="0" smtClean="0"/>
              <a:t> group, click </a:t>
            </a:r>
            <a:r>
              <a:rPr lang="en-US" sz="1200" b="1" i="0" baseline="0" dirty="0" smtClean="0"/>
              <a:t>Align Text Left </a:t>
            </a:r>
            <a:r>
              <a:rPr lang="en-US" sz="1200" i="0" baseline="0" dirty="0" smtClean="0"/>
              <a:t>to align the text left in the text box.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t>Select the text box. Under </a:t>
            </a:r>
            <a:r>
              <a:rPr lang="en-US" sz="1200" b="1" i="0" baseline="0" dirty="0" smtClean="0"/>
              <a:t>Drawing Tools</a:t>
            </a:r>
            <a:r>
              <a:rPr lang="en-US" sz="1200" i="0" baseline="0" dirty="0" smtClean="0"/>
              <a:t>, on the </a:t>
            </a:r>
            <a:r>
              <a:rPr lang="en-US" sz="1200" b="1" i="0" baseline="0" dirty="0" smtClean="0"/>
              <a:t>Format</a:t>
            </a:r>
            <a:r>
              <a:rPr lang="en-US" sz="1200" i="0" baseline="0" dirty="0" smtClean="0"/>
              <a:t> tab, in the bottom right corner of the </a:t>
            </a:r>
            <a:r>
              <a:rPr lang="en-US" sz="1200" b="1" i="0" baseline="0" dirty="0" smtClean="0"/>
              <a:t>WordArt Styles </a:t>
            </a:r>
            <a:r>
              <a:rPr lang="en-US" sz="1200" i="0" baseline="0" dirty="0" smtClean="0"/>
              <a:t>group, click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 launcher.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Fill </a:t>
            </a:r>
            <a:r>
              <a:rPr lang="en-US" sz="1200" kern="1200" baseline="0" dirty="0" smtClean="0">
                <a:solidFill>
                  <a:schemeClr val="tx1"/>
                </a:solidFill>
                <a:latin typeface="+mn-lt"/>
                <a:ea typeface="+mn-ea"/>
                <a:cs typeface="+mn-cs"/>
              </a:rPr>
              <a:t>in the left pane, select </a:t>
            </a:r>
            <a:r>
              <a:rPr lang="en-US" sz="1200" b="1" kern="1200" baseline="0" dirty="0" smtClean="0">
                <a:solidFill>
                  <a:schemeClr val="tx1"/>
                </a:solidFill>
                <a:latin typeface="+mn-lt"/>
                <a:ea typeface="+mn-ea"/>
                <a:cs typeface="+mn-cs"/>
              </a:rPr>
              <a:t>Gradient fill </a:t>
            </a:r>
            <a:r>
              <a:rPr lang="en-US" sz="120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Text Fill </a:t>
            </a:r>
            <a:r>
              <a:rPr lang="en-US" sz="1200" kern="1200" baseline="0" dirty="0" smtClean="0">
                <a:solidFill>
                  <a:schemeClr val="tx1"/>
                </a:solidFill>
                <a:latin typeface="+mn-lt"/>
                <a:ea typeface="+mn-ea"/>
                <a:cs typeface="+mn-cs"/>
              </a:rPr>
              <a:t>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Linear Down </a:t>
            </a:r>
            <a:r>
              <a:rPr lang="en-US" sz="1200" kern="1200" dirty="0" smtClean="0">
                <a:solidFill>
                  <a:schemeClr val="tx1"/>
                </a:solidFill>
                <a:latin typeface="+mn-lt"/>
                <a:ea typeface="+mn-ea"/>
                <a:cs typeface="+mn-cs"/>
              </a:rPr>
              <a:t>(first row, second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 gradient stops</a:t>
            </a:r>
            <a:r>
              <a:rPr lang="en-US" sz="1200" b="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 gradient</a:t>
            </a:r>
            <a:r>
              <a:rPr lang="en-US" sz="1200" b="1" kern="1200" baseline="0" dirty="0" smtClean="0">
                <a:solidFill>
                  <a:schemeClr val="tx1"/>
                </a:solidFill>
                <a:latin typeface="+mn-lt"/>
                <a:ea typeface="+mn-ea"/>
                <a:cs typeface="+mn-cs"/>
              </a:rPr>
              <a:t> stops</a:t>
            </a:r>
            <a:r>
              <a:rPr lang="en-US" sz="1200" kern="1200" dirty="0" smtClean="0">
                <a:solidFill>
                  <a:schemeClr val="tx1"/>
                </a:solidFill>
                <a:latin typeface="+mn-lt"/>
                <a:ea typeface="+mn-ea"/>
                <a:cs typeface="+mn-cs"/>
              </a:rPr>
              <a:t> until two stops appear in the slider.</a:t>
            </a:r>
          </a:p>
          <a:p>
            <a:pPr marL="228600" lvl="0" indent="-228600">
              <a:buFont typeface="+mj-lt"/>
              <a:buAutoNum type="arabicPeriod"/>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first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a:t>
            </a:r>
            <a:r>
              <a:rPr lang="en-US" sz="1200" b="0" kern="1200" dirty="0" smtClean="0">
                <a:solidFill>
                  <a:schemeClr val="tx1"/>
                </a:solidFill>
                <a:latin typeface="+mn-lt"/>
                <a:ea typeface="+mn-ea"/>
                <a:cs typeface="+mn-cs"/>
              </a:rPr>
              <a:t>(first row, first option from the left).</a:t>
            </a:r>
          </a:p>
          <a:p>
            <a:pPr marL="1143000" lvl="2" indent="-228600">
              <a:buFont typeface="Arial" pitchFamily="34" charset="0"/>
              <a:buChar cha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50%</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last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85%</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a:t>
            </a:r>
            <a:r>
              <a:rPr lang="en-US" sz="1200" b="0" kern="1200" dirty="0" smtClean="0">
                <a:solidFill>
                  <a:schemeClr val="tx1"/>
                </a:solidFill>
                <a:latin typeface="+mn-lt"/>
                <a:ea typeface="+mn-ea"/>
                <a:cs typeface="+mn-cs"/>
              </a:rPr>
              <a:t>(first row, first option from the left).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0%</a:t>
            </a:r>
            <a:r>
              <a:rPr lang="en-US" sz="1200" b="0" kern="1200" dirty="0" smtClean="0">
                <a:solidFill>
                  <a:schemeClr val="tx1"/>
                </a:solidFill>
                <a:latin typeface="+mn-lt"/>
                <a:ea typeface="+mn-ea"/>
                <a:cs typeface="+mn-cs"/>
              </a:rPr>
              <a:t>.</a:t>
            </a:r>
            <a:endParaRPr lang="en-US" sz="1200" i="0" baseline="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in the left pane. In the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pane, select </a:t>
            </a:r>
            <a:r>
              <a:rPr lang="en-US" sz="1200" b="1" kern="1200" baseline="0" dirty="0" smtClean="0">
                <a:solidFill>
                  <a:schemeClr val="tx1"/>
                </a:solidFill>
                <a:latin typeface="+mn-lt"/>
                <a:ea typeface="+mn-ea"/>
                <a:cs typeface="+mn-cs"/>
              </a:rPr>
              <a:t>Solid line</a:t>
            </a:r>
            <a:r>
              <a:rPr lang="en-US" sz="1200" kern="1200" baseline="0" dirty="0" smtClean="0">
                <a:solidFill>
                  <a:schemeClr val="tx1"/>
                </a:solidFill>
                <a:latin typeface="+mn-lt"/>
                <a:ea typeface="+mn-ea"/>
                <a:cs typeface="+mn-cs"/>
              </a:rPr>
              <a:t>, click the button next to </a:t>
            </a:r>
            <a:r>
              <a:rPr lang="en-US" sz="1200" b="1" kern="1200" baseline="0" dirty="0" smtClean="0">
                <a:solidFill>
                  <a:schemeClr val="tx1"/>
                </a:solidFill>
                <a:latin typeface="+mn-lt"/>
                <a:ea typeface="+mn-ea"/>
                <a:cs typeface="+mn-cs"/>
              </a:rPr>
              <a:t>Color</a:t>
            </a:r>
            <a:r>
              <a:rPr lang="en-US" sz="120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More Colors</a:t>
            </a:r>
            <a:r>
              <a:rPr lang="en-US" sz="1200" kern="1200" baseline="0" dirty="0" smtClean="0">
                <a:solidFill>
                  <a:schemeClr val="tx1"/>
                </a:solidFill>
                <a:latin typeface="+mn-lt"/>
                <a:ea typeface="+mn-ea"/>
                <a:cs typeface="+mn-cs"/>
              </a:rPr>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49</a:t>
            </a:r>
            <a:r>
              <a:rPr lang="en-US" sz="1200" dirty="0" smtClean="0"/>
              <a:t>, Green: </a:t>
            </a:r>
            <a:r>
              <a:rPr lang="en-US" sz="1200" b="1" dirty="0" smtClean="0"/>
              <a:t>133</a:t>
            </a:r>
            <a:r>
              <a:rPr lang="en-US" sz="1200" dirty="0" smtClean="0"/>
              <a:t>, Blue: </a:t>
            </a:r>
            <a:r>
              <a:rPr lang="en-US" sz="1200" b="1" dirty="0" smtClean="0"/>
              <a:t>156</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Outline Style </a:t>
            </a:r>
            <a:r>
              <a:rPr lang="en-US" sz="1200" kern="1200" baseline="0" dirty="0" smtClean="0">
                <a:solidFill>
                  <a:schemeClr val="tx1"/>
                </a:solidFill>
                <a:latin typeface="+mn-lt"/>
                <a:ea typeface="+mn-ea"/>
                <a:cs typeface="+mn-cs"/>
              </a:rPr>
              <a:t>in the left pane. In the </a:t>
            </a:r>
            <a:r>
              <a:rPr lang="en-US" sz="1200" b="1" kern="1200" baseline="0" dirty="0" smtClean="0">
                <a:solidFill>
                  <a:schemeClr val="tx1"/>
                </a:solidFill>
                <a:latin typeface="+mn-lt"/>
                <a:ea typeface="+mn-ea"/>
                <a:cs typeface="+mn-cs"/>
              </a:rPr>
              <a:t>Outline Style </a:t>
            </a:r>
            <a:r>
              <a:rPr lang="en-US" sz="1200" kern="1200" baseline="0" dirty="0" smtClean="0">
                <a:solidFill>
                  <a:schemeClr val="tx1"/>
                </a:solidFill>
                <a:latin typeface="+mn-lt"/>
                <a:ea typeface="+mn-ea"/>
                <a:cs typeface="+mn-cs"/>
              </a:rPr>
              <a:t>pane, in the </a:t>
            </a:r>
            <a:r>
              <a:rPr lang="en-US" sz="1200" b="1" kern="1200" baseline="0" dirty="0" smtClean="0">
                <a:solidFill>
                  <a:schemeClr val="tx1"/>
                </a:solidFill>
                <a:latin typeface="+mn-lt"/>
                <a:ea typeface="+mn-ea"/>
                <a:cs typeface="+mn-cs"/>
              </a:rPr>
              <a:t>Width</a:t>
            </a:r>
            <a:r>
              <a:rPr lang="en-US" sz="1200" kern="1200" baseline="0" dirty="0" smtClean="0">
                <a:solidFill>
                  <a:schemeClr val="tx1"/>
                </a:solidFill>
                <a:latin typeface="+mn-lt"/>
                <a:ea typeface="+mn-ea"/>
                <a:cs typeface="+mn-cs"/>
              </a:rPr>
              <a:t> box, enter </a:t>
            </a:r>
            <a:r>
              <a:rPr lang="en-US" sz="1200" b="1" kern="1200" baseline="0" dirty="0" smtClean="0">
                <a:solidFill>
                  <a:schemeClr val="tx1"/>
                </a:solidFill>
                <a:latin typeface="+mn-lt"/>
                <a:ea typeface="+mn-ea"/>
                <a:cs typeface="+mn-cs"/>
              </a:rPr>
              <a:t>2.5 pt</a:t>
            </a:r>
            <a:r>
              <a:rPr lang="en-US" sz="120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Shadow </a:t>
            </a:r>
            <a:r>
              <a:rPr lang="en-US" sz="1200" kern="1200" baseline="0" dirty="0" smtClean="0">
                <a:solidFill>
                  <a:schemeClr val="tx1"/>
                </a:solidFill>
                <a:latin typeface="+mn-lt"/>
                <a:ea typeface="+mn-ea"/>
                <a:cs typeface="+mn-cs"/>
              </a:rPr>
              <a:t>in the left pane. In the </a:t>
            </a:r>
            <a:r>
              <a:rPr lang="en-US" sz="1200" b="1" kern="1200" baseline="0" dirty="0" smtClean="0">
                <a:solidFill>
                  <a:schemeClr val="tx1"/>
                </a:solidFill>
                <a:latin typeface="+mn-lt"/>
                <a:ea typeface="+mn-ea"/>
                <a:cs typeface="+mn-cs"/>
              </a:rPr>
              <a:t>Shadow</a:t>
            </a:r>
            <a:r>
              <a:rPr lang="en-US" sz="1200" kern="1200" baseline="0" dirty="0" smtClean="0">
                <a:solidFill>
                  <a:schemeClr val="tx1"/>
                </a:solidFill>
                <a:latin typeface="+mn-lt"/>
                <a:ea typeface="+mn-ea"/>
                <a:cs typeface="+mn-cs"/>
              </a:rPr>
              <a:t> pane, click the button next to </a:t>
            </a:r>
            <a:r>
              <a:rPr lang="en-US" sz="1200" b="1" kern="1200" baseline="0" dirty="0" smtClean="0">
                <a:solidFill>
                  <a:schemeClr val="tx1"/>
                </a:solidFill>
                <a:latin typeface="+mn-lt"/>
                <a:ea typeface="+mn-ea"/>
                <a:cs typeface="+mn-cs"/>
              </a:rPr>
              <a:t>Presets</a:t>
            </a:r>
            <a:r>
              <a:rPr lang="en-US" sz="1200" b="0" kern="1200" baseline="0" dirty="0" smtClean="0">
                <a:solidFill>
                  <a:schemeClr val="tx1"/>
                </a:solidFill>
                <a:latin typeface="+mn-lt"/>
                <a:ea typeface="+mn-ea"/>
                <a:cs typeface="+mn-cs"/>
              </a:rPr>
              <a:t>,</a:t>
            </a:r>
            <a:r>
              <a:rPr lang="en-US" sz="1200" kern="1200" baseline="0" dirty="0" smtClean="0">
                <a:solidFill>
                  <a:schemeClr val="tx1"/>
                </a:solidFill>
                <a:latin typeface="+mn-lt"/>
                <a:ea typeface="+mn-ea"/>
                <a:cs typeface="+mn-cs"/>
              </a:rPr>
              <a:t> under </a:t>
            </a:r>
            <a:r>
              <a:rPr lang="en-US" sz="1200" b="1" kern="1200" baseline="0" dirty="0" smtClean="0">
                <a:solidFill>
                  <a:schemeClr val="tx1"/>
                </a:solidFill>
                <a:latin typeface="+mn-lt"/>
                <a:ea typeface="+mn-ea"/>
                <a:cs typeface="+mn-cs"/>
              </a:rPr>
              <a:t>Outer</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Offset Diagonal Bottom Left</a:t>
            </a:r>
            <a:r>
              <a:rPr lang="en-US" sz="1200" b="0" kern="1200" dirty="0" smtClean="0">
                <a:solidFill>
                  <a:schemeClr val="tx1"/>
                </a:solidFill>
                <a:latin typeface="+mn-lt"/>
                <a:ea typeface="+mn-ea"/>
                <a:cs typeface="+mn-cs"/>
              </a:rPr>
              <a:t> (first row, third option from the left),</a:t>
            </a:r>
            <a:r>
              <a:rPr lang="en-US" sz="1200" b="0" kern="1200" baseline="0" dirty="0" smtClean="0">
                <a:solidFill>
                  <a:schemeClr val="tx1"/>
                </a:solidFill>
                <a:latin typeface="+mn-lt"/>
                <a:ea typeface="+mn-ea"/>
                <a:cs typeface="+mn-cs"/>
              </a:rPr>
              <a:t> and then do the following:</a:t>
            </a:r>
            <a:endParaRPr lang="en-US" sz="1200" kern="1200" baseline="0" dirty="0" smtClean="0">
              <a:solidFill>
                <a:schemeClr val="tx1"/>
              </a:solidFill>
              <a:latin typeface="+mn-lt"/>
              <a:ea typeface="+mn-ea"/>
              <a:cs typeface="+mn-cs"/>
            </a:endParaRP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Transparency</a:t>
            </a:r>
            <a:r>
              <a:rPr lang="en-US" sz="1200" b="0" kern="1200" baseline="0" dirty="0" smtClean="0">
                <a:solidFill>
                  <a:schemeClr val="tx1"/>
                </a:solidFill>
                <a:latin typeface="+mn-lt"/>
                <a:ea typeface="+mn-ea"/>
                <a:cs typeface="+mn-cs"/>
              </a:rPr>
              <a:t> box, enter </a:t>
            </a:r>
            <a:r>
              <a:rPr lang="en-US" sz="1200" b="1" kern="1200" baseline="0" dirty="0" smtClean="0">
                <a:solidFill>
                  <a:schemeClr val="tx1"/>
                </a:solidFill>
                <a:latin typeface="+mn-lt"/>
                <a:ea typeface="+mn-ea"/>
                <a:cs typeface="+mn-cs"/>
              </a:rPr>
              <a:t>82%</a:t>
            </a:r>
            <a:r>
              <a:rPr lang="en-US" sz="1200" b="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Size </a:t>
            </a:r>
            <a:r>
              <a:rPr lang="en-US" sz="1200" b="0" kern="1200" baseline="0" dirty="0" smtClean="0">
                <a:solidFill>
                  <a:schemeClr val="tx1"/>
                </a:solidFill>
                <a:latin typeface="+mn-lt"/>
                <a:ea typeface="+mn-ea"/>
                <a:cs typeface="+mn-cs"/>
              </a:rPr>
              <a:t>box, enter </a:t>
            </a:r>
            <a:r>
              <a:rPr lang="en-US" sz="1200" b="1" kern="1200" baseline="0" dirty="0" smtClean="0">
                <a:solidFill>
                  <a:schemeClr val="tx1"/>
                </a:solidFill>
                <a:latin typeface="+mn-lt"/>
                <a:ea typeface="+mn-ea"/>
                <a:cs typeface="+mn-cs"/>
              </a:rPr>
              <a:t>100%</a:t>
            </a:r>
            <a:r>
              <a:rPr lang="en-US" sz="1200" b="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Blur</a:t>
            </a:r>
            <a:r>
              <a:rPr lang="en-US" sz="1200" b="0" kern="1200" baseline="0" dirty="0" smtClean="0">
                <a:solidFill>
                  <a:schemeClr val="tx1"/>
                </a:solidFill>
                <a:latin typeface="+mn-lt"/>
                <a:ea typeface="+mn-ea"/>
                <a:cs typeface="+mn-cs"/>
              </a:rPr>
              <a:t> box, enter </a:t>
            </a:r>
            <a:r>
              <a:rPr lang="en-US" sz="1200" b="1" kern="1200" baseline="0" dirty="0" smtClean="0">
                <a:solidFill>
                  <a:schemeClr val="tx1"/>
                </a:solidFill>
                <a:latin typeface="+mn-lt"/>
                <a:ea typeface="+mn-ea"/>
                <a:cs typeface="+mn-cs"/>
              </a:rPr>
              <a:t>8 pt</a:t>
            </a:r>
            <a:r>
              <a:rPr lang="en-US" sz="1200" b="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Angle</a:t>
            </a:r>
            <a:r>
              <a:rPr lang="en-US" sz="1200" b="0" kern="1200" baseline="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135°</a:t>
            </a:r>
            <a:r>
              <a:rPr lang="en-US" sz="1200" b="0" kern="120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Distance</a:t>
            </a:r>
            <a:r>
              <a:rPr lang="en-US" sz="1200" b="0" kern="1200" baseline="0" dirty="0" smtClean="0">
                <a:solidFill>
                  <a:schemeClr val="tx1"/>
                </a:solidFill>
                <a:latin typeface="+mn-lt"/>
                <a:ea typeface="+mn-ea"/>
                <a:cs typeface="+mn-cs"/>
              </a:rPr>
              <a:t> box, enter </a:t>
            </a:r>
            <a:r>
              <a:rPr lang="en-US" sz="1200" b="1" kern="1200" baseline="0" dirty="0" smtClean="0">
                <a:solidFill>
                  <a:schemeClr val="tx1"/>
                </a:solidFill>
                <a:latin typeface="+mn-lt"/>
                <a:ea typeface="+mn-ea"/>
                <a:cs typeface="+mn-cs"/>
              </a:rPr>
              <a:t>30 pt</a:t>
            </a:r>
            <a:r>
              <a:rPr lang="en-US" sz="1200" b="0" kern="1200" baseline="0" dirty="0" smtClean="0">
                <a:solidFill>
                  <a:schemeClr val="tx1"/>
                </a:solidFill>
                <a:latin typeface="+mn-lt"/>
                <a:ea typeface="+mn-ea"/>
                <a:cs typeface="+mn-cs"/>
              </a:rPr>
              <a:t>. </a:t>
            </a:r>
            <a:endParaRPr lang="en-US" sz="120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3-D Rotation </a:t>
            </a:r>
            <a:r>
              <a:rPr lang="en-US" sz="1200" kern="1200" baseline="0" dirty="0" smtClean="0">
                <a:solidFill>
                  <a:schemeClr val="tx1"/>
                </a:solidFill>
                <a:latin typeface="+mn-lt"/>
                <a:ea typeface="+mn-ea"/>
                <a:cs typeface="+mn-cs"/>
              </a:rPr>
              <a:t>in the left pane. In the </a:t>
            </a:r>
            <a:r>
              <a:rPr lang="en-US" sz="1200" b="1" kern="1200" dirty="0" smtClean="0">
                <a:solidFill>
                  <a:schemeClr val="tx1"/>
                </a:solidFill>
                <a:latin typeface="+mn-lt"/>
                <a:ea typeface="+mn-ea"/>
                <a:cs typeface="+mn-cs"/>
              </a:rPr>
              <a:t>3-D Rotation </a:t>
            </a:r>
            <a:r>
              <a:rPr lang="en-US" sz="1200" b="0" kern="1200" dirty="0" smtClean="0">
                <a:solidFill>
                  <a:schemeClr val="tx1"/>
                </a:solidFill>
                <a:latin typeface="+mn-lt"/>
                <a:ea typeface="+mn-ea"/>
                <a:cs typeface="+mn-cs"/>
              </a:rPr>
              <a:t>pane, under </a:t>
            </a:r>
            <a:r>
              <a:rPr lang="en-US" sz="1200" b="1" kern="1200" dirty="0" smtClean="0">
                <a:solidFill>
                  <a:schemeClr val="tx1"/>
                </a:solidFill>
                <a:latin typeface="+mn-lt"/>
                <a:ea typeface="+mn-ea"/>
                <a:cs typeface="+mn-cs"/>
              </a:rPr>
              <a:t>Rotation</a:t>
            </a:r>
            <a:r>
              <a:rPr lang="en-US" sz="1200" b="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Z</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15°</a:t>
            </a:r>
            <a:r>
              <a:rPr lang="en-US" sz="1200" b="0" kern="1200" dirty="0" smtClean="0">
                <a:solidFill>
                  <a:schemeClr val="tx1"/>
                </a:solidFill>
                <a:latin typeface="+mn-lt"/>
                <a:ea typeface="+mn-ea"/>
                <a:cs typeface="+mn-cs"/>
              </a:rPr>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b="0" kern="1200" dirty="0" smtClean="0">
                <a:solidFill>
                  <a:schemeClr val="tx1"/>
                </a:solidFill>
                <a:latin typeface="+mn-lt"/>
                <a:ea typeface="+mn-ea"/>
                <a:cs typeface="+mn-cs"/>
              </a:rPr>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dialog box, click </a:t>
            </a:r>
            <a:r>
              <a:rPr lang="en-US" sz="1200" b="1" kern="1200" dirty="0" smtClean="0">
                <a:solidFill>
                  <a:schemeClr val="tx1"/>
                </a:solidFill>
                <a:latin typeface="+mn-lt"/>
                <a:ea typeface="+mn-ea"/>
                <a:cs typeface="+mn-cs"/>
              </a:rPr>
              <a:t>Glow and Soft Edges </a:t>
            </a:r>
            <a:r>
              <a:rPr lang="en-US" sz="1200" b="0" kern="1200" dirty="0" smtClean="0">
                <a:solidFill>
                  <a:schemeClr val="tx1"/>
                </a:solidFill>
                <a:latin typeface="+mn-lt"/>
                <a:ea typeface="+mn-ea"/>
                <a:cs typeface="+mn-cs"/>
              </a:rPr>
              <a:t>in the left pane, and in the </a:t>
            </a:r>
            <a:r>
              <a:rPr lang="en-US" sz="1200" b="1" kern="1200" dirty="0" smtClean="0">
                <a:solidFill>
                  <a:schemeClr val="tx1"/>
                </a:solidFill>
                <a:latin typeface="+mn-lt"/>
                <a:ea typeface="+mn-ea"/>
                <a:cs typeface="+mn-cs"/>
              </a:rPr>
              <a:t>Glow</a:t>
            </a:r>
            <a:r>
              <a:rPr lang="en-US" sz="1200" b="1" kern="1200" baseline="0" dirty="0" smtClean="0">
                <a:solidFill>
                  <a:schemeClr val="tx1"/>
                </a:solidFill>
                <a:latin typeface="+mn-lt"/>
                <a:ea typeface="+mn-ea"/>
                <a:cs typeface="+mn-cs"/>
              </a:rPr>
              <a:t> and Soft Edges </a:t>
            </a:r>
            <a:r>
              <a:rPr lang="en-US" sz="1200" b="0" kern="1200" baseline="0" dirty="0" smtClean="0">
                <a:solidFill>
                  <a:schemeClr val="tx1"/>
                </a:solidFill>
                <a:latin typeface="+mn-lt"/>
                <a:ea typeface="+mn-ea"/>
                <a:cs typeface="+mn-cs"/>
              </a:rPr>
              <a:t>pane, do the following:</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Size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8 pt</a:t>
            </a:r>
            <a:r>
              <a:rPr lang="en-US" sz="1200" b="0" kern="120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dirty="0" smtClean="0">
                <a:solidFill>
                  <a:schemeClr val="tx1"/>
                </a:solidFill>
                <a:latin typeface="+mn-lt"/>
                <a:ea typeface="+mn-ea"/>
                <a:cs typeface="+mn-cs"/>
              </a:rPr>
              <a:t>Click</a:t>
            </a:r>
            <a:r>
              <a:rPr lang="en-US" sz="1200" b="0" kern="1200" baseline="0" dirty="0" smtClean="0">
                <a:solidFill>
                  <a:schemeClr val="tx1"/>
                </a:solidFill>
                <a:latin typeface="+mn-lt"/>
                <a:ea typeface="+mn-ea"/>
                <a:cs typeface="+mn-cs"/>
              </a:rPr>
              <a:t> the button next to </a:t>
            </a:r>
            <a:r>
              <a:rPr lang="en-US" sz="1200" b="1" kern="1200" baseline="0" dirty="0" smtClean="0">
                <a:solidFill>
                  <a:schemeClr val="tx1"/>
                </a:solidFill>
                <a:latin typeface="+mn-lt"/>
                <a:ea typeface="+mn-ea"/>
                <a:cs typeface="+mn-cs"/>
              </a:rPr>
              <a:t>Color</a:t>
            </a:r>
            <a:r>
              <a:rPr lang="en-US" sz="1200" b="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More Colors</a:t>
            </a:r>
            <a:r>
              <a:rPr lang="en-US" sz="1200" b="0" kern="1200" baseline="0" dirty="0" smtClean="0">
                <a:solidFill>
                  <a:schemeClr val="tx1"/>
                </a:solidFill>
                <a:latin typeface="+mn-lt"/>
                <a:ea typeface="+mn-ea"/>
                <a:cs typeface="+mn-cs"/>
              </a:rPr>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29</a:t>
            </a:r>
            <a:r>
              <a:rPr lang="en-US" sz="1200" dirty="0" smtClean="0"/>
              <a:t>, Green: </a:t>
            </a:r>
            <a:r>
              <a:rPr lang="en-US" sz="1200" b="1" dirty="0" smtClean="0"/>
              <a:t>199</a:t>
            </a:r>
            <a:r>
              <a:rPr lang="en-US" sz="1200" dirty="0" smtClean="0"/>
              <a:t>, Blue: </a:t>
            </a:r>
            <a:r>
              <a:rPr lang="en-US" sz="1200" b="1" dirty="0" smtClean="0"/>
              <a:t>244</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b="0" kern="1200" baseline="0" dirty="0" smtClean="0">
                <a:solidFill>
                  <a:schemeClr val="tx1"/>
                </a:solidFill>
                <a:latin typeface="+mn-lt"/>
                <a:ea typeface="+mn-ea"/>
                <a:cs typeface="+mn-cs"/>
              </a:rPr>
              <a:t>Drag the text box onto the left part of the curved line, slightly to the right of the peak of the curve. </a:t>
            </a:r>
          </a:p>
          <a:p>
            <a:endParaRPr lang="en-US" sz="1200" dirty="0" smtClean="0"/>
          </a:p>
          <a:p>
            <a:endParaRPr lang="en-US" sz="1200" dirty="0" smtClean="0"/>
          </a:p>
          <a:p>
            <a:r>
              <a:rPr lang="en-US" sz="1200" dirty="0" smtClean="0"/>
              <a:t>To reproduce the animation effects for the “1” on this slide, do the following:</a:t>
            </a:r>
          </a:p>
          <a:p>
            <a:pPr marL="228600" indent="-228600">
              <a:buFont typeface="+mj-lt"/>
              <a:buAutoNum type="arabicPeriod"/>
            </a:pPr>
            <a:r>
              <a:rPr lang="en-US" sz="1200" b="0" baseline="0" dirty="0" smtClean="0"/>
              <a:t>On the slide, select the text box. On the </a:t>
            </a:r>
            <a:r>
              <a:rPr lang="en-US" sz="1200" b="1" baseline="0" dirty="0" smtClean="0"/>
              <a:t>Animations</a:t>
            </a:r>
            <a:r>
              <a:rPr lang="en-US" sz="1200" b="0" baseline="0" dirty="0" smtClean="0"/>
              <a:t> tab, in the </a:t>
            </a:r>
            <a:r>
              <a:rPr lang="en-US" sz="1200" b="1" baseline="0" dirty="0" smtClean="0"/>
              <a:t>Advanced Animation </a:t>
            </a:r>
            <a:r>
              <a:rPr lang="en-US" sz="1200" b="0" baseline="0" dirty="0" smtClean="0"/>
              <a:t>group, click </a:t>
            </a:r>
            <a:r>
              <a:rPr lang="en-US" sz="1200" b="1" baseline="0" dirty="0" smtClean="0"/>
              <a:t>Add Animation</a:t>
            </a:r>
            <a:r>
              <a:rPr lang="en-US" sz="1200" b="0" baseline="0" dirty="0" smtClean="0"/>
              <a:t>, and then under </a:t>
            </a:r>
            <a:r>
              <a:rPr lang="en-US" sz="1200" b="1" baseline="0" dirty="0" smtClean="0"/>
              <a:t>Entrance</a:t>
            </a:r>
            <a:r>
              <a:rPr lang="en-US" sz="1200" b="0" baseline="0" dirty="0" smtClean="0"/>
              <a:t>, click </a:t>
            </a:r>
            <a:r>
              <a:rPr lang="en-US" sz="1200" b="1" baseline="0" dirty="0" smtClean="0"/>
              <a:t>Fade</a:t>
            </a:r>
            <a:r>
              <a:rPr lang="en-US" sz="1200" b="0" baseline="0" dirty="0" smtClean="0"/>
              <a:t>.</a:t>
            </a:r>
          </a:p>
          <a:p>
            <a:pPr marL="228600" indent="-228600">
              <a:buFont typeface="+mj-lt"/>
              <a:buAutoNum type="arabicPeriod"/>
            </a:pPr>
            <a:r>
              <a:rPr lang="en-US" sz="1200" b="0" baseline="0" dirty="0" smtClean="0"/>
              <a:t>Also on the </a:t>
            </a:r>
            <a:r>
              <a:rPr lang="en-US" sz="1200" b="1" baseline="0" dirty="0" smtClean="0"/>
              <a:t>Animations</a:t>
            </a:r>
            <a:r>
              <a:rPr lang="en-US" sz="1200" b="0" baseline="0" dirty="0" smtClean="0"/>
              <a:t> tab, in the </a:t>
            </a:r>
            <a:r>
              <a:rPr lang="en-US" sz="1200" b="1" baseline="0" dirty="0" smtClean="0"/>
              <a:t>Timing</a:t>
            </a:r>
            <a:r>
              <a:rPr lang="en-US" sz="1200" b="0" baseline="0" dirty="0" smtClean="0"/>
              <a:t> group, do the following:</a:t>
            </a:r>
            <a:endParaRPr lang="en-US" sz="1200" baseline="0" dirty="0" smtClean="0"/>
          </a:p>
          <a:p>
            <a:pPr marL="685800" lvl="1" indent="-228600">
              <a:buFont typeface="Arial" pitchFamily="34" charset="0"/>
              <a:buChar char="•"/>
            </a:pPr>
            <a:r>
              <a:rPr lang="en-US" sz="1200" b="0" baseline="0" dirty="0" smtClean="0"/>
              <a:t>In the</a:t>
            </a:r>
            <a:r>
              <a:rPr lang="en-US" sz="1200" baseline="0" dirty="0" smtClean="0"/>
              <a:t> </a:t>
            </a:r>
            <a:r>
              <a:rPr lang="en-US" sz="1200" b="1" dirty="0" smtClean="0"/>
              <a:t>Start</a:t>
            </a:r>
            <a:r>
              <a:rPr lang="en-US" sz="1200" baseline="0" dirty="0" smtClean="0"/>
              <a:t> list, select</a:t>
            </a:r>
            <a:r>
              <a:rPr lang="en-US" sz="1200" dirty="0" smtClean="0"/>
              <a:t> </a:t>
            </a:r>
            <a:r>
              <a:rPr lang="en-US" sz="1200" b="1" dirty="0" smtClean="0"/>
              <a:t>With Previous</a:t>
            </a:r>
            <a:r>
              <a:rPr lang="en-US" sz="1200" b="0" dirty="0" smtClean="0"/>
              <a:t>. </a:t>
            </a:r>
          </a:p>
          <a:p>
            <a:pPr marL="685800" lvl="1" indent="-228600">
              <a:buFont typeface="Arial" pitchFamily="34" charset="0"/>
              <a:buChar char="•"/>
            </a:pPr>
            <a:r>
              <a:rPr lang="en-US" sz="1200" b="0" dirty="0" smtClean="0"/>
              <a:t>In the </a:t>
            </a:r>
            <a:r>
              <a:rPr lang="en-US" sz="1200" b="1" dirty="0" smtClean="0"/>
              <a:t>Duration </a:t>
            </a:r>
            <a:r>
              <a:rPr lang="en-US" sz="1200" b="0" dirty="0" smtClean="0"/>
              <a:t>box,</a:t>
            </a:r>
            <a:r>
              <a:rPr lang="en-US" sz="1200" b="0" baseline="0" dirty="0" smtClean="0"/>
              <a:t> enter </a:t>
            </a:r>
            <a:r>
              <a:rPr lang="en-US" sz="1200" b="1" baseline="0" dirty="0" smtClean="0"/>
              <a:t>1.00</a:t>
            </a:r>
            <a:r>
              <a:rPr lang="en-US" sz="1200" b="0" baseline="0" dirty="0" smtClean="0"/>
              <a:t>.</a:t>
            </a:r>
          </a:p>
          <a:p>
            <a:pPr marL="228600" indent="-228600">
              <a:buFont typeface="+mj-lt"/>
              <a:buAutoNum type="arabicPeriod"/>
            </a:pPr>
            <a:r>
              <a:rPr lang="en-US" sz="1200" b="0" baseline="0" dirty="0" smtClean="0"/>
              <a:t>Also on the </a:t>
            </a:r>
            <a:r>
              <a:rPr lang="en-US" sz="1200" b="1" baseline="0" dirty="0" smtClean="0"/>
              <a:t>Animations</a:t>
            </a:r>
            <a:r>
              <a:rPr lang="en-US" sz="1200" b="0" baseline="0" dirty="0" smtClean="0"/>
              <a:t> tab, in the </a:t>
            </a:r>
            <a:r>
              <a:rPr lang="en-US" sz="1200" b="1" baseline="0" dirty="0" smtClean="0"/>
              <a:t>Advanced Animation </a:t>
            </a:r>
            <a:r>
              <a:rPr lang="en-US" sz="1200" b="0" baseline="0" dirty="0" smtClean="0"/>
              <a:t>group, click </a:t>
            </a:r>
            <a:r>
              <a:rPr lang="en-US" sz="1200" b="1" baseline="0" dirty="0" smtClean="0"/>
              <a:t>Add Animation</a:t>
            </a:r>
            <a:r>
              <a:rPr lang="en-US" sz="1200" b="0" baseline="0" dirty="0" smtClean="0"/>
              <a:t>, and then under </a:t>
            </a:r>
            <a:r>
              <a:rPr lang="en-US" sz="1200" b="1" baseline="0" dirty="0" smtClean="0"/>
              <a:t>Emphasis</a:t>
            </a:r>
            <a:r>
              <a:rPr lang="en-US" sz="1200" b="0" baseline="0" dirty="0" smtClean="0"/>
              <a:t> click </a:t>
            </a:r>
            <a:r>
              <a:rPr lang="en-US" sz="1200" b="1" baseline="0" dirty="0" smtClean="0"/>
              <a:t>Spin</a:t>
            </a:r>
            <a:r>
              <a:rPr lang="en-US" sz="1200" b="0" baseline="0" dirty="0" smtClean="0"/>
              <a:t>.</a:t>
            </a:r>
            <a:endParaRPr lang="en-US" sz="1200" baseline="0" dirty="0" smtClean="0"/>
          </a:p>
          <a:p>
            <a:pPr marL="228600" lvl="0" indent="-228600">
              <a:buFont typeface="+mj-lt"/>
              <a:buAutoNum type="arabicPeriod"/>
            </a:pPr>
            <a:r>
              <a:rPr lang="en-US" sz="1200" b="0" baseline="0" dirty="0" smtClean="0"/>
              <a:t>Also on the </a:t>
            </a:r>
            <a:r>
              <a:rPr lang="en-US" sz="1200" b="1" baseline="0" dirty="0" smtClean="0"/>
              <a:t>Animations</a:t>
            </a:r>
            <a:r>
              <a:rPr lang="en-US" sz="1200" b="0" baseline="0" dirty="0" smtClean="0"/>
              <a:t> tab, in the </a:t>
            </a:r>
            <a:r>
              <a:rPr lang="en-US" sz="1200" b="1" baseline="0" dirty="0" smtClean="0"/>
              <a:t>Animation</a:t>
            </a:r>
            <a:r>
              <a:rPr lang="en-US" sz="1200" b="0" baseline="0" dirty="0" smtClean="0"/>
              <a:t> group, click the </a:t>
            </a:r>
            <a:r>
              <a:rPr lang="en-US" sz="1200" b="1" baseline="0" dirty="0" smtClean="0"/>
              <a:t>Effect Options </a:t>
            </a:r>
            <a:r>
              <a:rPr lang="en-US" sz="1200" b="0" baseline="0" dirty="0" smtClean="0"/>
              <a:t>dialog box launcher. In the </a:t>
            </a:r>
            <a:r>
              <a:rPr lang="en-US" sz="1200" b="1" baseline="0" dirty="0" smtClean="0"/>
              <a:t>Spin</a:t>
            </a:r>
            <a:r>
              <a:rPr lang="en-US" sz="1200" b="0" baseline="0" dirty="0" smtClean="0"/>
              <a:t> dialog box, do the following:</a:t>
            </a:r>
            <a:endParaRPr lang="en-US" sz="1200" baseline="0" dirty="0" smtClean="0"/>
          </a:p>
          <a:p>
            <a:pPr marL="685800" lvl="1" indent="-228600">
              <a:buFont typeface="Arial" pitchFamily="34" charset="0"/>
              <a:buChar char="•"/>
            </a:pPr>
            <a:r>
              <a:rPr lang="en-US" sz="1200" baseline="0" dirty="0" smtClean="0"/>
              <a:t>On the </a:t>
            </a:r>
            <a:r>
              <a:rPr lang="en-US" sz="1200" b="1" baseline="0" dirty="0" smtClean="0"/>
              <a:t>Effect</a:t>
            </a:r>
            <a:r>
              <a:rPr lang="en-US" sz="1200" baseline="0" dirty="0" smtClean="0"/>
              <a:t> tab, under </a:t>
            </a:r>
            <a:r>
              <a:rPr lang="en-US" sz="1200" b="1" baseline="0" dirty="0" smtClean="0"/>
              <a:t>Settings</a:t>
            </a:r>
            <a:r>
              <a:rPr lang="en-US" sz="1200" b="0" baseline="0" dirty="0" smtClean="0"/>
              <a:t>, </a:t>
            </a:r>
            <a:r>
              <a:rPr lang="en-US" sz="1200" baseline="0" dirty="0" smtClean="0"/>
              <a:t>do the following:</a:t>
            </a:r>
          </a:p>
          <a:p>
            <a:pPr marL="1143000" lvl="2" indent="-228600">
              <a:buFont typeface="Arial" pitchFamily="34" charset="0"/>
              <a:buChar char="•"/>
            </a:pPr>
            <a:r>
              <a:rPr lang="en-US" sz="1200" baseline="0" dirty="0" smtClean="0"/>
              <a:t>In the </a:t>
            </a:r>
            <a:r>
              <a:rPr lang="en-US" sz="1200" b="1" baseline="0" dirty="0" smtClean="0"/>
              <a:t>Amount </a:t>
            </a:r>
            <a:r>
              <a:rPr lang="en-US" sz="1200" b="0" baseline="0" dirty="0" smtClean="0"/>
              <a:t>list</a:t>
            </a:r>
            <a:r>
              <a:rPr lang="en-US" sz="1200" baseline="0" dirty="0" smtClean="0"/>
              <a:t>, in the </a:t>
            </a:r>
            <a:r>
              <a:rPr lang="en-US" sz="1200" b="1" baseline="0" dirty="0" smtClean="0"/>
              <a:t>Custom</a:t>
            </a:r>
            <a:r>
              <a:rPr lang="en-US" sz="1200" baseline="0" dirty="0" smtClean="0"/>
              <a:t> box, enter </a:t>
            </a:r>
            <a:r>
              <a:rPr lang="en-US" sz="1200" b="1" dirty="0" smtClean="0"/>
              <a:t>30°</a:t>
            </a:r>
            <a:r>
              <a:rPr lang="en-US" sz="1200" b="0" dirty="0" smtClean="0"/>
              <a:t>, and then press ENTER.</a:t>
            </a:r>
            <a:r>
              <a:rPr lang="en-US" sz="1200" b="0" baseline="0" dirty="0" smtClean="0"/>
              <a:t> </a:t>
            </a:r>
          </a:p>
          <a:p>
            <a:pPr marL="1143000" lvl="2" indent="-228600">
              <a:buFont typeface="Arial" pitchFamily="34" charset="0"/>
              <a:buChar char="•"/>
            </a:pPr>
            <a:r>
              <a:rPr lang="en-US" sz="1200" b="0" baseline="0" dirty="0" smtClean="0"/>
              <a:t>S</a:t>
            </a:r>
            <a:r>
              <a:rPr lang="en-US" sz="1200" dirty="0" smtClean="0"/>
              <a:t>elect </a:t>
            </a:r>
            <a:r>
              <a:rPr lang="en-US" sz="1200" b="1" dirty="0" smtClean="0"/>
              <a:t>Clockwise</a:t>
            </a:r>
            <a:r>
              <a:rPr lang="en-US" sz="1200" dirty="0" smtClean="0"/>
              <a:t>.</a:t>
            </a:r>
          </a:p>
          <a:p>
            <a:pPr marL="1143000" lvl="2" indent="-228600">
              <a:buFont typeface="Arial" pitchFamily="34" charset="0"/>
              <a:buChar char="•"/>
            </a:pPr>
            <a:r>
              <a:rPr lang="en-US" sz="1200" baseline="0" dirty="0" smtClean="0"/>
              <a:t>Select </a:t>
            </a:r>
            <a:r>
              <a:rPr lang="en-US" sz="1200" b="1" baseline="0" dirty="0" smtClean="0"/>
              <a:t>Auto-Reverse</a:t>
            </a:r>
            <a:r>
              <a:rPr lang="en-US" sz="1200" baseline="0" dirty="0" smtClean="0"/>
              <a:t>.</a:t>
            </a:r>
            <a:endParaRPr lang="en-US" sz="1200" b="0" baseline="0" dirty="0" smtClean="0"/>
          </a:p>
          <a:p>
            <a:pPr marL="685800" lvl="1" indent="-228600">
              <a:buFont typeface="Arial" pitchFamily="34" charset="0"/>
              <a:buChar char="•"/>
            </a:pPr>
            <a:r>
              <a:rPr lang="en-US" sz="1200" b="0" baseline="0" dirty="0" smtClean="0"/>
              <a:t>On the </a:t>
            </a:r>
            <a:r>
              <a:rPr lang="en-US" sz="1200" b="1" baseline="0" dirty="0" smtClean="0"/>
              <a:t>Timing</a:t>
            </a:r>
            <a:r>
              <a:rPr lang="en-US" sz="1200" b="0" baseline="0" dirty="0" smtClean="0"/>
              <a:t> tab, do the following:</a:t>
            </a:r>
          </a:p>
          <a:p>
            <a:pPr marL="1143000" lvl="2" indent="-228600">
              <a:buFont typeface="Arial" pitchFamily="34" charset="0"/>
              <a:buChar char="•"/>
            </a:pPr>
            <a:r>
              <a:rPr lang="en-US" sz="1200" b="0" baseline="0" dirty="0" smtClean="0"/>
              <a:t>In the</a:t>
            </a:r>
            <a:r>
              <a:rPr lang="en-US" sz="1200" baseline="0" dirty="0" smtClean="0"/>
              <a:t> </a:t>
            </a:r>
            <a:r>
              <a:rPr lang="en-US" sz="1200" b="1" dirty="0" smtClean="0"/>
              <a:t>Start</a:t>
            </a:r>
            <a:r>
              <a:rPr lang="en-US" sz="1200" baseline="0" dirty="0" smtClean="0"/>
              <a:t> list, select</a:t>
            </a:r>
            <a:r>
              <a:rPr lang="en-US" sz="1200" dirty="0" smtClean="0"/>
              <a:t> </a:t>
            </a:r>
            <a:r>
              <a:rPr lang="en-US" sz="1200" b="1" dirty="0" smtClean="0"/>
              <a:t>With Previous</a:t>
            </a:r>
            <a:r>
              <a:rPr lang="en-US" sz="1200" b="0" dirty="0" smtClean="0"/>
              <a:t>. </a:t>
            </a:r>
          </a:p>
          <a:p>
            <a:pPr marL="1143000" lvl="2" indent="-228600">
              <a:buFont typeface="Arial" pitchFamily="34" charset="0"/>
              <a:buChar char="•"/>
            </a:pPr>
            <a:r>
              <a:rPr lang="en-US" sz="1200" b="0" dirty="0" smtClean="0"/>
              <a:t>In the </a:t>
            </a:r>
            <a:r>
              <a:rPr lang="en-US" sz="1200" b="1" dirty="0" smtClean="0"/>
              <a:t>Duration </a:t>
            </a:r>
            <a:r>
              <a:rPr lang="en-US" sz="1200" baseline="0" dirty="0" smtClean="0"/>
              <a:t>list</a:t>
            </a:r>
            <a:r>
              <a:rPr lang="en-US" sz="1200" b="0" dirty="0" smtClean="0"/>
              <a:t>,</a:t>
            </a:r>
            <a:r>
              <a:rPr lang="en-US" sz="1200" b="0" baseline="0" dirty="0" smtClean="0"/>
              <a:t> select </a:t>
            </a:r>
            <a:r>
              <a:rPr lang="en-US" sz="1200" b="1" baseline="0" dirty="0" smtClean="0"/>
              <a:t>1 seconds (Fast)</a:t>
            </a:r>
            <a:r>
              <a:rPr lang="en-US" sz="1200" b="0" baseline="0" dirty="0" smtClean="0"/>
              <a:t>.</a:t>
            </a:r>
          </a:p>
          <a:p>
            <a:pPr marL="228600" indent="-228600">
              <a:buFont typeface="+mj-lt"/>
              <a:buAutoNum type="arabicPeriod"/>
            </a:pPr>
            <a:r>
              <a:rPr lang="en-US" sz="1200" b="0" baseline="0" dirty="0" smtClean="0"/>
              <a:t>On the </a:t>
            </a:r>
            <a:r>
              <a:rPr lang="en-US" sz="1200" b="1" baseline="0" dirty="0" smtClean="0"/>
              <a:t>Animations</a:t>
            </a:r>
            <a:r>
              <a:rPr lang="en-US" sz="1200" b="0" baseline="0" dirty="0" smtClean="0"/>
              <a:t> tab, in the </a:t>
            </a:r>
            <a:r>
              <a:rPr lang="en-US" sz="1200" b="1" baseline="0" dirty="0" smtClean="0"/>
              <a:t>Advanced Animation </a:t>
            </a:r>
            <a:r>
              <a:rPr lang="en-US" sz="1200" b="0" baseline="0" dirty="0" smtClean="0"/>
              <a:t>group, click </a:t>
            </a:r>
            <a:r>
              <a:rPr lang="en-US" sz="1200" b="1" baseline="0" dirty="0" smtClean="0"/>
              <a:t>Add Animation</a:t>
            </a:r>
            <a:r>
              <a:rPr lang="en-US" sz="1200" b="0" baseline="0" dirty="0" smtClean="0"/>
              <a:t>, and then click </a:t>
            </a:r>
            <a:r>
              <a:rPr lang="en-US" sz="1200" b="1" baseline="0" dirty="0" smtClean="0"/>
              <a:t>More Motion Paths</a:t>
            </a:r>
            <a:r>
              <a:rPr lang="en-US" sz="1200" b="0" baseline="0" dirty="0" smtClean="0"/>
              <a:t>. In the </a:t>
            </a:r>
            <a:r>
              <a:rPr lang="en-US" sz="1200" b="1" baseline="0" dirty="0" smtClean="0"/>
              <a:t>Add Motion Path </a:t>
            </a:r>
            <a:r>
              <a:rPr lang="en-US" sz="1200" b="0" baseline="0" dirty="0" smtClean="0"/>
              <a:t>dialog box, under </a:t>
            </a:r>
            <a:r>
              <a:rPr lang="en-US" sz="1200" b="1" baseline="0" dirty="0" smtClean="0"/>
              <a:t>Lines &amp; Curves</a:t>
            </a:r>
            <a:r>
              <a:rPr lang="en-US" sz="1200" b="0" baseline="0" dirty="0" smtClean="0"/>
              <a:t>, click </a:t>
            </a:r>
            <a:r>
              <a:rPr lang="en-US" sz="1200" b="1" baseline="0" dirty="0" smtClean="0"/>
              <a:t>Arc Down</a:t>
            </a:r>
            <a:r>
              <a:rPr lang="en-US" sz="1200" b="0" baseline="0" dirty="0" smtClean="0"/>
              <a:t>.</a:t>
            </a:r>
          </a:p>
          <a:p>
            <a:pPr marL="228600" indent="-228600">
              <a:buFont typeface="+mj-lt"/>
              <a:buAutoNum type="arabicPeriod"/>
            </a:pPr>
            <a:r>
              <a:rPr lang="en-US" sz="1200" b="0" baseline="0" dirty="0" smtClean="0"/>
              <a:t>Also on the </a:t>
            </a:r>
            <a:r>
              <a:rPr lang="en-US" sz="1200" b="1" baseline="0" dirty="0" smtClean="0"/>
              <a:t>Animations</a:t>
            </a:r>
            <a:r>
              <a:rPr lang="en-US" sz="1200" b="0" baseline="0" dirty="0" smtClean="0"/>
              <a:t> tab, in the Timing group, do the following:</a:t>
            </a:r>
          </a:p>
          <a:p>
            <a:pPr marL="685800" lvl="1" indent="-228600">
              <a:buFont typeface="Arial" pitchFamily="34" charset="0"/>
              <a:buChar char="•"/>
            </a:pPr>
            <a:r>
              <a:rPr lang="en-US" sz="1200" b="0" baseline="0" dirty="0" smtClean="0"/>
              <a:t>In the </a:t>
            </a:r>
            <a:r>
              <a:rPr lang="en-US" sz="1200" b="1" baseline="0" dirty="0" smtClean="0"/>
              <a:t>Start</a:t>
            </a:r>
            <a:r>
              <a:rPr lang="en-US" sz="1200" b="0" baseline="0" dirty="0" smtClean="0"/>
              <a:t> list, select </a:t>
            </a:r>
            <a:r>
              <a:rPr lang="en-US" sz="1200" b="1" baseline="0" dirty="0" smtClean="0"/>
              <a:t>With Previous</a:t>
            </a:r>
            <a:r>
              <a:rPr lang="en-US" sz="1200" b="0" baseline="0" dirty="0" smtClean="0"/>
              <a:t>.</a:t>
            </a:r>
          </a:p>
          <a:p>
            <a:pPr marL="685800" lvl="1" indent="-228600">
              <a:buFont typeface="Arial" pitchFamily="34" charset="0"/>
              <a:buChar char="•"/>
            </a:pPr>
            <a:r>
              <a:rPr lang="en-US" sz="1200" b="0" baseline="0" dirty="0" smtClean="0"/>
              <a:t>In the </a:t>
            </a:r>
            <a:r>
              <a:rPr lang="en-US" sz="1200" b="1" baseline="0" dirty="0" smtClean="0"/>
              <a:t>Duration</a:t>
            </a:r>
            <a:r>
              <a:rPr lang="en-US" sz="1200" b="0" baseline="0" dirty="0" smtClean="0"/>
              <a:t> box, enter </a:t>
            </a:r>
            <a:r>
              <a:rPr lang="en-US" sz="1200" b="1" baseline="0" dirty="0" smtClean="0"/>
              <a:t>2.00</a:t>
            </a:r>
            <a:r>
              <a:rPr lang="en-US" sz="1200" b="0" baseline="0" dirty="0" smtClean="0"/>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t>On the slide, right-click the motion path and then click </a:t>
            </a:r>
            <a:r>
              <a:rPr lang="en-US" sz="1200" b="1" baseline="0" dirty="0" smtClean="0"/>
              <a:t>Edit Points</a:t>
            </a:r>
            <a:r>
              <a:rPr lang="en-US" sz="1200" b="0" baseline="0" dirty="0" smtClean="0"/>
              <a:t>. In </a:t>
            </a:r>
            <a:r>
              <a:rPr lang="en-US" sz="1200" b="1" baseline="0" dirty="0" smtClean="0"/>
              <a:t>Edit Points </a:t>
            </a:r>
            <a:r>
              <a:rPr lang="en-US" sz="1200" b="0" baseline="0" dirty="0" smtClean="0"/>
              <a:t>mode, do the following: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t>Right-click the line and then click </a:t>
            </a:r>
            <a:r>
              <a:rPr lang="en-US" sz="1200" b="1" baseline="0" dirty="0" smtClean="0"/>
              <a:t>Add Point</a:t>
            </a:r>
            <a:r>
              <a:rPr lang="en-US" sz="1200" b="0" baseline="0" dirty="0" smtClean="0"/>
              <a:t>. Repeat until the line has five points.</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t>Select the second, third, and fourth points individually. Drag each point so that it is along the dashed curved line.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t>Drag the end point off the right side of the slide. </a:t>
            </a:r>
            <a:r>
              <a:rPr lang="en-US" sz="1200" b="0" i="0" baseline="0" dirty="0" smtClean="0"/>
              <a:t>(</a:t>
            </a:r>
            <a:r>
              <a:rPr lang="en-US" sz="1200" b="1" i="0" baseline="0" dirty="0" smtClean="0"/>
              <a:t>Note:</a:t>
            </a:r>
            <a:r>
              <a:rPr lang="en-US" sz="1200" b="0" i="0" baseline="0" dirty="0" smtClean="0"/>
              <a:t> Click at least 1.5” off the right edge of the slide so that the text and its shadow exit completely.)</a:t>
            </a:r>
          </a:p>
          <a:p>
            <a:pPr marL="228600" indent="-228600">
              <a:buFont typeface="+mj-lt"/>
              <a:buAutoNum type="arabicPeriod"/>
            </a:pPr>
            <a:r>
              <a:rPr lang="en-US" sz="1200" dirty="0" smtClean="0"/>
              <a:t>On the</a:t>
            </a:r>
            <a:r>
              <a:rPr lang="en-US" sz="1200" baseline="0" dirty="0" smtClean="0"/>
              <a:t> sl</a:t>
            </a:r>
            <a:r>
              <a:rPr lang="en-US" sz="1200" dirty="0" smtClean="0"/>
              <a:t>ide, right-click the motion path, and then click </a:t>
            </a:r>
            <a:r>
              <a:rPr lang="en-US" sz="1200" b="1" dirty="0" smtClean="0"/>
              <a:t>Reverse Path Direction</a:t>
            </a:r>
            <a:r>
              <a:rPr lang="en-US" sz="1200" dirty="0" smtClean="0"/>
              <a:t>.</a:t>
            </a:r>
          </a:p>
          <a:p>
            <a:pPr marL="228600" indent="-228600">
              <a:buFont typeface="+mj-lt"/>
              <a:buAutoNum type="arabicPeriod"/>
            </a:pPr>
            <a:r>
              <a:rPr lang="en-US" sz="1200" dirty="0" smtClean="0"/>
              <a:t>On the </a:t>
            </a:r>
            <a:r>
              <a:rPr lang="en-US" sz="1200" b="1" dirty="0" smtClean="0"/>
              <a:t>View</a:t>
            </a:r>
            <a:r>
              <a:rPr lang="en-US" sz="1200" dirty="0" smtClean="0"/>
              <a:t> tab, in the </a:t>
            </a:r>
            <a:r>
              <a:rPr lang="en-US" sz="1200" b="1" dirty="0" smtClean="0"/>
              <a:t>Show/Hide</a:t>
            </a:r>
            <a:r>
              <a:rPr lang="en-US" sz="1200" dirty="0" smtClean="0"/>
              <a:t> group, clear </a:t>
            </a:r>
            <a:r>
              <a:rPr lang="en-US" sz="1200" b="1" dirty="0" smtClean="0"/>
              <a:t>Ruler</a:t>
            </a:r>
            <a:r>
              <a:rPr lang="en-US" sz="1200" dirty="0" smtClean="0"/>
              <a:t>.</a:t>
            </a:r>
          </a:p>
          <a:p>
            <a:pPr marL="228600" indent="-228600">
              <a:buFont typeface="+mj-lt"/>
              <a:buAutoNum type="arabicPeriod"/>
            </a:pPr>
            <a:r>
              <a:rPr lang="en-US" sz="1200" dirty="0" smtClean="0"/>
              <a:t>Right-click</a:t>
            </a:r>
            <a:r>
              <a:rPr lang="en-US" sz="1200" baseline="0" dirty="0" smtClean="0"/>
              <a:t> the slide background area, and then click </a:t>
            </a:r>
            <a:r>
              <a:rPr lang="en-US" sz="1200" b="1" baseline="0" dirty="0" smtClean="0"/>
              <a:t>Grid and Guides</a:t>
            </a:r>
            <a:r>
              <a:rPr lang="en-US" sz="1200" baseline="0" dirty="0" smtClean="0"/>
              <a:t>. In the </a:t>
            </a:r>
            <a:r>
              <a:rPr lang="en-US" sz="1200" b="1" baseline="0" dirty="0" smtClean="0"/>
              <a:t>Grid and Guides </a:t>
            </a:r>
            <a:r>
              <a:rPr lang="en-US" sz="1200" baseline="0" dirty="0" smtClean="0"/>
              <a:t>dialog box, under </a:t>
            </a:r>
            <a:r>
              <a:rPr lang="en-US" sz="1200" b="1" baseline="0" dirty="0" smtClean="0"/>
              <a:t>Guide settings</a:t>
            </a:r>
            <a:r>
              <a:rPr lang="en-US" sz="1200" baseline="0" dirty="0" smtClean="0"/>
              <a:t>, clear </a:t>
            </a:r>
            <a:r>
              <a:rPr lang="en-US" sz="1200" b="1" baseline="0" dirty="0" smtClean="0"/>
              <a:t>Display drawing guides on screen</a:t>
            </a:r>
            <a:r>
              <a:rPr lang="en-US" sz="1200" baseline="0" dirty="0" smtClean="0"/>
              <a:t>. </a:t>
            </a:r>
            <a:endParaRPr lang="en-US" sz="1200" dirty="0" smtClean="0"/>
          </a:p>
          <a:p>
            <a:endParaRPr lang="en-US" sz="1200" dirty="0" smtClean="0"/>
          </a:p>
          <a:p>
            <a:endParaRPr lang="en-US" sz="1200" dirty="0" smtClean="0"/>
          </a:p>
          <a:p>
            <a:pPr marL="0" marR="0" lvl="3" indent="-22860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To reproduce the animated “2” on this slide, do the following:</a:t>
            </a:r>
            <a:endParaRPr lang="en-US" sz="1200" b="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dirty="0" smtClean="0">
                <a:solidFill>
                  <a:schemeClr val="tx1"/>
                </a:solidFill>
                <a:latin typeface="+mn-lt"/>
                <a:ea typeface="+mn-ea"/>
                <a:cs typeface="+mn-cs"/>
              </a:rPr>
              <a:t>Select the first text box. </a:t>
            </a: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Home</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Clipboard</a:t>
            </a:r>
            <a:r>
              <a:rPr lang="en-US" sz="1200" kern="1200" dirty="0" smtClean="0">
                <a:solidFill>
                  <a:schemeClr val="tx1"/>
                </a:solidFill>
                <a:effectLst/>
                <a:latin typeface="+mn-lt"/>
                <a:ea typeface="+mn-ea"/>
                <a:cs typeface="+mn-cs"/>
              </a:rPr>
              <a:t> group, click the arrow to the right of </a:t>
            </a:r>
            <a:r>
              <a:rPr lang="en-US" sz="1200" b="1" kern="1200" dirty="0" smtClean="0">
                <a:solidFill>
                  <a:schemeClr val="tx1"/>
                </a:solidFill>
                <a:effectLst/>
                <a:latin typeface="+mn-lt"/>
                <a:ea typeface="+mn-ea"/>
                <a:cs typeface="+mn-cs"/>
              </a:rPr>
              <a:t>Copy</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Duplicate</a:t>
            </a:r>
            <a:r>
              <a:rPr lang="en-US" sz="1200" b="0" kern="1200" baseline="0" dirty="0" smtClean="0">
                <a:solidFill>
                  <a:schemeClr val="tx1"/>
                </a:solidFill>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startAt="2"/>
              <a:tabLst/>
              <a:defRPr/>
            </a:pPr>
            <a:r>
              <a:rPr lang="en-US" sz="1200" b="0" kern="1200" dirty="0" smtClean="0">
                <a:solidFill>
                  <a:schemeClr val="tx1"/>
                </a:solidFill>
                <a:latin typeface="+mn-lt"/>
                <a:ea typeface="+mn-ea"/>
                <a:cs typeface="+mn-cs"/>
              </a:rPr>
              <a:t>Click in the second text box, delete </a:t>
            </a:r>
            <a:r>
              <a:rPr lang="en-US" sz="1200" b="1" kern="1200" dirty="0" smtClean="0">
                <a:solidFill>
                  <a:schemeClr val="tx1"/>
                </a:solidFill>
                <a:latin typeface="+mn-lt"/>
                <a:ea typeface="+mn-ea"/>
                <a:cs typeface="+mn-cs"/>
              </a:rPr>
              <a:t>1</a:t>
            </a:r>
            <a:r>
              <a:rPr lang="en-US" sz="1200" b="0" kern="1200" dirty="0" smtClean="0">
                <a:solidFill>
                  <a:schemeClr val="tx1"/>
                </a:solidFill>
                <a:latin typeface="+mn-lt"/>
                <a:ea typeface="+mn-ea"/>
                <a:cs typeface="+mn-cs"/>
              </a:rPr>
              <a:t>, and then enter </a:t>
            </a:r>
            <a:r>
              <a:rPr lang="en-US" sz="1200" b="1" kern="1200" dirty="0" smtClean="0">
                <a:solidFill>
                  <a:schemeClr val="tx1"/>
                </a:solidFill>
                <a:latin typeface="+mn-lt"/>
                <a:ea typeface="+mn-ea"/>
                <a:cs typeface="+mn-cs"/>
              </a:rPr>
              <a:t>2</a:t>
            </a:r>
            <a:r>
              <a:rPr lang="en-US" sz="1200" b="0" kern="1200" dirty="0" smtClean="0">
                <a:solidFill>
                  <a:schemeClr val="tx1"/>
                </a:solidFill>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startAt="2"/>
              <a:tabLst/>
              <a:defRPr/>
            </a:pPr>
            <a:r>
              <a:rPr lang="en-US" sz="1200" b="0" kern="1200" dirty="0" smtClean="0">
                <a:solidFill>
                  <a:schemeClr val="tx1"/>
                </a:solidFill>
                <a:latin typeface="+mn-lt"/>
                <a:ea typeface="+mn-ea"/>
                <a:cs typeface="+mn-cs"/>
              </a:rPr>
              <a:t>Select the second text box. Under</a:t>
            </a:r>
            <a:r>
              <a:rPr lang="en-US" sz="1200" b="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Drawing Tools</a:t>
            </a:r>
            <a:r>
              <a:rPr lang="en-US" sz="1200" b="0" kern="1200" baseline="0" dirty="0" smtClean="0">
                <a:solidFill>
                  <a:schemeClr val="tx1"/>
                </a:solidFill>
                <a:latin typeface="+mn-lt"/>
                <a:ea typeface="+mn-ea"/>
                <a:cs typeface="+mn-cs"/>
              </a:rPr>
              <a:t>, on the </a:t>
            </a:r>
            <a:r>
              <a:rPr lang="en-US" sz="1200" b="1" kern="1200" baseline="0" dirty="0" smtClean="0">
                <a:solidFill>
                  <a:schemeClr val="tx1"/>
                </a:solidFill>
                <a:latin typeface="+mn-lt"/>
                <a:ea typeface="+mn-ea"/>
                <a:cs typeface="+mn-cs"/>
              </a:rPr>
              <a:t>Format</a:t>
            </a:r>
            <a:r>
              <a:rPr lang="en-US" sz="1200" b="0" kern="1200" baseline="0" dirty="0" smtClean="0">
                <a:solidFill>
                  <a:schemeClr val="tx1"/>
                </a:solidFill>
                <a:latin typeface="+mn-lt"/>
                <a:ea typeface="+mn-ea"/>
                <a:cs typeface="+mn-cs"/>
              </a:rPr>
              <a:t> tab, in the bottom right corner of the </a:t>
            </a:r>
            <a:r>
              <a:rPr lang="en-US" sz="1200" b="1" kern="1200" baseline="0" dirty="0" smtClean="0">
                <a:solidFill>
                  <a:schemeClr val="tx1"/>
                </a:solidFill>
                <a:latin typeface="+mn-lt"/>
                <a:ea typeface="+mn-ea"/>
                <a:cs typeface="+mn-cs"/>
              </a:rPr>
              <a:t>WordArt Styles </a:t>
            </a:r>
            <a:r>
              <a:rPr lang="en-US" sz="1200" b="0" kern="1200" baseline="0" dirty="0" smtClean="0">
                <a:solidFill>
                  <a:schemeClr val="tx1"/>
                </a:solidFill>
                <a:latin typeface="+mn-lt"/>
                <a:ea typeface="+mn-ea"/>
                <a:cs typeface="+mn-cs"/>
              </a:rPr>
              <a:t>group, click the </a:t>
            </a:r>
            <a:r>
              <a:rPr lang="en-US" sz="1200" b="1" kern="1200" dirty="0" smtClean="0">
                <a:solidFill>
                  <a:schemeClr val="tx1"/>
                </a:solidFill>
                <a:latin typeface="+mn-lt"/>
                <a:ea typeface="+mn-ea"/>
                <a:cs typeface="+mn-cs"/>
              </a:rPr>
              <a:t>Format</a:t>
            </a:r>
            <a:r>
              <a:rPr lang="en-US" sz="1200" b="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Text</a:t>
            </a:r>
            <a:r>
              <a:rPr lang="en-US" sz="1200" b="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Effects</a:t>
            </a:r>
            <a:r>
              <a:rPr lang="en-US" sz="1200" b="0" kern="1200" baseline="0" dirty="0" smtClean="0">
                <a:solidFill>
                  <a:schemeClr val="tx1"/>
                </a:solidFill>
                <a:latin typeface="+mn-lt"/>
                <a:ea typeface="+mn-ea"/>
                <a:cs typeface="+mn-cs"/>
              </a:rPr>
              <a:t> dialog box launcher. </a:t>
            </a: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Fill </a:t>
            </a:r>
            <a:r>
              <a:rPr lang="en-US" sz="1200" kern="1200" baseline="0" dirty="0" smtClean="0">
                <a:solidFill>
                  <a:schemeClr val="tx1"/>
                </a:solidFill>
                <a:latin typeface="+mn-lt"/>
                <a:ea typeface="+mn-ea"/>
                <a:cs typeface="+mn-cs"/>
              </a:rPr>
              <a:t>in the left pane, select </a:t>
            </a:r>
            <a:r>
              <a:rPr lang="en-US" sz="1200" b="1" kern="1200" baseline="0" dirty="0" smtClean="0">
                <a:solidFill>
                  <a:schemeClr val="tx1"/>
                </a:solidFill>
                <a:latin typeface="+mn-lt"/>
                <a:ea typeface="+mn-ea"/>
                <a:cs typeface="+mn-cs"/>
              </a:rPr>
              <a:t>Gradient fill </a:t>
            </a:r>
            <a:r>
              <a:rPr lang="en-US" sz="120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Text Fill </a:t>
            </a:r>
            <a:r>
              <a:rPr lang="en-US" sz="1200" kern="1200" baseline="0" dirty="0" smtClean="0">
                <a:solidFill>
                  <a:schemeClr val="tx1"/>
                </a:solidFill>
                <a:latin typeface="+mn-lt"/>
                <a:ea typeface="+mn-ea"/>
                <a:cs typeface="+mn-cs"/>
              </a:rPr>
              <a:t>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Linear Down </a:t>
            </a:r>
            <a:r>
              <a:rPr lang="en-US" sz="1200" kern="1200" dirty="0" smtClean="0">
                <a:solidFill>
                  <a:schemeClr val="tx1"/>
                </a:solidFill>
                <a:latin typeface="+mn-lt"/>
                <a:ea typeface="+mn-ea"/>
                <a:cs typeface="+mn-cs"/>
              </a:rPr>
              <a:t>(first row, second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 gradient stop</a:t>
            </a:r>
            <a:r>
              <a:rPr lang="en-US" sz="1200" b="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 gradient stop</a:t>
            </a:r>
            <a:r>
              <a:rPr lang="en-US" sz="1200" kern="1200" dirty="0" smtClean="0">
                <a:solidFill>
                  <a:schemeClr val="tx1"/>
                </a:solidFill>
                <a:latin typeface="+mn-lt"/>
                <a:ea typeface="+mn-ea"/>
                <a:cs typeface="+mn-cs"/>
              </a:rPr>
              <a:t> until two stops appear in the slider.</a:t>
            </a:r>
          </a:p>
          <a:p>
            <a:pPr marL="342900" lvl="0" indent="-342900">
              <a:buFont typeface="+mj-lt"/>
              <a:buAutoNum type="arabicPeriod" startAt="2"/>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first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a:t>
            </a:r>
            <a:r>
              <a:rPr lang="en-US" sz="1200" b="0" kern="1200" dirty="0" smtClean="0">
                <a:solidFill>
                  <a:schemeClr val="tx1"/>
                </a:solidFill>
                <a:latin typeface="+mn-lt"/>
                <a:ea typeface="+mn-ea"/>
                <a:cs typeface="+mn-cs"/>
              </a:rPr>
              <a:t>(first row, first option from the left).</a:t>
            </a:r>
          </a:p>
          <a:p>
            <a:pPr marL="1143000" lvl="2" indent="-228600">
              <a:buFont typeface="Arial" pitchFamily="34" charset="0"/>
              <a:buChar cha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50%</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last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85%</a:t>
            </a:r>
            <a:r>
              <a:rPr lang="en-US" sz="1200" kern="1200" dirty="0" smtClean="0">
                <a:solidFill>
                  <a:schemeClr val="tx1"/>
                </a:solidFill>
                <a:latin typeface="+mn-lt"/>
                <a:ea typeface="+mn-ea"/>
                <a:cs typeface="+mn-cs"/>
              </a:rPr>
              <a:t>.</a:t>
            </a:r>
          </a:p>
          <a:p>
            <a:pPr marL="1143000" lvl="2" indent="-228600">
              <a:buFont typeface="Arial" pitchFamily="34" charset="0"/>
              <a:buChar char="•"/>
              <a:defRPr/>
            </a:pPr>
            <a:r>
              <a:rPr lang="en-US" sz="1200" dirty="0" smtClean="0"/>
              <a:t>Click the button next to </a:t>
            </a:r>
            <a:r>
              <a:rPr lang="en-US" sz="1200" b="1" dirty="0" smtClean="0"/>
              <a:t>Color</a:t>
            </a:r>
            <a:r>
              <a:rPr lang="en-US" sz="1200" dirty="0" smtClean="0"/>
              <a:t>, click </a:t>
            </a:r>
            <a:r>
              <a:rPr lang="en-US" sz="1200" b="1" dirty="0" smtClean="0"/>
              <a:t>More Colors</a:t>
            </a:r>
            <a:r>
              <a:rPr lang="en-US" sz="1200" dirty="0" smtClean="0"/>
              <a:t>, and then 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198</a:t>
            </a:r>
            <a:r>
              <a:rPr lang="en-US" sz="1200" dirty="0" smtClean="0"/>
              <a:t>, Green: </a:t>
            </a:r>
            <a:r>
              <a:rPr lang="en-US" sz="1200" b="1" dirty="0" smtClean="0"/>
              <a:t>217</a:t>
            </a:r>
            <a:r>
              <a:rPr lang="en-US" sz="1200" dirty="0" smtClean="0"/>
              <a:t>, Blue: </a:t>
            </a:r>
            <a:r>
              <a:rPr lang="en-US" sz="1200" b="1" dirty="0" smtClean="0"/>
              <a:t>241</a:t>
            </a:r>
            <a:r>
              <a:rPr lang="en-US" sz="1200" dirty="0" smtClean="0"/>
              <a: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0%</a:t>
            </a:r>
            <a:r>
              <a:rPr lang="en-US" sz="1200" b="0" kern="1200" dirty="0" smtClean="0">
                <a:solidFill>
                  <a:schemeClr val="tx1"/>
                </a:solidFill>
                <a:latin typeface="+mn-lt"/>
                <a:ea typeface="+mn-ea"/>
                <a:cs typeface="+mn-cs"/>
              </a:rPr>
              <a:t>.</a:t>
            </a:r>
            <a:endParaRPr lang="en-US" sz="1200" i="0" baseline="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in the left pane. In the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pane, select </a:t>
            </a:r>
            <a:r>
              <a:rPr lang="en-US" sz="1200" b="1" kern="1200" baseline="0" dirty="0" smtClean="0">
                <a:solidFill>
                  <a:schemeClr val="tx1"/>
                </a:solidFill>
                <a:latin typeface="+mn-lt"/>
                <a:ea typeface="+mn-ea"/>
                <a:cs typeface="+mn-cs"/>
              </a:rPr>
              <a:t>Solid line</a:t>
            </a:r>
            <a:r>
              <a:rPr lang="en-US" sz="1200" kern="1200" baseline="0" dirty="0" smtClean="0">
                <a:solidFill>
                  <a:schemeClr val="tx1"/>
                </a:solidFill>
                <a:latin typeface="+mn-lt"/>
                <a:ea typeface="+mn-ea"/>
                <a:cs typeface="+mn-cs"/>
              </a:rPr>
              <a:t>, click the button next to </a:t>
            </a:r>
            <a:r>
              <a:rPr lang="en-US" sz="1200" b="1" kern="1200" baseline="0" dirty="0" smtClean="0">
                <a:solidFill>
                  <a:schemeClr val="tx1"/>
                </a:solidFill>
                <a:latin typeface="+mn-lt"/>
                <a:ea typeface="+mn-ea"/>
                <a:cs typeface="+mn-cs"/>
              </a:rPr>
              <a:t>Color</a:t>
            </a:r>
            <a:r>
              <a:rPr lang="en-US" sz="120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More Colors</a:t>
            </a:r>
            <a:r>
              <a:rPr lang="en-US" sz="1200" kern="1200" baseline="0" dirty="0" smtClean="0">
                <a:solidFill>
                  <a:schemeClr val="tx1"/>
                </a:solidFill>
                <a:latin typeface="+mn-lt"/>
                <a:ea typeface="+mn-ea"/>
                <a:cs typeface="+mn-cs"/>
              </a:rPr>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228</a:t>
            </a:r>
            <a:r>
              <a:rPr lang="en-US" sz="1200" dirty="0" smtClean="0"/>
              <a:t>, Green: </a:t>
            </a:r>
            <a:r>
              <a:rPr lang="en-US" sz="1200" b="1" dirty="0" smtClean="0"/>
              <a:t>108</a:t>
            </a:r>
            <a:r>
              <a:rPr lang="en-US" sz="1200" dirty="0" smtClean="0"/>
              <a:t>, Blue: </a:t>
            </a:r>
            <a:r>
              <a:rPr lang="en-US" sz="1200" b="1" dirty="0" smtClean="0"/>
              <a:t>10</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3-D Rotation </a:t>
            </a:r>
            <a:r>
              <a:rPr lang="en-US" sz="1200" kern="1200" baseline="0" dirty="0" smtClean="0">
                <a:solidFill>
                  <a:schemeClr val="tx1"/>
                </a:solidFill>
                <a:latin typeface="+mn-lt"/>
                <a:ea typeface="+mn-ea"/>
                <a:cs typeface="+mn-cs"/>
              </a:rPr>
              <a:t>in the left pane. In the </a:t>
            </a:r>
            <a:r>
              <a:rPr lang="en-US" sz="1200" b="1" kern="1200" dirty="0" smtClean="0">
                <a:solidFill>
                  <a:schemeClr val="tx1"/>
                </a:solidFill>
                <a:latin typeface="+mn-lt"/>
                <a:ea typeface="+mn-ea"/>
                <a:cs typeface="+mn-cs"/>
              </a:rPr>
              <a:t>3-D Rotation </a:t>
            </a:r>
            <a:r>
              <a:rPr lang="en-US" sz="1200" kern="1200" baseline="0" dirty="0" smtClean="0">
                <a:solidFill>
                  <a:schemeClr val="tx1"/>
                </a:solidFill>
                <a:latin typeface="+mn-lt"/>
                <a:ea typeface="+mn-ea"/>
                <a:cs typeface="+mn-cs"/>
              </a:rPr>
              <a:t>pane, under </a:t>
            </a:r>
            <a:r>
              <a:rPr lang="en-US" sz="1200" b="1" kern="1200" baseline="0" dirty="0" smtClean="0">
                <a:solidFill>
                  <a:schemeClr val="tx1"/>
                </a:solidFill>
                <a:latin typeface="+mn-lt"/>
                <a:ea typeface="+mn-ea"/>
                <a:cs typeface="+mn-cs"/>
              </a:rPr>
              <a:t>Rotation</a:t>
            </a:r>
            <a:r>
              <a:rPr lang="en-US" sz="1200" kern="1200" baseline="0" dirty="0" smtClean="0">
                <a:solidFill>
                  <a:schemeClr val="tx1"/>
                </a:solidFill>
                <a:latin typeface="+mn-lt"/>
                <a:ea typeface="+mn-ea"/>
                <a:cs typeface="+mn-cs"/>
              </a:rPr>
              <a:t>, in the </a:t>
            </a:r>
            <a:r>
              <a:rPr lang="en-US" sz="1200" b="1" kern="1200" baseline="0" dirty="0" smtClean="0">
                <a:solidFill>
                  <a:schemeClr val="tx1"/>
                </a:solidFill>
                <a:latin typeface="+mn-lt"/>
                <a:ea typeface="+mn-ea"/>
                <a:cs typeface="+mn-cs"/>
              </a:rPr>
              <a:t>Z</a:t>
            </a:r>
            <a:r>
              <a:rPr lang="en-US" sz="1200" kern="1200" baseline="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350°</a:t>
            </a:r>
            <a:r>
              <a:rPr lang="en-US" sz="1200" b="0" kern="1200" dirty="0" smtClean="0">
                <a:solidFill>
                  <a:schemeClr val="tx1"/>
                </a:solidFill>
                <a:latin typeface="+mn-lt"/>
                <a:ea typeface="+mn-ea"/>
                <a:cs typeface="+mn-cs"/>
              </a:rPr>
              <a:t>.</a:t>
            </a:r>
            <a:endParaRPr lang="en-US" sz="120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i="0" baseline="0" dirty="0" smtClean="0"/>
              <a:t>Also in the </a:t>
            </a:r>
            <a:r>
              <a:rPr lang="en-US" sz="1200" b="1" i="0" baseline="0" dirty="0" smtClean="0"/>
              <a:t>Format Text Effects </a:t>
            </a:r>
            <a:r>
              <a:rPr lang="en-US" sz="1200" i="0" baseline="0" dirty="0" smtClean="0"/>
              <a:t>dialog box, click </a:t>
            </a:r>
            <a:r>
              <a:rPr lang="en-US" sz="1200" b="1" i="0" baseline="0" dirty="0" smtClean="0"/>
              <a:t>Glow and Soft Edges </a:t>
            </a:r>
            <a:r>
              <a:rPr lang="en-US" sz="1200" i="0" baseline="0" dirty="0" smtClean="0"/>
              <a:t>in the left pane, in the </a:t>
            </a:r>
            <a:r>
              <a:rPr lang="en-US" sz="1200" b="1" i="0" baseline="0" dirty="0" smtClean="0"/>
              <a:t>Glow and Soft Edges </a:t>
            </a:r>
            <a:r>
              <a:rPr lang="en-US" sz="1200" i="0" baseline="0" dirty="0" smtClean="0"/>
              <a:t>pane, click the button next to </a:t>
            </a:r>
            <a:r>
              <a:rPr lang="en-US" sz="1200" b="1" i="0" baseline="0" dirty="0" smtClean="0"/>
              <a:t>Color</a:t>
            </a:r>
            <a:r>
              <a:rPr lang="en-US" sz="1200" i="0" baseline="0" dirty="0" smtClean="0"/>
              <a:t>, and then click </a:t>
            </a:r>
            <a:r>
              <a:rPr lang="en-US" sz="1200" b="1" i="0" baseline="0" dirty="0" smtClean="0"/>
              <a:t>More Colors</a:t>
            </a:r>
            <a:r>
              <a:rPr lang="en-US" sz="1200" i="0" baseline="0" dirty="0" smtClean="0"/>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255</a:t>
            </a:r>
            <a:r>
              <a:rPr lang="en-US" sz="1200" dirty="0" smtClean="0"/>
              <a:t>, Green: </a:t>
            </a:r>
            <a:r>
              <a:rPr lang="en-US" sz="1200" b="1" dirty="0" smtClean="0"/>
              <a:t>144</a:t>
            </a:r>
            <a:r>
              <a:rPr lang="en-US" sz="1200" dirty="0" smtClean="0"/>
              <a:t>, Blue: </a:t>
            </a:r>
            <a:r>
              <a:rPr lang="en-US" sz="1200" b="1" dirty="0" smtClean="0"/>
              <a:t>4</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b="0" i="0" kern="1200" dirty="0" smtClean="0">
                <a:solidFill>
                  <a:schemeClr val="tx1"/>
                </a:solidFill>
                <a:latin typeface="+mn-lt"/>
                <a:ea typeface="+mn-ea"/>
                <a:cs typeface="+mn-cs"/>
              </a:rPr>
              <a:t>Drag the second text box onto the curved</a:t>
            </a:r>
            <a:r>
              <a:rPr lang="en-US" sz="1200" b="0" i="0" kern="1200" baseline="0" dirty="0" smtClean="0">
                <a:solidFill>
                  <a:schemeClr val="tx1"/>
                </a:solidFill>
                <a:latin typeface="+mn-lt"/>
                <a:ea typeface="+mn-ea"/>
                <a:cs typeface="+mn-cs"/>
              </a:rPr>
              <a:t> line, to the right of the “1” text box and approximately in the middle of the slide.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b="0" i="0" kern="1200" baseline="0" dirty="0" smtClean="0">
                <a:solidFill>
                  <a:schemeClr val="tx1"/>
                </a:solidFill>
                <a:latin typeface="+mn-lt"/>
                <a:ea typeface="+mn-ea"/>
                <a:cs typeface="+mn-cs"/>
              </a:rPr>
              <a:t>On the </a:t>
            </a:r>
            <a:r>
              <a:rPr lang="en-US" sz="1200" b="1" i="0" kern="1200" baseline="0" dirty="0" smtClean="0">
                <a:solidFill>
                  <a:schemeClr val="tx1"/>
                </a:solidFill>
                <a:latin typeface="+mn-lt"/>
                <a:ea typeface="+mn-ea"/>
                <a:cs typeface="+mn-cs"/>
              </a:rPr>
              <a:t>Animations</a:t>
            </a:r>
            <a:r>
              <a:rPr lang="en-US" sz="1200" b="0" i="0" kern="1200" baseline="0" dirty="0" smtClean="0">
                <a:solidFill>
                  <a:schemeClr val="tx1"/>
                </a:solidFill>
                <a:latin typeface="+mn-lt"/>
                <a:ea typeface="+mn-ea"/>
                <a:cs typeface="+mn-cs"/>
              </a:rPr>
              <a:t> tab, in the </a:t>
            </a:r>
            <a:r>
              <a:rPr lang="en-US" sz="1200" b="1" i="0" kern="1200" baseline="0" dirty="0" smtClean="0">
                <a:solidFill>
                  <a:schemeClr val="tx1"/>
                </a:solidFill>
                <a:latin typeface="+mn-lt"/>
                <a:ea typeface="+mn-ea"/>
                <a:cs typeface="+mn-cs"/>
              </a:rPr>
              <a:t>Advanced Animation </a:t>
            </a:r>
            <a:r>
              <a:rPr lang="en-US" sz="1200" b="0" i="0" kern="1200" baseline="0" dirty="0" smtClean="0">
                <a:solidFill>
                  <a:schemeClr val="tx1"/>
                </a:solidFill>
                <a:latin typeface="+mn-lt"/>
                <a:ea typeface="+mn-ea"/>
                <a:cs typeface="+mn-cs"/>
              </a:rPr>
              <a:t>group, click </a:t>
            </a:r>
            <a:r>
              <a:rPr lang="en-US" sz="1200" b="1" i="0" kern="1200" baseline="0" dirty="0" smtClean="0">
                <a:solidFill>
                  <a:schemeClr val="tx1"/>
                </a:solidFill>
                <a:latin typeface="+mn-lt"/>
                <a:ea typeface="+mn-ea"/>
                <a:cs typeface="+mn-cs"/>
              </a:rPr>
              <a:t>Animation Pane</a:t>
            </a:r>
            <a:r>
              <a:rPr lang="en-US" sz="1200" b="0" i="0" kern="1200" baseline="0" dirty="0" smtClean="0">
                <a:solidFill>
                  <a:schemeClr val="tx1"/>
                </a:solidFill>
                <a:latin typeface="+mn-lt"/>
                <a:ea typeface="+mn-ea"/>
                <a:cs typeface="+mn-cs"/>
              </a:rPr>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i="0" kern="1200" baseline="0" dirty="0" smtClean="0">
                <a:solidFill>
                  <a:schemeClr val="tx1"/>
                </a:solidFill>
                <a:latin typeface="+mn-lt"/>
                <a:ea typeface="+mn-ea"/>
                <a:cs typeface="+mn-cs"/>
              </a:rPr>
              <a:t>Press and hold CTRL, and then 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fourth and fifth animation effects (fade and spin effects for the second text box). On the </a:t>
            </a:r>
            <a:r>
              <a:rPr lang="en-US" sz="1200" b="1" i="0" kern="1200" baseline="0" dirty="0" smtClean="0">
                <a:solidFill>
                  <a:schemeClr val="tx1"/>
                </a:solidFill>
                <a:latin typeface="+mn-lt"/>
                <a:ea typeface="+mn-ea"/>
                <a:cs typeface="+mn-cs"/>
              </a:rPr>
              <a:t>Animations</a:t>
            </a:r>
            <a:r>
              <a:rPr lang="en-US" sz="1200" i="0" kern="1200" baseline="0" dirty="0" smtClean="0">
                <a:solidFill>
                  <a:schemeClr val="tx1"/>
                </a:solidFill>
                <a:latin typeface="+mn-lt"/>
                <a:ea typeface="+mn-ea"/>
                <a:cs typeface="+mn-cs"/>
              </a:rPr>
              <a:t> tab, in the </a:t>
            </a:r>
            <a:r>
              <a:rPr lang="en-US" sz="1200" b="1" i="0" kern="1200" baseline="0" dirty="0" smtClean="0">
                <a:solidFill>
                  <a:schemeClr val="tx1"/>
                </a:solidFill>
                <a:latin typeface="+mn-lt"/>
                <a:ea typeface="+mn-ea"/>
                <a:cs typeface="+mn-cs"/>
              </a:rPr>
              <a:t>Timing</a:t>
            </a:r>
            <a:r>
              <a:rPr lang="en-US" sz="1200" i="0" kern="1200" baseline="0" dirty="0" smtClean="0">
                <a:solidFill>
                  <a:schemeClr val="tx1"/>
                </a:solidFill>
                <a:latin typeface="+mn-lt"/>
                <a:ea typeface="+mn-ea"/>
                <a:cs typeface="+mn-cs"/>
              </a:rPr>
              <a:t> group, do the following:</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Delay</a:t>
            </a:r>
            <a:r>
              <a:rPr lang="en-US" sz="1200" i="0" kern="1200" baseline="0" dirty="0" smtClean="0">
                <a:solidFill>
                  <a:schemeClr val="tx1"/>
                </a:solidFill>
                <a:latin typeface="+mn-lt"/>
                <a:ea typeface="+mn-ea"/>
                <a:cs typeface="+mn-cs"/>
              </a:rPr>
              <a:t> box, enter </a:t>
            </a:r>
            <a:r>
              <a:rPr lang="en-US" sz="1200" b="1" i="0" kern="1200" baseline="0" dirty="0" smtClean="0">
                <a:solidFill>
                  <a:schemeClr val="tx1"/>
                </a:solidFill>
                <a:latin typeface="+mn-lt"/>
                <a:ea typeface="+mn-ea"/>
                <a:cs typeface="+mn-cs"/>
              </a:rPr>
              <a:t>0.5</a:t>
            </a:r>
            <a:r>
              <a:rPr lang="en-US" sz="1200" i="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Duration </a:t>
            </a:r>
            <a:r>
              <a:rPr lang="en-US" sz="1200" i="0" kern="1200" baseline="0" dirty="0" smtClean="0">
                <a:solidFill>
                  <a:schemeClr val="tx1"/>
                </a:solidFill>
                <a:latin typeface="+mn-lt"/>
                <a:ea typeface="+mn-ea"/>
                <a:cs typeface="+mn-cs"/>
              </a:rPr>
              <a:t>box, enter </a:t>
            </a:r>
            <a:r>
              <a:rPr lang="en-US" sz="1200" b="1" i="0" kern="1200" baseline="0" dirty="0" smtClean="0">
                <a:solidFill>
                  <a:schemeClr val="tx1"/>
                </a:solidFill>
                <a:latin typeface="+mn-lt"/>
                <a:ea typeface="+mn-ea"/>
                <a:cs typeface="+mn-cs"/>
              </a:rPr>
              <a:t>0.9 seconds</a:t>
            </a:r>
            <a:r>
              <a:rPr lang="en-US" sz="1200" i="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sixth animation effect (motion path for the second text box). On the </a:t>
            </a:r>
            <a:r>
              <a:rPr lang="en-US" sz="1200" b="1" i="0" kern="1200" baseline="0" dirty="0" smtClean="0">
                <a:solidFill>
                  <a:schemeClr val="tx1"/>
                </a:solidFill>
                <a:latin typeface="+mn-lt"/>
                <a:ea typeface="+mn-ea"/>
                <a:cs typeface="+mn-cs"/>
              </a:rPr>
              <a:t>Animations</a:t>
            </a:r>
            <a:r>
              <a:rPr lang="en-US" sz="1200" i="0" kern="1200" baseline="0" dirty="0" smtClean="0">
                <a:solidFill>
                  <a:schemeClr val="tx1"/>
                </a:solidFill>
                <a:latin typeface="+mn-lt"/>
                <a:ea typeface="+mn-ea"/>
                <a:cs typeface="+mn-cs"/>
              </a:rPr>
              <a:t> tab, in the </a:t>
            </a:r>
            <a:r>
              <a:rPr lang="en-US" sz="1200" b="1" i="0" kern="1200" baseline="0" dirty="0" smtClean="0">
                <a:solidFill>
                  <a:schemeClr val="tx1"/>
                </a:solidFill>
                <a:latin typeface="+mn-lt"/>
                <a:ea typeface="+mn-ea"/>
                <a:cs typeface="+mn-cs"/>
              </a:rPr>
              <a:t>Timing</a:t>
            </a:r>
            <a:r>
              <a:rPr lang="en-US" sz="1200" i="0" kern="1200" baseline="0" dirty="0" smtClean="0">
                <a:solidFill>
                  <a:schemeClr val="tx1"/>
                </a:solidFill>
                <a:latin typeface="+mn-lt"/>
                <a:ea typeface="+mn-ea"/>
                <a:cs typeface="+mn-cs"/>
              </a:rPr>
              <a:t> group, do the following:</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Delay</a:t>
            </a:r>
            <a:r>
              <a:rPr lang="en-US" sz="1200" i="0" kern="1200" baseline="0" dirty="0" smtClean="0">
                <a:solidFill>
                  <a:schemeClr val="tx1"/>
                </a:solidFill>
                <a:latin typeface="+mn-lt"/>
                <a:ea typeface="+mn-ea"/>
                <a:cs typeface="+mn-cs"/>
              </a:rPr>
              <a:t> box, enter </a:t>
            </a:r>
            <a:r>
              <a:rPr lang="en-US" sz="1200" b="1" i="0" kern="1200" baseline="0" dirty="0" smtClean="0">
                <a:solidFill>
                  <a:schemeClr val="tx1"/>
                </a:solidFill>
                <a:latin typeface="+mn-lt"/>
                <a:ea typeface="+mn-ea"/>
                <a:cs typeface="+mn-cs"/>
              </a:rPr>
              <a:t>0.5</a:t>
            </a:r>
            <a:r>
              <a:rPr lang="en-US" sz="1200" i="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Duration </a:t>
            </a:r>
            <a:r>
              <a:rPr lang="en-US" sz="1200" i="0" kern="1200" baseline="0" dirty="0" smtClean="0">
                <a:solidFill>
                  <a:schemeClr val="tx1"/>
                </a:solidFill>
                <a:latin typeface="+mn-lt"/>
                <a:ea typeface="+mn-ea"/>
                <a:cs typeface="+mn-cs"/>
              </a:rPr>
              <a:t>box, enter </a:t>
            </a:r>
            <a:r>
              <a:rPr lang="en-US" sz="1200" b="1" i="0" kern="1200" baseline="0" dirty="0" smtClean="0">
                <a:solidFill>
                  <a:schemeClr val="tx1"/>
                </a:solidFill>
                <a:latin typeface="+mn-lt"/>
                <a:ea typeface="+mn-ea"/>
                <a:cs typeface="+mn-cs"/>
              </a:rPr>
              <a:t>1.8 seconds</a:t>
            </a:r>
            <a:r>
              <a:rPr lang="en-US" sz="1200" i="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10"/>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sixth animation effect. On the slide, right-click the selected motion path, and then click </a:t>
            </a:r>
            <a:r>
              <a:rPr lang="en-US" sz="1200" b="1" i="0" kern="1200" baseline="0" dirty="0" smtClean="0">
                <a:solidFill>
                  <a:schemeClr val="tx1"/>
                </a:solidFill>
                <a:latin typeface="+mn-lt"/>
                <a:ea typeface="+mn-ea"/>
                <a:cs typeface="+mn-cs"/>
              </a:rPr>
              <a:t>Edit Points</a:t>
            </a:r>
            <a:r>
              <a:rPr lang="en-US" sz="1200" i="0" kern="1200" baseline="0" dirty="0" smtClean="0">
                <a:solidFill>
                  <a:schemeClr val="tx1"/>
                </a:solidFill>
                <a:latin typeface="+mn-lt"/>
                <a:ea typeface="+mn-ea"/>
                <a:cs typeface="+mn-cs"/>
              </a:rPr>
              <a:t>. Drag the points on the path to match the path to the curved line. (</a:t>
            </a:r>
            <a:r>
              <a:rPr lang="en-US" sz="1200" b="1" i="0" kern="1200" baseline="0" dirty="0" smtClean="0">
                <a:solidFill>
                  <a:schemeClr val="tx1"/>
                </a:solidFill>
                <a:latin typeface="+mn-lt"/>
                <a:ea typeface="+mn-ea"/>
                <a:cs typeface="+mn-cs"/>
              </a:rPr>
              <a:t>Note:</a:t>
            </a:r>
            <a:r>
              <a:rPr lang="en-US" sz="1200" i="0" kern="1200" baseline="0" dirty="0" smtClean="0">
                <a:solidFill>
                  <a:schemeClr val="tx1"/>
                </a:solidFill>
                <a:latin typeface="+mn-lt"/>
                <a:ea typeface="+mn-ea"/>
                <a:cs typeface="+mn-cs"/>
              </a:rPr>
              <a:t> The starting point will be further to the right of the right edge of the slide than the starting point for the first motion path.)</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11"/>
              <a:tabLst/>
              <a:defRPr/>
            </a:pPr>
            <a:endParaRPr lang="en-US" sz="120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11"/>
              <a:tabLst/>
              <a:defRPr/>
            </a:pPr>
            <a:endParaRPr lang="en-US" sz="1200" dirty="0" smtClean="0"/>
          </a:p>
          <a:p>
            <a:pPr marL="228600" marR="0" lvl="2" indent="-228600" algn="l" defTabSz="914400" rtl="0" eaLnBrk="1" fontAlgn="auto" latinLnBrk="0" hangingPunct="1">
              <a:lnSpc>
                <a:spcPct val="100000"/>
              </a:lnSpc>
              <a:spcBef>
                <a:spcPts val="0"/>
              </a:spcBef>
              <a:spcAft>
                <a:spcPts val="0"/>
              </a:spcAft>
              <a:buClrTx/>
              <a:buSzTx/>
              <a:buFont typeface="+mj-lt"/>
              <a:buNone/>
              <a:tabLst/>
              <a:defRPr/>
            </a:pPr>
            <a:r>
              <a:rPr lang="en-US" sz="1200" kern="1200" dirty="0" smtClean="0">
                <a:solidFill>
                  <a:schemeClr val="tx1"/>
                </a:solidFill>
                <a:latin typeface="+mn-lt"/>
                <a:ea typeface="+mn-ea"/>
                <a:cs typeface="+mn-cs"/>
              </a:rPr>
              <a:t>To reproduce the animated “3” on this slide, do the following:</a:t>
            </a:r>
            <a:endParaRPr lang="en-US" sz="120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On</a:t>
            </a:r>
            <a:r>
              <a:rPr lang="en-US" sz="1200" baseline="0" dirty="0" smtClean="0"/>
              <a:t> the slide, s</a:t>
            </a:r>
            <a:r>
              <a:rPr lang="en-US" sz="1200" dirty="0" smtClean="0"/>
              <a:t>elect the second text box. </a:t>
            </a: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Home</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Clipboard</a:t>
            </a:r>
            <a:r>
              <a:rPr lang="en-US" sz="1200" kern="1200" dirty="0" smtClean="0">
                <a:solidFill>
                  <a:schemeClr val="tx1"/>
                </a:solidFill>
                <a:effectLst/>
                <a:latin typeface="+mn-lt"/>
                <a:ea typeface="+mn-ea"/>
                <a:cs typeface="+mn-cs"/>
              </a:rPr>
              <a:t> group, click the arrow to the right of </a:t>
            </a:r>
            <a:r>
              <a:rPr lang="en-US" sz="1200" b="1" kern="1200" dirty="0" smtClean="0">
                <a:solidFill>
                  <a:schemeClr val="tx1"/>
                </a:solidFill>
                <a:effectLst/>
                <a:latin typeface="+mn-lt"/>
                <a:ea typeface="+mn-ea"/>
                <a:cs typeface="+mn-cs"/>
              </a:rPr>
              <a:t>Copy</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Duplicate</a:t>
            </a:r>
            <a:r>
              <a:rPr lang="en-US" sz="1200" b="0" kern="1200" baseline="0" dirty="0" smtClean="0">
                <a:solidFill>
                  <a:schemeClr val="tx1"/>
                </a:solidFill>
                <a:latin typeface="+mn-lt"/>
                <a:ea typeface="+mn-ea"/>
                <a:cs typeface="+mn-cs"/>
              </a:rPr>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Drag the third text box away from the second text box.</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Click in the third text box, delete </a:t>
            </a:r>
            <a:r>
              <a:rPr lang="en-US" sz="1200" b="1" kern="1200" baseline="0" dirty="0" smtClean="0">
                <a:solidFill>
                  <a:schemeClr val="tx1"/>
                </a:solidFill>
                <a:latin typeface="+mn-lt"/>
                <a:ea typeface="+mn-ea"/>
                <a:cs typeface="+mn-cs"/>
              </a:rPr>
              <a:t>2</a:t>
            </a:r>
            <a:r>
              <a:rPr lang="en-US" sz="1200" b="0" kern="1200" baseline="0" dirty="0" smtClean="0">
                <a:solidFill>
                  <a:schemeClr val="tx1"/>
                </a:solidFill>
                <a:latin typeface="+mn-lt"/>
                <a:ea typeface="+mn-ea"/>
                <a:cs typeface="+mn-cs"/>
              </a:rPr>
              <a:t>, and then enter </a:t>
            </a:r>
            <a:r>
              <a:rPr lang="en-US" sz="1200" b="1" kern="1200" baseline="0" dirty="0" smtClean="0">
                <a:solidFill>
                  <a:schemeClr val="tx1"/>
                </a:solidFill>
                <a:latin typeface="+mn-lt"/>
                <a:ea typeface="+mn-ea"/>
                <a:cs typeface="+mn-cs"/>
              </a:rPr>
              <a:t>3</a:t>
            </a:r>
            <a:r>
              <a:rPr lang="en-US" sz="1200" b="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Select the third text box. </a:t>
            </a:r>
            <a:r>
              <a:rPr lang="en-US" sz="1200" b="0" kern="1200" dirty="0" smtClean="0">
                <a:solidFill>
                  <a:schemeClr val="tx1"/>
                </a:solidFill>
                <a:latin typeface="+mn-lt"/>
                <a:ea typeface="+mn-ea"/>
                <a:cs typeface="+mn-cs"/>
              </a:rPr>
              <a:t>Under</a:t>
            </a:r>
            <a:r>
              <a:rPr lang="en-US" sz="1200" b="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Drawing Tools</a:t>
            </a:r>
            <a:r>
              <a:rPr lang="en-US" sz="1200" b="0" kern="1200" baseline="0" dirty="0" smtClean="0">
                <a:solidFill>
                  <a:schemeClr val="tx1"/>
                </a:solidFill>
                <a:latin typeface="+mn-lt"/>
                <a:ea typeface="+mn-ea"/>
                <a:cs typeface="+mn-cs"/>
              </a:rPr>
              <a:t>, on the </a:t>
            </a:r>
            <a:r>
              <a:rPr lang="en-US" sz="1200" b="1" kern="1200" baseline="0" dirty="0" smtClean="0">
                <a:solidFill>
                  <a:schemeClr val="tx1"/>
                </a:solidFill>
                <a:latin typeface="+mn-lt"/>
                <a:ea typeface="+mn-ea"/>
                <a:cs typeface="+mn-cs"/>
              </a:rPr>
              <a:t>Format tab</a:t>
            </a:r>
            <a:r>
              <a:rPr lang="en-US" sz="1200" b="0" kern="1200" baseline="0" dirty="0" smtClean="0">
                <a:solidFill>
                  <a:schemeClr val="tx1"/>
                </a:solidFill>
                <a:latin typeface="+mn-lt"/>
                <a:ea typeface="+mn-ea"/>
                <a:cs typeface="+mn-cs"/>
              </a:rPr>
              <a:t>, in the bottom right corner of the </a:t>
            </a:r>
            <a:r>
              <a:rPr lang="en-US" sz="1200" b="1" kern="1200" baseline="0" dirty="0" smtClean="0">
                <a:solidFill>
                  <a:schemeClr val="tx1"/>
                </a:solidFill>
                <a:latin typeface="+mn-lt"/>
                <a:ea typeface="+mn-ea"/>
                <a:cs typeface="+mn-cs"/>
              </a:rPr>
              <a:t>WordArt Styles </a:t>
            </a:r>
            <a:r>
              <a:rPr lang="en-US" sz="1200" b="0" kern="1200" baseline="0" dirty="0" smtClean="0">
                <a:solidFill>
                  <a:schemeClr val="tx1"/>
                </a:solidFill>
                <a:latin typeface="+mn-lt"/>
                <a:ea typeface="+mn-ea"/>
                <a:cs typeface="+mn-cs"/>
              </a:rPr>
              <a:t>group, click the </a:t>
            </a:r>
            <a:r>
              <a:rPr lang="en-US" sz="1200" b="1" kern="1200" dirty="0" smtClean="0">
                <a:solidFill>
                  <a:schemeClr val="tx1"/>
                </a:solidFill>
                <a:latin typeface="+mn-lt"/>
                <a:ea typeface="+mn-ea"/>
                <a:cs typeface="+mn-cs"/>
              </a:rPr>
              <a:t>Format</a:t>
            </a:r>
            <a:r>
              <a:rPr lang="en-US" sz="1200" b="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Text</a:t>
            </a:r>
            <a:r>
              <a:rPr lang="en-US" sz="1200" b="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Effects</a:t>
            </a:r>
            <a:r>
              <a:rPr lang="en-US" sz="1200" b="0" kern="1200" baseline="0" dirty="0" smtClean="0">
                <a:solidFill>
                  <a:schemeClr val="tx1"/>
                </a:solidFill>
                <a:latin typeface="+mn-lt"/>
                <a:ea typeface="+mn-ea"/>
                <a:cs typeface="+mn-cs"/>
              </a:rPr>
              <a:t> dialog box launcher. </a:t>
            </a: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Fill </a:t>
            </a:r>
            <a:r>
              <a:rPr lang="en-US" sz="1200" kern="1200" baseline="0" dirty="0" smtClean="0">
                <a:solidFill>
                  <a:schemeClr val="tx1"/>
                </a:solidFill>
                <a:latin typeface="+mn-lt"/>
                <a:ea typeface="+mn-ea"/>
                <a:cs typeface="+mn-cs"/>
              </a:rPr>
              <a:t>in the left pane, select </a:t>
            </a:r>
            <a:r>
              <a:rPr lang="en-US" sz="1200" b="1" kern="1200" baseline="0" dirty="0" smtClean="0">
                <a:solidFill>
                  <a:schemeClr val="tx1"/>
                </a:solidFill>
                <a:latin typeface="+mn-lt"/>
                <a:ea typeface="+mn-ea"/>
                <a:cs typeface="+mn-cs"/>
              </a:rPr>
              <a:t>Gradient fill </a:t>
            </a:r>
            <a:r>
              <a:rPr lang="en-US" sz="120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Text Fill</a:t>
            </a:r>
            <a:r>
              <a:rPr lang="en-US" sz="1200" kern="1200" baseline="0" dirty="0" smtClean="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Linear Down </a:t>
            </a:r>
            <a:r>
              <a:rPr lang="en-US" sz="1200" kern="1200" dirty="0" smtClean="0">
                <a:solidFill>
                  <a:schemeClr val="tx1"/>
                </a:solidFill>
                <a:latin typeface="+mn-lt"/>
                <a:ea typeface="+mn-ea"/>
                <a:cs typeface="+mn-cs"/>
              </a:rPr>
              <a:t>(first row, second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 gradient stop</a:t>
            </a:r>
            <a:r>
              <a:rPr lang="en-US" sz="1200" b="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 gradient stop</a:t>
            </a:r>
            <a:r>
              <a:rPr lang="en-US" sz="1200" kern="1200" dirty="0" smtClean="0">
                <a:solidFill>
                  <a:schemeClr val="tx1"/>
                </a:solidFill>
                <a:latin typeface="+mn-lt"/>
                <a:ea typeface="+mn-ea"/>
                <a:cs typeface="+mn-cs"/>
              </a:rPr>
              <a:t> until two stops appear in the slider.</a:t>
            </a:r>
          </a:p>
          <a:p>
            <a:pPr marL="228600" lvl="0" indent="-228600">
              <a:buFont typeface="+mj-lt"/>
              <a:buAutoNum type="arabicPeriod" startAt="5"/>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first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a:t>
            </a:r>
            <a:r>
              <a:rPr lang="en-US" sz="1200" b="0" kern="1200" dirty="0" smtClean="0">
                <a:solidFill>
                  <a:schemeClr val="tx1"/>
                </a:solidFill>
                <a:latin typeface="+mn-lt"/>
                <a:ea typeface="+mn-ea"/>
                <a:cs typeface="+mn-cs"/>
              </a:rPr>
              <a:t>(first row, first option from the left).</a:t>
            </a:r>
          </a:p>
          <a:p>
            <a:pPr marL="1143000" lvl="2" indent="-228600">
              <a:buFont typeface="Arial" pitchFamily="34" charset="0"/>
              <a:buChar cha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50%</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last stop in the slider,</a:t>
            </a:r>
            <a:r>
              <a:rPr lang="en-US" sz="1200" b="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85%</a:t>
            </a:r>
            <a:r>
              <a:rPr lang="en-US" sz="1200" kern="1200" dirty="0" smtClean="0">
                <a:solidFill>
                  <a:schemeClr val="tx1"/>
                </a:solidFill>
                <a:latin typeface="+mn-lt"/>
                <a:ea typeface="+mn-ea"/>
                <a:cs typeface="+mn-cs"/>
              </a:rPr>
              <a:t>.</a:t>
            </a:r>
          </a:p>
          <a:p>
            <a:pPr marL="1143000" lvl="2" indent="-228600">
              <a:buFont typeface="Arial" pitchFamily="34" charset="0"/>
              <a:buChar char="•"/>
              <a:defRPr/>
            </a:pPr>
            <a:r>
              <a:rPr lang="en-US" sz="1200" dirty="0" smtClean="0"/>
              <a:t>Click the button next to </a:t>
            </a:r>
            <a:r>
              <a:rPr lang="en-US" sz="1200" b="1" dirty="0" smtClean="0"/>
              <a:t>Color</a:t>
            </a:r>
            <a:r>
              <a:rPr lang="en-US" sz="1200" dirty="0" smtClean="0"/>
              <a:t>, click </a:t>
            </a:r>
            <a:r>
              <a:rPr lang="en-US" sz="1200" b="1" dirty="0" smtClean="0"/>
              <a:t>More Colors</a:t>
            </a:r>
            <a:r>
              <a:rPr lang="en-US" sz="1200" dirty="0" smtClean="0"/>
              <a:t>, and then 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198</a:t>
            </a:r>
            <a:r>
              <a:rPr lang="en-US" sz="1200" dirty="0" smtClean="0"/>
              <a:t>, Green: </a:t>
            </a:r>
            <a:r>
              <a:rPr lang="en-US" sz="1200" b="1" dirty="0" smtClean="0"/>
              <a:t>217</a:t>
            </a:r>
            <a:r>
              <a:rPr lang="en-US" sz="1200" dirty="0" smtClean="0"/>
              <a:t>, Blue: </a:t>
            </a:r>
            <a:r>
              <a:rPr lang="en-US" sz="1200" b="1" dirty="0" smtClean="0"/>
              <a:t>241</a:t>
            </a:r>
            <a:r>
              <a:rPr lang="en-US" sz="1200" dirty="0" smtClean="0"/>
              <a: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0%</a:t>
            </a:r>
            <a:r>
              <a:rPr lang="en-US" sz="1200" b="0" kern="1200" dirty="0" smtClean="0">
                <a:solidFill>
                  <a:schemeClr val="tx1"/>
                </a:solidFill>
                <a:latin typeface="+mn-lt"/>
                <a:ea typeface="+mn-ea"/>
                <a:cs typeface="+mn-cs"/>
              </a:rPr>
              <a:t>.</a:t>
            </a:r>
            <a:endParaRPr lang="en-US" sz="1200" i="0" baseline="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in the left pane. In the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pane, select </a:t>
            </a:r>
            <a:r>
              <a:rPr lang="en-US" sz="1200" b="1" kern="1200" baseline="0" dirty="0" smtClean="0">
                <a:solidFill>
                  <a:schemeClr val="tx1"/>
                </a:solidFill>
                <a:latin typeface="+mn-lt"/>
                <a:ea typeface="+mn-ea"/>
                <a:cs typeface="+mn-cs"/>
              </a:rPr>
              <a:t>Solid line</a:t>
            </a:r>
            <a:r>
              <a:rPr lang="en-US" sz="1200" kern="1200" baseline="0" dirty="0" smtClean="0">
                <a:solidFill>
                  <a:schemeClr val="tx1"/>
                </a:solidFill>
                <a:latin typeface="+mn-lt"/>
                <a:ea typeface="+mn-ea"/>
                <a:cs typeface="+mn-cs"/>
              </a:rPr>
              <a:t>, click the button next to </a:t>
            </a:r>
            <a:r>
              <a:rPr lang="en-US" sz="1200" b="1" kern="1200" baseline="0" dirty="0" smtClean="0">
                <a:solidFill>
                  <a:schemeClr val="tx1"/>
                </a:solidFill>
                <a:latin typeface="+mn-lt"/>
                <a:ea typeface="+mn-ea"/>
                <a:cs typeface="+mn-cs"/>
              </a:rPr>
              <a:t>Color</a:t>
            </a:r>
            <a:r>
              <a:rPr lang="en-US" sz="120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More Colors</a:t>
            </a:r>
            <a:r>
              <a:rPr lang="en-US" sz="1200" kern="1200" baseline="0" dirty="0" smtClean="0">
                <a:solidFill>
                  <a:schemeClr val="tx1"/>
                </a:solidFill>
                <a:latin typeface="+mn-lt"/>
                <a:ea typeface="+mn-ea"/>
                <a:cs typeface="+mn-cs"/>
              </a:rPr>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119</a:t>
            </a:r>
            <a:r>
              <a:rPr lang="en-US" sz="1200" dirty="0" smtClean="0"/>
              <a:t>, Green: </a:t>
            </a:r>
            <a:r>
              <a:rPr lang="en-US" sz="1200" b="1" dirty="0" smtClean="0"/>
              <a:t>147</a:t>
            </a:r>
            <a:r>
              <a:rPr lang="en-US" sz="1200" dirty="0" smtClean="0"/>
              <a:t>, Blue: </a:t>
            </a:r>
            <a:r>
              <a:rPr lang="en-US" sz="1200" b="1" dirty="0" smtClean="0"/>
              <a:t>60</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3-D Rotation </a:t>
            </a:r>
            <a:r>
              <a:rPr lang="en-US" sz="1200" kern="1200" baseline="0" dirty="0" smtClean="0">
                <a:solidFill>
                  <a:schemeClr val="tx1"/>
                </a:solidFill>
                <a:latin typeface="+mn-lt"/>
                <a:ea typeface="+mn-ea"/>
                <a:cs typeface="+mn-cs"/>
              </a:rPr>
              <a:t>in the left pane. In the </a:t>
            </a:r>
            <a:r>
              <a:rPr lang="en-US" sz="1200" b="1" kern="1200" dirty="0" smtClean="0">
                <a:solidFill>
                  <a:schemeClr val="tx1"/>
                </a:solidFill>
                <a:latin typeface="+mn-lt"/>
                <a:ea typeface="+mn-ea"/>
                <a:cs typeface="+mn-cs"/>
              </a:rPr>
              <a:t>3-D Rotation </a:t>
            </a:r>
            <a:r>
              <a:rPr lang="en-US" sz="1200" kern="1200" baseline="0" dirty="0" smtClean="0">
                <a:solidFill>
                  <a:schemeClr val="tx1"/>
                </a:solidFill>
                <a:latin typeface="+mn-lt"/>
                <a:ea typeface="+mn-ea"/>
                <a:cs typeface="+mn-cs"/>
              </a:rPr>
              <a:t>pane, under </a:t>
            </a:r>
            <a:r>
              <a:rPr lang="en-US" sz="1200" b="1" kern="1200" baseline="0" dirty="0" smtClean="0">
                <a:solidFill>
                  <a:schemeClr val="tx1"/>
                </a:solidFill>
                <a:latin typeface="+mn-lt"/>
                <a:ea typeface="+mn-ea"/>
                <a:cs typeface="+mn-cs"/>
              </a:rPr>
              <a:t>Rotation</a:t>
            </a:r>
            <a:r>
              <a:rPr lang="en-US" sz="1200" kern="1200" baseline="0" dirty="0" smtClean="0">
                <a:solidFill>
                  <a:schemeClr val="tx1"/>
                </a:solidFill>
                <a:latin typeface="+mn-lt"/>
                <a:ea typeface="+mn-ea"/>
                <a:cs typeface="+mn-cs"/>
              </a:rPr>
              <a:t>, in the </a:t>
            </a:r>
            <a:r>
              <a:rPr lang="en-US" sz="1200" b="1" kern="1200" baseline="0" dirty="0" smtClean="0">
                <a:solidFill>
                  <a:schemeClr val="tx1"/>
                </a:solidFill>
                <a:latin typeface="+mn-lt"/>
                <a:ea typeface="+mn-ea"/>
                <a:cs typeface="+mn-cs"/>
              </a:rPr>
              <a:t>Z</a:t>
            </a:r>
            <a:r>
              <a:rPr lang="en-US" sz="1200" kern="1200" baseline="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5°</a:t>
            </a:r>
            <a:r>
              <a:rPr lang="en-US" sz="1200" b="0" kern="1200" dirty="0" smtClean="0">
                <a:solidFill>
                  <a:schemeClr val="tx1"/>
                </a:solidFill>
                <a:latin typeface="+mn-lt"/>
                <a:ea typeface="+mn-ea"/>
                <a:cs typeface="+mn-cs"/>
              </a:rPr>
              <a:t>.</a:t>
            </a:r>
            <a:endParaRPr lang="en-US" sz="120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baseline="0" dirty="0" smtClean="0"/>
              <a:t>Also in the </a:t>
            </a:r>
            <a:r>
              <a:rPr lang="en-US" sz="1200" b="1" i="0" baseline="0" dirty="0" smtClean="0"/>
              <a:t>Format Text Effects </a:t>
            </a:r>
            <a:r>
              <a:rPr lang="en-US" sz="1200" i="0" baseline="0" dirty="0" smtClean="0"/>
              <a:t>dialog box, click </a:t>
            </a:r>
            <a:r>
              <a:rPr lang="en-US" sz="1200" b="1" i="0" baseline="0" dirty="0" smtClean="0"/>
              <a:t>Glow and Soft Edges </a:t>
            </a:r>
            <a:r>
              <a:rPr lang="en-US" sz="1200" i="0" baseline="0" dirty="0" smtClean="0"/>
              <a:t>in the left pane, and in the </a:t>
            </a:r>
            <a:r>
              <a:rPr lang="en-US" sz="1200" b="1" i="0" baseline="0" dirty="0" smtClean="0"/>
              <a:t>Glow and Soft Edges </a:t>
            </a:r>
            <a:r>
              <a:rPr lang="en-US" sz="1200" i="0" baseline="0" dirty="0" smtClean="0"/>
              <a:t>pane, under </a:t>
            </a:r>
            <a:r>
              <a:rPr lang="en-US" sz="1200" b="1" i="0" baseline="0" dirty="0" smtClean="0"/>
              <a:t>Glow</a:t>
            </a:r>
            <a:r>
              <a:rPr lang="en-US" sz="1200" i="0" baseline="0" dirty="0" smtClean="0"/>
              <a:t>, click the button next to </a:t>
            </a:r>
            <a:r>
              <a:rPr lang="en-US" sz="1200" b="1" i="0" baseline="0" dirty="0" smtClean="0"/>
              <a:t>Color</a:t>
            </a:r>
            <a:r>
              <a:rPr lang="en-US" sz="1200" i="0" baseline="0" dirty="0" smtClean="0"/>
              <a:t>, and then click </a:t>
            </a:r>
            <a:r>
              <a:rPr lang="en-US" sz="1200" b="1" i="0" baseline="0" dirty="0" smtClean="0"/>
              <a:t>More Colors</a:t>
            </a:r>
            <a:r>
              <a:rPr lang="en-US" sz="1200" i="0" baseline="0" dirty="0" smtClean="0"/>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168</a:t>
            </a:r>
            <a:r>
              <a:rPr lang="en-US" sz="1200" dirty="0" smtClean="0"/>
              <a:t>, Green: </a:t>
            </a:r>
            <a:r>
              <a:rPr lang="en-US" sz="1200" b="1" dirty="0" smtClean="0"/>
              <a:t>224</a:t>
            </a:r>
            <a:r>
              <a:rPr lang="en-US" sz="1200" dirty="0" smtClean="0"/>
              <a:t>, Blue: </a:t>
            </a:r>
            <a:r>
              <a:rPr lang="en-US" sz="1200" b="1" dirty="0" smtClean="0"/>
              <a:t>52</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b="0" kern="1200" baseline="0" dirty="0" smtClean="0">
                <a:solidFill>
                  <a:schemeClr val="tx1"/>
                </a:solidFill>
                <a:latin typeface="+mn-lt"/>
                <a:ea typeface="+mn-ea"/>
                <a:cs typeface="+mn-cs"/>
              </a:rPr>
              <a:t>Drag the third text box to the right of the second text box, above the curve.</a:t>
            </a:r>
            <a:endParaRPr lang="en-US" sz="120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seventh animation effect (fade effect for the third text box). On the </a:t>
            </a:r>
            <a:r>
              <a:rPr lang="en-US" sz="1200" b="1" i="0" kern="1200" baseline="0" dirty="0" smtClean="0">
                <a:solidFill>
                  <a:schemeClr val="tx1"/>
                </a:solidFill>
                <a:latin typeface="+mn-lt"/>
                <a:ea typeface="+mn-ea"/>
                <a:cs typeface="+mn-cs"/>
              </a:rPr>
              <a:t>Animations</a:t>
            </a:r>
            <a:r>
              <a:rPr lang="en-US" sz="1200" i="0" kern="1200" baseline="0" dirty="0" smtClean="0">
                <a:solidFill>
                  <a:schemeClr val="tx1"/>
                </a:solidFill>
                <a:latin typeface="+mn-lt"/>
                <a:ea typeface="+mn-ea"/>
                <a:cs typeface="+mn-cs"/>
              </a:rPr>
              <a:t> tab, in the </a:t>
            </a:r>
            <a:r>
              <a:rPr lang="en-US" sz="1200" b="1" i="0" kern="1200" baseline="0" dirty="0" smtClean="0">
                <a:solidFill>
                  <a:schemeClr val="tx1"/>
                </a:solidFill>
                <a:latin typeface="+mn-lt"/>
                <a:ea typeface="+mn-ea"/>
                <a:cs typeface="+mn-cs"/>
              </a:rPr>
              <a:t>Timing</a:t>
            </a:r>
            <a:r>
              <a:rPr lang="en-US" sz="1200" i="0" kern="1200" baseline="0" dirty="0" smtClean="0">
                <a:solidFill>
                  <a:schemeClr val="tx1"/>
                </a:solidFill>
                <a:latin typeface="+mn-lt"/>
                <a:ea typeface="+mn-ea"/>
                <a:cs typeface="+mn-cs"/>
              </a:rPr>
              <a:t> group, do the following:</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Delay</a:t>
            </a:r>
            <a:r>
              <a:rPr lang="en-US" sz="1200" i="0" kern="1200" baseline="0" dirty="0" smtClean="0">
                <a:solidFill>
                  <a:schemeClr val="tx1"/>
                </a:solidFill>
                <a:latin typeface="+mn-lt"/>
                <a:ea typeface="+mn-ea"/>
                <a:cs typeface="+mn-cs"/>
              </a:rPr>
              <a:t> box, enter </a:t>
            </a:r>
            <a:r>
              <a:rPr lang="en-US" sz="1200" b="1" i="0" kern="1200" baseline="0" dirty="0" smtClean="0">
                <a:solidFill>
                  <a:schemeClr val="tx1"/>
                </a:solidFill>
                <a:latin typeface="+mn-lt"/>
                <a:ea typeface="+mn-ea"/>
                <a:cs typeface="+mn-cs"/>
              </a:rPr>
              <a:t>0.9</a:t>
            </a:r>
            <a:r>
              <a:rPr lang="en-US" sz="1200" i="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Duration </a:t>
            </a:r>
            <a:r>
              <a:rPr lang="en-US" sz="1200" i="0" kern="1200" baseline="0" dirty="0" smtClean="0">
                <a:solidFill>
                  <a:schemeClr val="tx1"/>
                </a:solidFill>
                <a:latin typeface="+mn-lt"/>
                <a:ea typeface="+mn-ea"/>
                <a:cs typeface="+mn-cs"/>
              </a:rPr>
              <a:t>box, enter </a:t>
            </a:r>
            <a:r>
              <a:rPr lang="en-US" sz="1200" b="1" i="0" kern="1200" baseline="0" dirty="0" smtClean="0">
                <a:solidFill>
                  <a:schemeClr val="tx1"/>
                </a:solidFill>
                <a:latin typeface="+mn-lt"/>
                <a:ea typeface="+mn-ea"/>
                <a:cs typeface="+mn-cs"/>
              </a:rPr>
              <a:t>0.7 seconds</a:t>
            </a:r>
            <a:r>
              <a:rPr lang="en-US" sz="1200" i="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eighth animation effect (spin effect for the third text box). On the </a:t>
            </a:r>
            <a:r>
              <a:rPr lang="en-US" sz="1200" b="1" i="0" kern="1200" baseline="0" dirty="0" smtClean="0">
                <a:solidFill>
                  <a:schemeClr val="tx1"/>
                </a:solidFill>
                <a:latin typeface="+mn-lt"/>
                <a:ea typeface="+mn-ea"/>
                <a:cs typeface="+mn-cs"/>
              </a:rPr>
              <a:t>Animations</a:t>
            </a:r>
            <a:r>
              <a:rPr lang="en-US" sz="1200" i="0" kern="1200" baseline="0" dirty="0" smtClean="0">
                <a:solidFill>
                  <a:schemeClr val="tx1"/>
                </a:solidFill>
                <a:latin typeface="+mn-lt"/>
                <a:ea typeface="+mn-ea"/>
                <a:cs typeface="+mn-cs"/>
              </a:rPr>
              <a:t> tab, in the </a:t>
            </a:r>
            <a:r>
              <a:rPr lang="en-US" sz="1200" b="1" i="0" kern="1200" baseline="0" dirty="0" smtClean="0">
                <a:solidFill>
                  <a:schemeClr val="tx1"/>
                </a:solidFill>
                <a:latin typeface="+mn-lt"/>
                <a:ea typeface="+mn-ea"/>
                <a:cs typeface="+mn-cs"/>
              </a:rPr>
              <a:t>Timing</a:t>
            </a:r>
            <a:r>
              <a:rPr lang="en-US" sz="1200" i="0" kern="1200" baseline="0" dirty="0" smtClean="0">
                <a:solidFill>
                  <a:schemeClr val="tx1"/>
                </a:solidFill>
                <a:latin typeface="+mn-lt"/>
                <a:ea typeface="+mn-ea"/>
                <a:cs typeface="+mn-cs"/>
              </a:rPr>
              <a:t> group, do the following:</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Delay</a:t>
            </a:r>
            <a:r>
              <a:rPr lang="en-US" sz="1200" i="0" kern="1200" baseline="0" dirty="0" smtClean="0">
                <a:solidFill>
                  <a:schemeClr val="tx1"/>
                </a:solidFill>
                <a:latin typeface="+mn-lt"/>
                <a:ea typeface="+mn-ea"/>
                <a:cs typeface="+mn-cs"/>
              </a:rPr>
              <a:t> box, enter </a:t>
            </a:r>
            <a:r>
              <a:rPr lang="en-US" sz="1200" b="1" i="0" kern="1200" baseline="0" dirty="0" smtClean="0">
                <a:solidFill>
                  <a:schemeClr val="tx1"/>
                </a:solidFill>
                <a:latin typeface="+mn-lt"/>
                <a:ea typeface="+mn-ea"/>
                <a:cs typeface="+mn-cs"/>
              </a:rPr>
              <a:t>0.9</a:t>
            </a:r>
            <a:r>
              <a:rPr lang="en-US" sz="1200" i="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Duration </a:t>
            </a:r>
            <a:r>
              <a:rPr lang="en-US" sz="1200" i="0" kern="1200" baseline="0" dirty="0" smtClean="0">
                <a:solidFill>
                  <a:schemeClr val="tx1"/>
                </a:solidFill>
                <a:latin typeface="+mn-lt"/>
                <a:ea typeface="+mn-ea"/>
                <a:cs typeface="+mn-cs"/>
              </a:rPr>
              <a:t>box, enter </a:t>
            </a:r>
            <a:r>
              <a:rPr lang="en-US" sz="1200" b="1" i="0" kern="1200" baseline="0" dirty="0" smtClean="0">
                <a:solidFill>
                  <a:schemeClr val="tx1"/>
                </a:solidFill>
                <a:latin typeface="+mn-lt"/>
                <a:ea typeface="+mn-ea"/>
                <a:cs typeface="+mn-cs"/>
              </a:rPr>
              <a:t>0.75 seconds</a:t>
            </a:r>
            <a:r>
              <a:rPr lang="en-US" sz="1200" i="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ninth animation effect (motion path for the third text box). On the </a:t>
            </a:r>
            <a:r>
              <a:rPr lang="en-US" sz="1200" b="1" i="0" kern="1200" baseline="0" dirty="0" smtClean="0">
                <a:solidFill>
                  <a:schemeClr val="tx1"/>
                </a:solidFill>
                <a:latin typeface="+mn-lt"/>
                <a:ea typeface="+mn-ea"/>
                <a:cs typeface="+mn-cs"/>
              </a:rPr>
              <a:t>Animations</a:t>
            </a:r>
            <a:r>
              <a:rPr lang="en-US" sz="1200" i="0" kern="1200" baseline="0" dirty="0" smtClean="0">
                <a:solidFill>
                  <a:schemeClr val="tx1"/>
                </a:solidFill>
                <a:latin typeface="+mn-lt"/>
                <a:ea typeface="+mn-ea"/>
                <a:cs typeface="+mn-cs"/>
              </a:rPr>
              <a:t> tab, in the </a:t>
            </a:r>
            <a:r>
              <a:rPr lang="en-US" sz="1200" b="1" i="0" kern="1200" baseline="0" dirty="0" smtClean="0">
                <a:solidFill>
                  <a:schemeClr val="tx1"/>
                </a:solidFill>
                <a:latin typeface="+mn-lt"/>
                <a:ea typeface="+mn-ea"/>
                <a:cs typeface="+mn-cs"/>
              </a:rPr>
              <a:t>Timing</a:t>
            </a:r>
            <a:r>
              <a:rPr lang="en-US" sz="1200" i="0" kern="1200" baseline="0" dirty="0" smtClean="0">
                <a:solidFill>
                  <a:schemeClr val="tx1"/>
                </a:solidFill>
                <a:latin typeface="+mn-lt"/>
                <a:ea typeface="+mn-ea"/>
                <a:cs typeface="+mn-cs"/>
              </a:rPr>
              <a:t> group, do the following:</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Delay</a:t>
            </a:r>
            <a:r>
              <a:rPr lang="en-US" sz="1200" i="0" kern="1200" baseline="0" dirty="0" smtClean="0">
                <a:solidFill>
                  <a:schemeClr val="tx1"/>
                </a:solidFill>
                <a:latin typeface="+mn-lt"/>
                <a:ea typeface="+mn-ea"/>
                <a:cs typeface="+mn-cs"/>
              </a:rPr>
              <a:t> box, enter </a:t>
            </a:r>
            <a:r>
              <a:rPr lang="en-US" sz="1200" b="1" i="0" kern="1200" baseline="0" dirty="0" smtClean="0">
                <a:solidFill>
                  <a:schemeClr val="tx1"/>
                </a:solidFill>
                <a:latin typeface="+mn-lt"/>
                <a:ea typeface="+mn-ea"/>
                <a:cs typeface="+mn-cs"/>
              </a:rPr>
              <a:t>0.9</a:t>
            </a:r>
            <a:r>
              <a:rPr lang="en-US" sz="1200" i="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Duration </a:t>
            </a:r>
            <a:r>
              <a:rPr lang="en-US" sz="1200" i="0" kern="1200" baseline="0" dirty="0" smtClean="0">
                <a:solidFill>
                  <a:schemeClr val="tx1"/>
                </a:solidFill>
                <a:latin typeface="+mn-lt"/>
                <a:ea typeface="+mn-ea"/>
                <a:cs typeface="+mn-cs"/>
              </a:rPr>
              <a:t>box, enter </a:t>
            </a:r>
            <a:r>
              <a:rPr lang="en-US" sz="1200" b="1" i="0" kern="1200" baseline="0" dirty="0" smtClean="0">
                <a:solidFill>
                  <a:schemeClr val="tx1"/>
                </a:solidFill>
                <a:latin typeface="+mn-lt"/>
                <a:ea typeface="+mn-ea"/>
                <a:cs typeface="+mn-cs"/>
              </a:rPr>
              <a:t>1.5 seconds</a:t>
            </a:r>
            <a:r>
              <a:rPr lang="en-US" sz="1200" i="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ninth animation effect (motion path for the third text box). On the slide, right-click the selected motion path, and then click </a:t>
            </a:r>
            <a:r>
              <a:rPr lang="en-US" sz="1200" b="1" i="0" kern="1200" baseline="0" dirty="0" smtClean="0">
                <a:solidFill>
                  <a:schemeClr val="tx1"/>
                </a:solidFill>
                <a:latin typeface="+mn-lt"/>
                <a:ea typeface="+mn-ea"/>
                <a:cs typeface="+mn-cs"/>
              </a:rPr>
              <a:t>Edit Points</a:t>
            </a:r>
            <a:r>
              <a:rPr lang="en-US" sz="1200" i="0" kern="1200" baseline="0" dirty="0" smtClean="0">
                <a:solidFill>
                  <a:schemeClr val="tx1"/>
                </a:solidFill>
                <a:latin typeface="+mn-lt"/>
                <a:ea typeface="+mn-ea"/>
                <a:cs typeface="+mn-cs"/>
              </a:rPr>
              <a:t>. Drag the points on the path to match the path to the curved line. (</a:t>
            </a:r>
            <a:r>
              <a:rPr lang="en-US" sz="1200" b="1" i="0" kern="1200" baseline="0" dirty="0" smtClean="0">
                <a:solidFill>
                  <a:schemeClr val="tx1"/>
                </a:solidFill>
                <a:latin typeface="+mn-lt"/>
                <a:ea typeface="+mn-ea"/>
                <a:cs typeface="+mn-cs"/>
              </a:rPr>
              <a:t>Note:</a:t>
            </a:r>
            <a:r>
              <a:rPr lang="en-US" sz="1200" i="0" kern="1200" baseline="0" dirty="0" smtClean="0">
                <a:solidFill>
                  <a:schemeClr val="tx1"/>
                </a:solidFill>
                <a:latin typeface="+mn-lt"/>
                <a:ea typeface="+mn-ea"/>
                <a:cs typeface="+mn-cs"/>
              </a:rPr>
              <a:t> The endpoint will be above the curved line and the path will eventually meet the curve. The starting point will be further to the right of the right edge of the slide than the starting point for the first motion path.)</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endParaRPr lang="en-US" sz="1200" b="0" kern="1200" baseline="0" dirty="0" smtClean="0">
              <a:solidFill>
                <a:schemeClr val="tx1"/>
              </a:solidFill>
              <a:latin typeface="+mn-lt"/>
              <a:ea typeface="+mn-ea"/>
              <a:cs typeface="+mn-cs"/>
            </a:endParaRPr>
          </a:p>
          <a:p>
            <a:endParaRPr lang="en-US" sz="1200" dirty="0" smtClean="0"/>
          </a:p>
          <a:p>
            <a:r>
              <a:rPr lang="en-US" sz="1200" kern="1200" dirty="0" smtClean="0">
                <a:solidFill>
                  <a:schemeClr val="tx1"/>
                </a:solidFill>
                <a:latin typeface="+mn-lt"/>
                <a:ea typeface="+mn-ea"/>
                <a:cs typeface="+mn-cs"/>
              </a:rPr>
              <a:t>To reproduce the background on this slide, do the following: </a:t>
            </a:r>
          </a:p>
          <a:p>
            <a:pPr marL="228600" lvl="0" indent="-228600">
              <a:buFont typeface="+mj-lt"/>
              <a:buAutoNum type="arabicPeriod"/>
            </a:pPr>
            <a:r>
              <a:rPr lang="en-US" sz="1200" kern="1200" dirty="0" smtClean="0">
                <a:solidFill>
                  <a:schemeClr val="tx1"/>
                </a:solidFill>
                <a:latin typeface="+mn-lt"/>
                <a:ea typeface="+mn-ea"/>
                <a:cs typeface="+mn-cs"/>
              </a:rPr>
              <a:t>Right-click the slide background area, and then click </a:t>
            </a:r>
            <a:r>
              <a:rPr lang="en-US" sz="1200" b="1" kern="1200" dirty="0" smtClean="0">
                <a:solidFill>
                  <a:schemeClr val="tx1"/>
                </a:solidFill>
                <a:latin typeface="+mn-lt"/>
                <a:ea typeface="+mn-ea"/>
                <a:cs typeface="+mn-cs"/>
              </a:rPr>
              <a:t>Format Background</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Format Background </a:t>
            </a:r>
            <a:r>
              <a:rPr lang="en-US" sz="1200" kern="1200" dirty="0" smtClean="0">
                <a:solidFill>
                  <a:schemeClr val="tx1"/>
                </a:solidFill>
                <a:latin typeface="+mn-lt"/>
                <a:ea typeface="+mn-ea"/>
                <a:cs typeface="+mn-cs"/>
              </a:rPr>
              <a:t>dialog box, click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left pane, select </a:t>
            </a:r>
            <a:r>
              <a:rPr lang="en-US" sz="1200" b="1" kern="1200" dirty="0" smtClean="0">
                <a:solidFill>
                  <a:schemeClr val="tx1"/>
                </a:solidFill>
                <a:latin typeface="+mn-lt"/>
                <a:ea typeface="+mn-ea"/>
                <a:cs typeface="+mn-cs"/>
              </a:rPr>
              <a:t>Gradient fill</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Radial</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From Corner</a:t>
            </a:r>
            <a:r>
              <a:rPr lang="en-US" sz="1200" b="0" kern="1200" dirty="0" smtClean="0">
                <a:solidFill>
                  <a:schemeClr val="tx1"/>
                </a:solidFill>
                <a:latin typeface="+mn-lt"/>
                <a:ea typeface="+mn-ea"/>
                <a:cs typeface="+mn-cs"/>
              </a:rPr>
              <a:t> (fifth option from the left).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 gradient stop</a:t>
            </a:r>
            <a:r>
              <a:rPr lang="en-US" sz="1200" b="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 gradient stop</a:t>
            </a:r>
            <a:r>
              <a:rPr lang="en-US" sz="1200" kern="1200" dirty="0" smtClean="0">
                <a:solidFill>
                  <a:schemeClr val="tx1"/>
                </a:solidFill>
                <a:latin typeface="+mn-lt"/>
                <a:ea typeface="+mn-ea"/>
                <a:cs typeface="+mn-cs"/>
              </a:rPr>
              <a:t> until two stops appear in the slider.</a:t>
            </a:r>
          </a:p>
          <a:p>
            <a:pPr marL="228600" lvl="0" indent="-228600">
              <a:buFont typeface="+mj-lt"/>
              <a:buAutoNum type="arabicPeriod"/>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first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a:t>
            </a:r>
            <a:r>
              <a:rPr lang="en-US" sz="1200" b="0" kern="1200" dirty="0" smtClean="0">
                <a:solidFill>
                  <a:schemeClr val="tx1"/>
                </a:solidFill>
                <a:latin typeface="+mn-lt"/>
                <a:ea typeface="+mn-ea"/>
                <a:cs typeface="+mn-cs"/>
              </a:rPr>
              <a:t>(first row, first option from the left).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last stop in the slider</a:t>
            </a:r>
            <a:r>
              <a:rPr lang="en-US" sz="1200" kern="1200" dirty="0" smtClean="0">
                <a:solidFill>
                  <a:schemeClr val="tx1"/>
                </a:solidFill>
                <a:latin typeface="+mn-lt"/>
                <a:ea typeface="+mn-ea"/>
                <a:cs typeface="+mn-cs"/>
              </a:rPr>
              <a:t>, and then do the following: </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100%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Darker 35% </a:t>
            </a:r>
            <a:r>
              <a:rPr lang="en-US" sz="1200" b="0" kern="1200" dirty="0" smtClean="0">
                <a:solidFill>
                  <a:schemeClr val="tx1"/>
                </a:solidFill>
                <a:latin typeface="+mn-lt"/>
                <a:ea typeface="+mn-ea"/>
                <a:cs typeface="+mn-cs"/>
              </a:rPr>
              <a:t>(fifth</a:t>
            </a:r>
            <a:r>
              <a:rPr lang="en-US" sz="1200" b="0" kern="1200" baseline="0" dirty="0" smtClean="0">
                <a:solidFill>
                  <a:schemeClr val="tx1"/>
                </a:solidFill>
                <a:latin typeface="+mn-lt"/>
                <a:ea typeface="+mn-ea"/>
                <a:cs typeface="+mn-cs"/>
              </a:rPr>
              <a:t> row, first option from the left)</a:t>
            </a:r>
            <a:r>
              <a:rPr lang="en-US" sz="1200" b="0" kern="1200" dirty="0" smtClean="0">
                <a:solidFill>
                  <a:schemeClr val="tx1"/>
                </a:solidFill>
                <a:latin typeface="+mn-lt"/>
                <a:ea typeface="+mn-ea"/>
                <a:cs typeface="+mn-cs"/>
              </a:rPr>
              <a:t>.</a:t>
            </a:r>
          </a:p>
          <a:p>
            <a:pPr marL="1143000" lvl="2" indent="-228600">
              <a:buFont typeface="Arial" pitchFamily="34" charset="0"/>
              <a:buNone/>
            </a:pPr>
            <a:endParaRPr lang="en-US" sz="1200" b="0" kern="1200" dirty="0" smtClean="0">
              <a:solidFill>
                <a:schemeClr val="tx1"/>
              </a:solidFill>
              <a:latin typeface="+mn-lt"/>
              <a:ea typeface="+mn-ea"/>
              <a:cs typeface="+mn-cs"/>
            </a:endParaRPr>
          </a:p>
        </p:txBody>
      </p:sp>
      <p:sp>
        <p:nvSpPr>
          <p:cNvPr id="5" name="Slide Image Placeholder 4"/>
          <p:cNvSpPr>
            <a:spLocks noGrp="1" noRot="1" noChangeAspect="1"/>
          </p:cNvSpPr>
          <p:nvPr>
            <p:ph type="sldImg"/>
          </p:nvPr>
        </p:nvSpPr>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r>
              <a:rPr lang="en-US" sz="1400" b="1" dirty="0" smtClean="0"/>
              <a:t>Rotating numbers on a curved path</a:t>
            </a:r>
          </a:p>
          <a:p>
            <a:r>
              <a:rPr lang="en-US" sz="1400" dirty="0" smtClean="0"/>
              <a:t>(Advanced)</a:t>
            </a:r>
          </a:p>
          <a:p>
            <a:endParaRPr lang="en-US" sz="1200" dirty="0" smtClean="0"/>
          </a:p>
          <a:p>
            <a:pPr marL="685800" marR="0" lvl="3" indent="-228600" algn="l" defTabSz="914400" rtl="0" eaLnBrk="1" fontAlgn="auto" latinLnBrk="0" hangingPunct="1">
              <a:lnSpc>
                <a:spcPct val="100000"/>
              </a:lnSpc>
              <a:spcBef>
                <a:spcPts val="0"/>
              </a:spcBef>
              <a:spcAft>
                <a:spcPts val="0"/>
              </a:spcAft>
              <a:buClrTx/>
              <a:buSzTx/>
              <a:buFont typeface="+mj-lt"/>
              <a:buNone/>
              <a:tabLst/>
              <a:defRPr/>
            </a:pPr>
            <a:endParaRPr lang="en-US" sz="1200" dirty="0" smtClean="0"/>
          </a:p>
          <a:p>
            <a:pPr marL="0" marR="0" lvl="3" indent="0" algn="l" defTabSz="914400" rtl="0" eaLnBrk="1" fontAlgn="auto" latinLnBrk="0" hangingPunct="1">
              <a:lnSpc>
                <a:spcPct val="100000"/>
              </a:lnSpc>
              <a:spcBef>
                <a:spcPts val="0"/>
              </a:spcBef>
              <a:spcAft>
                <a:spcPts val="0"/>
              </a:spcAft>
              <a:buClrTx/>
              <a:buSzTx/>
              <a:buFont typeface="+mj-lt"/>
              <a:buNone/>
              <a:tabLst/>
              <a:defRPr/>
            </a:pPr>
            <a:r>
              <a:rPr lang="en-US" sz="1200" b="1" dirty="0" smtClean="0"/>
              <a:t>Tip: </a:t>
            </a:r>
            <a:r>
              <a:rPr lang="en-US" sz="1200" dirty="0" smtClean="0"/>
              <a:t>To draw the curved line on this slide, you will need to use the ruler and the drawing guides.</a:t>
            </a:r>
          </a:p>
          <a:p>
            <a:pPr marL="685800" marR="0" lvl="3" indent="-228600" algn="l" defTabSz="914400" rtl="0" eaLnBrk="1" fontAlgn="auto" latinLnBrk="0" hangingPunct="1">
              <a:lnSpc>
                <a:spcPct val="100000"/>
              </a:lnSpc>
              <a:spcBef>
                <a:spcPts val="0"/>
              </a:spcBef>
              <a:spcAft>
                <a:spcPts val="0"/>
              </a:spcAft>
              <a:buClrTx/>
              <a:buSzTx/>
              <a:buFont typeface="+mj-lt"/>
              <a:buNone/>
              <a:tabLst/>
              <a:defRPr/>
            </a:pPr>
            <a:endParaRPr lang="en-US" sz="1200" dirty="0" smtClean="0"/>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dirty="0" smtClean="0"/>
          </a:p>
          <a:p>
            <a:r>
              <a:rPr lang="en-US" sz="1200" dirty="0" smtClean="0"/>
              <a:t>To display the ruler and the drawing</a:t>
            </a:r>
            <a:r>
              <a:rPr lang="en-US" sz="1200" baseline="0" dirty="0" smtClean="0"/>
              <a:t> guides, do the following:</a:t>
            </a:r>
            <a:endParaRPr lang="en-US" sz="120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On the </a:t>
            </a:r>
            <a:r>
              <a:rPr lang="en-US" sz="1200" b="1" kern="1200" baseline="0" dirty="0" smtClean="0">
                <a:solidFill>
                  <a:schemeClr val="tx1"/>
                </a:solidFill>
                <a:latin typeface="+mn-lt"/>
                <a:ea typeface="+mn-ea"/>
                <a:cs typeface="+mn-cs"/>
              </a:rPr>
              <a:t>View</a:t>
            </a:r>
            <a:r>
              <a:rPr lang="en-US" sz="1200" b="0" kern="1200" baseline="0" dirty="0" smtClean="0">
                <a:solidFill>
                  <a:schemeClr val="tx1"/>
                </a:solidFill>
                <a:latin typeface="+mn-lt"/>
                <a:ea typeface="+mn-ea"/>
                <a:cs typeface="+mn-cs"/>
              </a:rPr>
              <a:t> tab, in the </a:t>
            </a:r>
            <a:r>
              <a:rPr lang="en-US" sz="1200" b="1" kern="1200" baseline="0" dirty="0" smtClean="0">
                <a:solidFill>
                  <a:schemeClr val="tx1"/>
                </a:solidFill>
                <a:latin typeface="+mn-lt"/>
                <a:ea typeface="+mn-ea"/>
                <a:cs typeface="+mn-cs"/>
              </a:rPr>
              <a:t>Show/Hide</a:t>
            </a:r>
            <a:r>
              <a:rPr lang="en-US" sz="1200" b="0" kern="1200" baseline="0" dirty="0" smtClean="0">
                <a:solidFill>
                  <a:schemeClr val="tx1"/>
                </a:solidFill>
                <a:latin typeface="+mn-lt"/>
                <a:ea typeface="+mn-ea"/>
                <a:cs typeface="+mn-cs"/>
              </a:rPr>
              <a:t> group, select </a:t>
            </a:r>
            <a:r>
              <a:rPr lang="en-US" sz="1200" b="1" kern="1200" baseline="0" dirty="0" smtClean="0">
                <a:solidFill>
                  <a:schemeClr val="tx1"/>
                </a:solidFill>
                <a:latin typeface="+mn-lt"/>
                <a:ea typeface="+mn-ea"/>
                <a:cs typeface="+mn-cs"/>
              </a:rPr>
              <a:t>Ruler</a:t>
            </a:r>
            <a:r>
              <a:rPr lang="en-US" sz="1200" b="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Right-click the slide background area, and then click </a:t>
            </a:r>
            <a:r>
              <a:rPr lang="en-US" sz="1200" b="1" kern="1200" baseline="0" dirty="0" smtClean="0">
                <a:solidFill>
                  <a:schemeClr val="tx1"/>
                </a:solidFill>
                <a:latin typeface="+mn-lt"/>
                <a:ea typeface="+mn-ea"/>
                <a:cs typeface="+mn-cs"/>
              </a:rPr>
              <a:t>Grid and Guides</a:t>
            </a:r>
            <a:r>
              <a:rPr lang="en-US" sz="1200" b="0" kern="1200" baseline="0" dirty="0" smtClean="0">
                <a:solidFill>
                  <a:schemeClr val="tx1"/>
                </a:solidFill>
                <a:latin typeface="+mn-lt"/>
                <a:ea typeface="+mn-ea"/>
                <a:cs typeface="+mn-cs"/>
              </a:rPr>
              <a:t>. In the </a:t>
            </a:r>
            <a:r>
              <a:rPr lang="en-US" sz="1200" b="1" kern="1200" baseline="0" dirty="0" smtClean="0">
                <a:solidFill>
                  <a:schemeClr val="tx1"/>
                </a:solidFill>
                <a:latin typeface="+mn-lt"/>
                <a:ea typeface="+mn-ea"/>
                <a:cs typeface="+mn-cs"/>
              </a:rPr>
              <a:t>Grid and Guides </a:t>
            </a:r>
            <a:r>
              <a:rPr lang="en-US" sz="1200" b="0" kern="1200" baseline="0" dirty="0" smtClean="0">
                <a:solidFill>
                  <a:schemeClr val="tx1"/>
                </a:solidFill>
                <a:latin typeface="+mn-lt"/>
                <a:ea typeface="+mn-ea"/>
                <a:cs typeface="+mn-cs"/>
              </a:rPr>
              <a:t>dialog box, under </a:t>
            </a:r>
            <a:r>
              <a:rPr lang="en-US" sz="1200" b="1" kern="1200" baseline="0" dirty="0" smtClean="0">
                <a:solidFill>
                  <a:schemeClr val="tx1"/>
                </a:solidFill>
                <a:latin typeface="+mn-lt"/>
                <a:ea typeface="+mn-ea"/>
                <a:cs typeface="+mn-cs"/>
              </a:rPr>
              <a:t>Guide settings</a:t>
            </a:r>
            <a:r>
              <a:rPr lang="en-US" sz="1200" b="0" kern="1200" baseline="0" dirty="0" smtClean="0">
                <a:solidFill>
                  <a:schemeClr val="tx1"/>
                </a:solidFill>
                <a:latin typeface="+mn-lt"/>
                <a:ea typeface="+mn-ea"/>
                <a:cs typeface="+mn-cs"/>
              </a:rPr>
              <a:t>, select </a:t>
            </a:r>
            <a:r>
              <a:rPr lang="en-US" sz="1200" b="1" kern="1200" baseline="0" dirty="0" smtClean="0">
                <a:solidFill>
                  <a:schemeClr val="tx1"/>
                </a:solidFill>
                <a:latin typeface="+mn-lt"/>
                <a:ea typeface="+mn-ea"/>
                <a:cs typeface="+mn-cs"/>
              </a:rPr>
              <a:t>Display drawing guides on screen</a:t>
            </a:r>
            <a:r>
              <a:rPr lang="en-US" sz="1200" b="0" kern="1200" baseline="0" dirty="0" smtClean="0">
                <a:solidFill>
                  <a:schemeClr val="tx1"/>
                </a:solidFill>
                <a:latin typeface="+mn-lt"/>
                <a:ea typeface="+mn-ea"/>
                <a:cs typeface="+mn-cs"/>
              </a:rPr>
              <a:t>. </a:t>
            </a:r>
            <a:r>
              <a:rPr lang="en-US" sz="1200" b="0" baseline="0" dirty="0" smtClean="0"/>
              <a:t>(</a:t>
            </a:r>
            <a:r>
              <a:rPr lang="en-US" sz="1200" b="1" dirty="0" smtClean="0"/>
              <a:t>Note: </a:t>
            </a:r>
            <a:r>
              <a:rPr lang="en-US" sz="1200" dirty="0" smtClean="0"/>
              <a:t>One horizontal and one vertical guide will display on</a:t>
            </a:r>
            <a:r>
              <a:rPr lang="en-US" sz="1200" baseline="0" dirty="0" smtClean="0"/>
              <a:t> the slide </a:t>
            </a:r>
            <a:r>
              <a:rPr lang="en-US" sz="1200" dirty="0" smtClean="0"/>
              <a:t>at 0.00, the default</a:t>
            </a:r>
            <a:r>
              <a:rPr lang="en-US" sz="1200" baseline="0" dirty="0" smtClean="0"/>
              <a:t> position</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None/>
              <a:tabLst/>
              <a:defRPr/>
            </a:pPr>
            <a:r>
              <a:rPr lang="en-US" sz="1200" dirty="0" smtClean="0"/>
              <a:t>To reproduce the curved line on this slide, do the following:</a:t>
            </a:r>
            <a:endParaRPr lang="en-US" sz="1200" b="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On the </a:t>
            </a:r>
            <a:r>
              <a:rPr lang="en-US" sz="1200" b="1" kern="1200" baseline="0" dirty="0" smtClean="0">
                <a:solidFill>
                  <a:schemeClr val="tx1"/>
                </a:solidFill>
                <a:latin typeface="+mn-lt"/>
                <a:ea typeface="+mn-ea"/>
                <a:cs typeface="+mn-cs"/>
              </a:rPr>
              <a:t>Insert </a:t>
            </a:r>
            <a:r>
              <a:rPr lang="en-US" sz="1200" b="0" kern="1200" baseline="0" dirty="0" smtClean="0">
                <a:solidFill>
                  <a:schemeClr val="tx1"/>
                </a:solidFill>
                <a:latin typeface="+mn-lt"/>
                <a:ea typeface="+mn-ea"/>
                <a:cs typeface="+mn-cs"/>
              </a:rPr>
              <a:t>tab, in the </a:t>
            </a:r>
            <a:r>
              <a:rPr lang="en-US" sz="1200" b="1" kern="1200" baseline="0" dirty="0" smtClean="0">
                <a:solidFill>
                  <a:schemeClr val="tx1"/>
                </a:solidFill>
                <a:latin typeface="+mn-lt"/>
                <a:ea typeface="+mn-ea"/>
                <a:cs typeface="+mn-cs"/>
              </a:rPr>
              <a:t>Illustrations </a:t>
            </a:r>
            <a:r>
              <a:rPr lang="en-US" sz="1200" b="0" kern="1200" baseline="0" dirty="0" smtClean="0">
                <a:solidFill>
                  <a:schemeClr val="tx1"/>
                </a:solidFill>
                <a:latin typeface="+mn-lt"/>
                <a:ea typeface="+mn-ea"/>
                <a:cs typeface="+mn-cs"/>
              </a:rPr>
              <a:t>group, click </a:t>
            </a:r>
            <a:r>
              <a:rPr lang="en-US" sz="1200" b="1" kern="1200" baseline="0" dirty="0" smtClean="0">
                <a:solidFill>
                  <a:schemeClr val="tx1"/>
                </a:solidFill>
                <a:latin typeface="+mn-lt"/>
                <a:ea typeface="+mn-ea"/>
                <a:cs typeface="+mn-cs"/>
              </a:rPr>
              <a:t>Shapes</a:t>
            </a:r>
            <a:r>
              <a:rPr lang="en-US" sz="1200" b="0" kern="1200" baseline="0" dirty="0" smtClean="0">
                <a:solidFill>
                  <a:schemeClr val="tx1"/>
                </a:solidFill>
                <a:latin typeface="+mn-lt"/>
                <a:ea typeface="+mn-ea"/>
                <a:cs typeface="+mn-cs"/>
              </a:rPr>
              <a:t>, and then under </a:t>
            </a:r>
            <a:r>
              <a:rPr lang="en-US" sz="1200" b="1" kern="1200" baseline="0" dirty="0" smtClean="0">
                <a:solidFill>
                  <a:schemeClr val="tx1"/>
                </a:solidFill>
                <a:latin typeface="+mn-lt"/>
                <a:ea typeface="+mn-ea"/>
                <a:cs typeface="+mn-cs"/>
              </a:rPr>
              <a:t>Lines</a:t>
            </a:r>
            <a:r>
              <a:rPr lang="en-US" sz="1200" b="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Curve</a:t>
            </a:r>
            <a:r>
              <a:rPr lang="en-US" sz="1200" b="0" kern="1200" baseline="0" dirty="0" smtClean="0">
                <a:solidFill>
                  <a:schemeClr val="tx1"/>
                </a:solidFill>
                <a:latin typeface="+mn-lt"/>
                <a:ea typeface="+mn-ea"/>
                <a:cs typeface="+mn-cs"/>
              </a:rPr>
              <a:t> (10</a:t>
            </a:r>
            <a:r>
              <a:rPr lang="en-US" sz="1200" b="0" kern="1200" baseline="30000" dirty="0" smtClean="0">
                <a:solidFill>
                  <a:schemeClr val="tx1"/>
                </a:solidFill>
                <a:latin typeface="+mn-lt"/>
                <a:ea typeface="+mn-ea"/>
                <a:cs typeface="+mn-cs"/>
              </a:rPr>
              <a:t>th</a:t>
            </a:r>
            <a:r>
              <a:rPr lang="en-US" sz="1200" b="0" kern="1200" baseline="0" dirty="0" smtClean="0">
                <a:solidFill>
                  <a:schemeClr val="tx1"/>
                </a:solidFill>
                <a:latin typeface="+mn-lt"/>
                <a:ea typeface="+mn-ea"/>
                <a:cs typeface="+mn-cs"/>
              </a:rPr>
              <a:t> option from the left). To draw the curved line on the slide, do the following:</a:t>
            </a:r>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Click the first point 0.25” to the left of the left edge of the slide and 0.75” below the horizontal drawing guide.</a:t>
            </a:r>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Click the second point 3” to the left of the vertical drawing guide and 1” above the horizontal drawing guide.</a:t>
            </a:r>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Click the third point 1.5” to the right of the vertical drawing guide and 0.5” below the horizontal drawing guide.</a:t>
            </a:r>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Double-click the fourth and final point 0.25” to the right of the right edge of the slide and 1.5” above the horizontal drawing guide.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2"/>
              <a:tabLst/>
              <a:defRPr/>
            </a:pPr>
            <a:r>
              <a:rPr lang="en-US" sz="1200" b="0" kern="1200" dirty="0" smtClean="0">
                <a:solidFill>
                  <a:schemeClr val="tx1"/>
                </a:solidFill>
                <a:latin typeface="+mn-lt"/>
                <a:ea typeface="+mn-ea"/>
                <a:cs typeface="+mn-cs"/>
              </a:rPr>
              <a:t>Select the curved line. Under</a:t>
            </a:r>
            <a:r>
              <a:rPr lang="en-US" sz="1200" b="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Drawing Tools</a:t>
            </a:r>
            <a:r>
              <a:rPr lang="en-US" sz="1200" b="0" kern="1200" baseline="0" dirty="0" smtClean="0">
                <a:solidFill>
                  <a:schemeClr val="tx1"/>
                </a:solidFill>
                <a:latin typeface="+mn-lt"/>
                <a:ea typeface="+mn-ea"/>
                <a:cs typeface="+mn-cs"/>
              </a:rPr>
              <a:t>, on the </a:t>
            </a:r>
            <a:r>
              <a:rPr lang="en-US" sz="1200" b="1" kern="1200" baseline="0" dirty="0" smtClean="0">
                <a:solidFill>
                  <a:schemeClr val="tx1"/>
                </a:solidFill>
                <a:latin typeface="+mn-lt"/>
                <a:ea typeface="+mn-ea"/>
                <a:cs typeface="+mn-cs"/>
              </a:rPr>
              <a:t>Format</a:t>
            </a:r>
            <a:r>
              <a:rPr lang="en-US" sz="1200" b="0" kern="1200" baseline="0" dirty="0" smtClean="0">
                <a:solidFill>
                  <a:schemeClr val="tx1"/>
                </a:solidFill>
                <a:latin typeface="+mn-lt"/>
                <a:ea typeface="+mn-ea"/>
                <a:cs typeface="+mn-cs"/>
              </a:rPr>
              <a:t> tab, in the </a:t>
            </a:r>
            <a:r>
              <a:rPr lang="en-US" sz="1200" b="1" kern="1200" baseline="0" dirty="0" smtClean="0">
                <a:solidFill>
                  <a:schemeClr val="tx1"/>
                </a:solidFill>
                <a:latin typeface="+mn-lt"/>
                <a:ea typeface="+mn-ea"/>
                <a:cs typeface="+mn-cs"/>
              </a:rPr>
              <a:t>Shape Styles </a:t>
            </a:r>
            <a:r>
              <a:rPr lang="en-US" sz="1200" b="0" kern="1200" baseline="0" dirty="0" smtClean="0">
                <a:solidFill>
                  <a:schemeClr val="tx1"/>
                </a:solidFill>
                <a:latin typeface="+mn-lt"/>
                <a:ea typeface="+mn-ea"/>
                <a:cs typeface="+mn-cs"/>
              </a:rPr>
              <a:t>group, click </a:t>
            </a:r>
            <a:r>
              <a:rPr lang="en-US" sz="1200" b="1" kern="1200" baseline="0" dirty="0" smtClean="0">
                <a:solidFill>
                  <a:schemeClr val="tx1"/>
                </a:solidFill>
                <a:latin typeface="+mn-lt"/>
                <a:ea typeface="+mn-ea"/>
                <a:cs typeface="+mn-cs"/>
              </a:rPr>
              <a:t>Shape Outline</a:t>
            </a:r>
            <a:r>
              <a:rPr lang="en-US" sz="1200" b="0" kern="1200" baseline="0" dirty="0" smtClean="0">
                <a:solidFill>
                  <a:schemeClr val="tx1"/>
                </a:solidFill>
                <a:latin typeface="+mn-lt"/>
                <a:ea typeface="+mn-ea"/>
                <a:cs typeface="+mn-cs"/>
              </a:rPr>
              <a:t>, and then do the following: </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Under </a:t>
            </a:r>
            <a:r>
              <a:rPr lang="en-US" sz="1200" b="1" kern="1200" baseline="0" dirty="0" smtClean="0">
                <a:solidFill>
                  <a:schemeClr val="tx1"/>
                </a:solidFill>
                <a:latin typeface="+mn-lt"/>
                <a:ea typeface="+mn-ea"/>
                <a:cs typeface="+mn-cs"/>
              </a:rPr>
              <a:t>Theme Colors</a:t>
            </a:r>
            <a:r>
              <a:rPr lang="en-US" sz="1200" b="0" kern="1200" baseline="0" dirty="0" smtClean="0">
                <a:solidFill>
                  <a:schemeClr val="tx1"/>
                </a:solidFill>
                <a:latin typeface="+mn-lt"/>
                <a:ea typeface="+mn-ea"/>
                <a:cs typeface="+mn-cs"/>
              </a:rPr>
              <a:t>,</a:t>
            </a:r>
            <a:r>
              <a:rPr lang="en-US" sz="1200" b="1" kern="1200" baseline="0" dirty="0" smtClean="0">
                <a:solidFill>
                  <a:schemeClr val="tx1"/>
                </a:solidFill>
                <a:latin typeface="+mn-lt"/>
                <a:ea typeface="+mn-ea"/>
                <a:cs typeface="+mn-cs"/>
              </a:rPr>
              <a:t> </a:t>
            </a:r>
            <a:r>
              <a:rPr lang="en-US" sz="1200" b="0" kern="1200" baseline="0" dirty="0" smtClean="0">
                <a:solidFill>
                  <a:schemeClr val="tx1"/>
                </a:solidFill>
                <a:latin typeface="+mn-lt"/>
                <a:ea typeface="+mn-ea"/>
                <a:cs typeface="+mn-cs"/>
              </a:rPr>
              <a:t>click</a:t>
            </a:r>
            <a:r>
              <a:rPr lang="en-US" sz="1200" b="0" dirty="0" smtClean="0"/>
              <a:t> </a:t>
            </a:r>
            <a:r>
              <a:rPr lang="en-US" sz="1200" b="1" dirty="0" smtClean="0"/>
              <a:t>White, Background 1, Darker 35%</a:t>
            </a:r>
            <a:r>
              <a:rPr lang="en-US" sz="1200" b="0" dirty="0" smtClean="0"/>
              <a:t> (fifth row, first option from the left). </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Point to </a:t>
            </a:r>
            <a:r>
              <a:rPr lang="en-US" sz="1200" b="1" kern="1200" baseline="0" dirty="0" smtClean="0">
                <a:solidFill>
                  <a:schemeClr val="tx1"/>
                </a:solidFill>
                <a:latin typeface="+mn-lt"/>
                <a:ea typeface="+mn-ea"/>
                <a:cs typeface="+mn-cs"/>
              </a:rPr>
              <a:t>Dashes</a:t>
            </a:r>
            <a:r>
              <a:rPr lang="en-US" sz="1200" b="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Square Dot </a:t>
            </a:r>
            <a:r>
              <a:rPr lang="en-US" sz="1200" b="0" kern="1200" baseline="0" dirty="0" smtClean="0">
                <a:solidFill>
                  <a:schemeClr val="tx1"/>
                </a:solidFill>
                <a:latin typeface="+mn-lt"/>
                <a:ea typeface="+mn-ea"/>
                <a:cs typeface="+mn-cs"/>
              </a:rPr>
              <a:t>(third option from the top).</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Point to </a:t>
            </a:r>
            <a:r>
              <a:rPr lang="en-US" sz="1200" b="1" kern="1200" baseline="0" dirty="0" smtClean="0">
                <a:solidFill>
                  <a:schemeClr val="tx1"/>
                </a:solidFill>
                <a:latin typeface="+mn-lt"/>
                <a:ea typeface="+mn-ea"/>
                <a:cs typeface="+mn-cs"/>
              </a:rPr>
              <a:t>Weight</a:t>
            </a:r>
            <a:r>
              <a:rPr lang="en-US" sz="1200" b="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1 ½ pt</a:t>
            </a:r>
            <a:r>
              <a:rPr lang="en-US" sz="1200" b="0" kern="1200" baseline="0" dirty="0" smtClean="0">
                <a:solidFill>
                  <a:schemeClr val="tx1"/>
                </a:solidFill>
                <a:latin typeface="+mn-lt"/>
                <a:ea typeface="+mn-ea"/>
                <a:cs typeface="+mn-cs"/>
              </a:rPr>
              <a:t>. </a:t>
            </a:r>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dirty="0" smtClean="0"/>
          </a:p>
          <a:p>
            <a:endParaRPr lang="en-US" sz="1200" dirty="0" smtClean="0"/>
          </a:p>
          <a:p>
            <a:r>
              <a:rPr lang="en-US" sz="1200" dirty="0" smtClean="0"/>
              <a:t>To reproduce the “1”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t>On the </a:t>
            </a:r>
            <a:r>
              <a:rPr lang="en-US" sz="1200" b="1" i="0" dirty="0" smtClean="0"/>
              <a:t>Home</a:t>
            </a:r>
            <a:r>
              <a:rPr lang="en-US" sz="1200" i="0" dirty="0" smtClean="0"/>
              <a:t> tab, in the</a:t>
            </a:r>
            <a:r>
              <a:rPr lang="en-US" sz="1200" i="0" baseline="0" dirty="0" smtClean="0"/>
              <a:t> </a:t>
            </a:r>
            <a:r>
              <a:rPr lang="en-US" sz="1200" b="1" i="0" baseline="0" dirty="0" smtClean="0"/>
              <a:t>Slides</a:t>
            </a:r>
            <a:r>
              <a:rPr lang="en-US" sz="1200" i="0" baseline="0" dirty="0" smtClean="0"/>
              <a:t> group, click </a:t>
            </a:r>
            <a:r>
              <a:rPr lang="en-US" sz="1200" b="1" i="0" baseline="0" dirty="0" smtClean="0"/>
              <a:t>Layout</a:t>
            </a:r>
            <a:r>
              <a:rPr lang="en-US" sz="1200" i="0" baseline="0" dirty="0" smtClean="0"/>
              <a:t>, and then click </a:t>
            </a:r>
            <a:r>
              <a:rPr lang="en-US" sz="1200" b="1" i="0" baseline="0" dirty="0" smtClean="0"/>
              <a:t>Blank</a:t>
            </a:r>
            <a:r>
              <a:rPr lang="en-US" sz="1200" i="0" baseline="0" dirty="0" smtClean="0"/>
              <a:t>.</a:t>
            </a:r>
            <a:endParaRPr lang="en-US" sz="1200" i="0" dirty="0" smtClean="0"/>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t>On</a:t>
            </a:r>
            <a:r>
              <a:rPr lang="en-US" sz="1200" i="0" baseline="0" dirty="0" smtClean="0"/>
              <a:t> the </a:t>
            </a:r>
            <a:r>
              <a:rPr lang="en-US" sz="1200" b="1" i="0" baseline="0" dirty="0" smtClean="0"/>
              <a:t>Insert</a:t>
            </a:r>
            <a:r>
              <a:rPr lang="en-US" sz="1200" i="0" baseline="0" dirty="0" smtClean="0"/>
              <a:t> tab, in the </a:t>
            </a:r>
            <a:r>
              <a:rPr lang="en-US" sz="1200" b="1" i="0" baseline="0" dirty="0" smtClean="0"/>
              <a:t>Text</a:t>
            </a:r>
            <a:r>
              <a:rPr lang="en-US" sz="1200" i="0" baseline="0" dirty="0" smtClean="0"/>
              <a:t> group, click </a:t>
            </a:r>
            <a:r>
              <a:rPr lang="en-US" sz="1200" b="1" i="0" baseline="0" dirty="0" smtClean="0"/>
              <a:t>Text Box</a:t>
            </a:r>
            <a:r>
              <a:rPr lang="en-US" sz="1200" i="0" baseline="0" dirty="0" smtClean="0"/>
              <a:t>, and then on the slide, drag to draw the text 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t>Enter </a:t>
            </a:r>
            <a:r>
              <a:rPr lang="en-US" sz="1200" b="1" i="0" baseline="0" dirty="0" smtClean="0"/>
              <a:t>1</a:t>
            </a:r>
            <a:r>
              <a:rPr lang="en-US" sz="1200" i="0" baseline="0" dirty="0" smtClean="0"/>
              <a:t> in the text box, and then select the text. O</a:t>
            </a:r>
            <a:r>
              <a:rPr lang="en-US" sz="1200" i="0" dirty="0" smtClean="0"/>
              <a:t>n the </a:t>
            </a:r>
            <a:r>
              <a:rPr lang="en-US" sz="1200" b="1" i="0" dirty="0" smtClean="0"/>
              <a:t>Home</a:t>
            </a:r>
            <a:r>
              <a:rPr lang="en-US" sz="1200" i="0" baseline="0" dirty="0" smtClean="0"/>
              <a:t> tab, in the </a:t>
            </a:r>
            <a:r>
              <a:rPr lang="en-US" sz="1200" b="1" i="0" baseline="0" dirty="0" smtClean="0"/>
              <a:t>Font</a:t>
            </a:r>
            <a:r>
              <a:rPr lang="en-US" sz="1200" i="0" baseline="0" dirty="0" smtClean="0"/>
              <a:t> group, do the following:</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t>In the </a:t>
            </a:r>
            <a:r>
              <a:rPr lang="en-US" sz="1200" b="1" i="0" baseline="0" dirty="0" smtClean="0"/>
              <a:t>Font</a:t>
            </a:r>
            <a:r>
              <a:rPr lang="en-US" sz="1200" i="0" baseline="0" dirty="0" smtClean="0"/>
              <a:t> list, select </a:t>
            </a:r>
            <a:r>
              <a:rPr lang="en-US" sz="1200" b="1" baseline="0" dirty="0" smtClean="0"/>
              <a:t>Impact</a:t>
            </a:r>
            <a:r>
              <a:rPr lang="en-US" sz="1200" b="0" baseline="0" dirty="0" smtClean="0"/>
              <a:t>.</a:t>
            </a:r>
            <a:endParaRPr lang="en-US" sz="1200" b="0" i="0" baseline="0" dirty="0" smtClean="0"/>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t>In the </a:t>
            </a:r>
            <a:r>
              <a:rPr lang="en-US" sz="1200" b="1" i="0" baseline="0" dirty="0" smtClean="0"/>
              <a:t>Font Size </a:t>
            </a:r>
            <a:r>
              <a:rPr lang="en-US" sz="1200" i="0" baseline="0" dirty="0" smtClean="0"/>
              <a:t>box, enter </a:t>
            </a:r>
            <a:r>
              <a:rPr lang="en-US" sz="1200" b="1" baseline="0" dirty="0" smtClean="0"/>
              <a:t>140</a:t>
            </a:r>
            <a:r>
              <a:rPr lang="en-US" sz="1200" b="0" baseline="0" dirty="0" smtClean="0"/>
              <a:t>.</a:t>
            </a:r>
            <a:endParaRPr lang="en-US" sz="1200" i="0" baseline="0" dirty="0" smtClean="0"/>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t>On the </a:t>
            </a:r>
            <a:r>
              <a:rPr lang="en-US" sz="1200" b="1" i="0" baseline="0" dirty="0" smtClean="0"/>
              <a:t>Home</a:t>
            </a:r>
            <a:r>
              <a:rPr lang="en-US" sz="1200" i="0" baseline="0" dirty="0" smtClean="0"/>
              <a:t> tab, in the </a:t>
            </a:r>
            <a:r>
              <a:rPr lang="en-US" sz="1200" b="1" i="0" baseline="0" dirty="0" smtClean="0"/>
              <a:t>Paragraph</a:t>
            </a:r>
            <a:r>
              <a:rPr lang="en-US" sz="1200" i="0" baseline="0" dirty="0" smtClean="0"/>
              <a:t> group, click </a:t>
            </a:r>
            <a:r>
              <a:rPr lang="en-US" sz="1200" b="1" i="0" baseline="0" dirty="0" smtClean="0"/>
              <a:t>Align Text Left </a:t>
            </a:r>
            <a:r>
              <a:rPr lang="en-US" sz="1200" i="0" baseline="0" dirty="0" smtClean="0"/>
              <a:t>to align the text left in the text box.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t>Select the text box. Under </a:t>
            </a:r>
            <a:r>
              <a:rPr lang="en-US" sz="1200" b="1" i="0" baseline="0" dirty="0" smtClean="0"/>
              <a:t>Drawing Tools</a:t>
            </a:r>
            <a:r>
              <a:rPr lang="en-US" sz="1200" i="0" baseline="0" dirty="0" smtClean="0"/>
              <a:t>, on the </a:t>
            </a:r>
            <a:r>
              <a:rPr lang="en-US" sz="1200" b="1" i="0" baseline="0" dirty="0" smtClean="0"/>
              <a:t>Format</a:t>
            </a:r>
            <a:r>
              <a:rPr lang="en-US" sz="1200" i="0" baseline="0" dirty="0" smtClean="0"/>
              <a:t> tab, in the bottom right corner of the </a:t>
            </a:r>
            <a:r>
              <a:rPr lang="en-US" sz="1200" b="1" i="0" baseline="0" dirty="0" smtClean="0"/>
              <a:t>WordArt Styles </a:t>
            </a:r>
            <a:r>
              <a:rPr lang="en-US" sz="1200" i="0" baseline="0" dirty="0" smtClean="0"/>
              <a:t>group, click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 launcher.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Fill </a:t>
            </a:r>
            <a:r>
              <a:rPr lang="en-US" sz="1200" kern="1200" baseline="0" dirty="0" smtClean="0">
                <a:solidFill>
                  <a:schemeClr val="tx1"/>
                </a:solidFill>
                <a:latin typeface="+mn-lt"/>
                <a:ea typeface="+mn-ea"/>
                <a:cs typeface="+mn-cs"/>
              </a:rPr>
              <a:t>in the left pane, select </a:t>
            </a:r>
            <a:r>
              <a:rPr lang="en-US" sz="1200" b="1" kern="1200" baseline="0" dirty="0" smtClean="0">
                <a:solidFill>
                  <a:schemeClr val="tx1"/>
                </a:solidFill>
                <a:latin typeface="+mn-lt"/>
                <a:ea typeface="+mn-ea"/>
                <a:cs typeface="+mn-cs"/>
              </a:rPr>
              <a:t>Gradient fill </a:t>
            </a:r>
            <a:r>
              <a:rPr lang="en-US" sz="120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Text Fill </a:t>
            </a:r>
            <a:r>
              <a:rPr lang="en-US" sz="1200" kern="1200" baseline="0" dirty="0" smtClean="0">
                <a:solidFill>
                  <a:schemeClr val="tx1"/>
                </a:solidFill>
                <a:latin typeface="+mn-lt"/>
                <a:ea typeface="+mn-ea"/>
                <a:cs typeface="+mn-cs"/>
              </a:rPr>
              <a:t>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Linear Down </a:t>
            </a:r>
            <a:r>
              <a:rPr lang="en-US" sz="1200" kern="1200" dirty="0" smtClean="0">
                <a:solidFill>
                  <a:schemeClr val="tx1"/>
                </a:solidFill>
                <a:latin typeface="+mn-lt"/>
                <a:ea typeface="+mn-ea"/>
                <a:cs typeface="+mn-cs"/>
              </a:rPr>
              <a:t>(first row, second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 gradient stops</a:t>
            </a:r>
            <a:r>
              <a:rPr lang="en-US" sz="1200" b="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 gradient</a:t>
            </a:r>
            <a:r>
              <a:rPr lang="en-US" sz="1200" b="1" kern="1200" baseline="0" dirty="0" smtClean="0">
                <a:solidFill>
                  <a:schemeClr val="tx1"/>
                </a:solidFill>
                <a:latin typeface="+mn-lt"/>
                <a:ea typeface="+mn-ea"/>
                <a:cs typeface="+mn-cs"/>
              </a:rPr>
              <a:t> stops</a:t>
            </a:r>
            <a:r>
              <a:rPr lang="en-US" sz="1200" kern="1200" dirty="0" smtClean="0">
                <a:solidFill>
                  <a:schemeClr val="tx1"/>
                </a:solidFill>
                <a:latin typeface="+mn-lt"/>
                <a:ea typeface="+mn-ea"/>
                <a:cs typeface="+mn-cs"/>
              </a:rPr>
              <a:t> until two stops appear in the slider.</a:t>
            </a:r>
          </a:p>
          <a:p>
            <a:pPr marL="228600" lvl="0" indent="-228600">
              <a:buFont typeface="+mj-lt"/>
              <a:buAutoNum type="arabicPeriod"/>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first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a:t>
            </a:r>
            <a:r>
              <a:rPr lang="en-US" sz="1200" b="0" kern="1200" dirty="0" smtClean="0">
                <a:solidFill>
                  <a:schemeClr val="tx1"/>
                </a:solidFill>
                <a:latin typeface="+mn-lt"/>
                <a:ea typeface="+mn-ea"/>
                <a:cs typeface="+mn-cs"/>
              </a:rPr>
              <a:t>(first row, first option from the left).</a:t>
            </a:r>
          </a:p>
          <a:p>
            <a:pPr marL="1143000" lvl="2" indent="-228600">
              <a:buFont typeface="Arial" pitchFamily="34" charset="0"/>
              <a:buChar cha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50%</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last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85%</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a:t>
            </a:r>
            <a:r>
              <a:rPr lang="en-US" sz="1200" b="0" kern="1200" dirty="0" smtClean="0">
                <a:solidFill>
                  <a:schemeClr val="tx1"/>
                </a:solidFill>
                <a:latin typeface="+mn-lt"/>
                <a:ea typeface="+mn-ea"/>
                <a:cs typeface="+mn-cs"/>
              </a:rPr>
              <a:t>(first row, first option from the left).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0%</a:t>
            </a:r>
            <a:r>
              <a:rPr lang="en-US" sz="1200" b="0" kern="1200" dirty="0" smtClean="0">
                <a:solidFill>
                  <a:schemeClr val="tx1"/>
                </a:solidFill>
                <a:latin typeface="+mn-lt"/>
                <a:ea typeface="+mn-ea"/>
                <a:cs typeface="+mn-cs"/>
              </a:rPr>
              <a:t>.</a:t>
            </a:r>
            <a:endParaRPr lang="en-US" sz="1200" i="0" baseline="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in the left pane. In the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pane, select </a:t>
            </a:r>
            <a:r>
              <a:rPr lang="en-US" sz="1200" b="1" kern="1200" baseline="0" dirty="0" smtClean="0">
                <a:solidFill>
                  <a:schemeClr val="tx1"/>
                </a:solidFill>
                <a:latin typeface="+mn-lt"/>
                <a:ea typeface="+mn-ea"/>
                <a:cs typeface="+mn-cs"/>
              </a:rPr>
              <a:t>Solid line</a:t>
            </a:r>
            <a:r>
              <a:rPr lang="en-US" sz="1200" kern="1200" baseline="0" dirty="0" smtClean="0">
                <a:solidFill>
                  <a:schemeClr val="tx1"/>
                </a:solidFill>
                <a:latin typeface="+mn-lt"/>
                <a:ea typeface="+mn-ea"/>
                <a:cs typeface="+mn-cs"/>
              </a:rPr>
              <a:t>, click the button next to </a:t>
            </a:r>
            <a:r>
              <a:rPr lang="en-US" sz="1200" b="1" kern="1200" baseline="0" dirty="0" smtClean="0">
                <a:solidFill>
                  <a:schemeClr val="tx1"/>
                </a:solidFill>
                <a:latin typeface="+mn-lt"/>
                <a:ea typeface="+mn-ea"/>
                <a:cs typeface="+mn-cs"/>
              </a:rPr>
              <a:t>Color</a:t>
            </a:r>
            <a:r>
              <a:rPr lang="en-US" sz="120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More Colors</a:t>
            </a:r>
            <a:r>
              <a:rPr lang="en-US" sz="1200" kern="1200" baseline="0" dirty="0" smtClean="0">
                <a:solidFill>
                  <a:schemeClr val="tx1"/>
                </a:solidFill>
                <a:latin typeface="+mn-lt"/>
                <a:ea typeface="+mn-ea"/>
                <a:cs typeface="+mn-cs"/>
              </a:rPr>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49</a:t>
            </a:r>
            <a:r>
              <a:rPr lang="en-US" sz="1200" dirty="0" smtClean="0"/>
              <a:t>, Green: </a:t>
            </a:r>
            <a:r>
              <a:rPr lang="en-US" sz="1200" b="1" dirty="0" smtClean="0"/>
              <a:t>133</a:t>
            </a:r>
            <a:r>
              <a:rPr lang="en-US" sz="1200" dirty="0" smtClean="0"/>
              <a:t>, Blue: </a:t>
            </a:r>
            <a:r>
              <a:rPr lang="en-US" sz="1200" b="1" dirty="0" smtClean="0"/>
              <a:t>156</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Outline Style </a:t>
            </a:r>
            <a:r>
              <a:rPr lang="en-US" sz="1200" kern="1200" baseline="0" dirty="0" smtClean="0">
                <a:solidFill>
                  <a:schemeClr val="tx1"/>
                </a:solidFill>
                <a:latin typeface="+mn-lt"/>
                <a:ea typeface="+mn-ea"/>
                <a:cs typeface="+mn-cs"/>
              </a:rPr>
              <a:t>in the left pane. In the </a:t>
            </a:r>
            <a:r>
              <a:rPr lang="en-US" sz="1200" b="1" kern="1200" baseline="0" dirty="0" smtClean="0">
                <a:solidFill>
                  <a:schemeClr val="tx1"/>
                </a:solidFill>
                <a:latin typeface="+mn-lt"/>
                <a:ea typeface="+mn-ea"/>
                <a:cs typeface="+mn-cs"/>
              </a:rPr>
              <a:t>Outline Style </a:t>
            </a:r>
            <a:r>
              <a:rPr lang="en-US" sz="1200" kern="1200" baseline="0" dirty="0" smtClean="0">
                <a:solidFill>
                  <a:schemeClr val="tx1"/>
                </a:solidFill>
                <a:latin typeface="+mn-lt"/>
                <a:ea typeface="+mn-ea"/>
                <a:cs typeface="+mn-cs"/>
              </a:rPr>
              <a:t>pane, in the </a:t>
            </a:r>
            <a:r>
              <a:rPr lang="en-US" sz="1200" b="1" kern="1200" baseline="0" dirty="0" smtClean="0">
                <a:solidFill>
                  <a:schemeClr val="tx1"/>
                </a:solidFill>
                <a:latin typeface="+mn-lt"/>
                <a:ea typeface="+mn-ea"/>
                <a:cs typeface="+mn-cs"/>
              </a:rPr>
              <a:t>Width</a:t>
            </a:r>
            <a:r>
              <a:rPr lang="en-US" sz="1200" kern="1200" baseline="0" dirty="0" smtClean="0">
                <a:solidFill>
                  <a:schemeClr val="tx1"/>
                </a:solidFill>
                <a:latin typeface="+mn-lt"/>
                <a:ea typeface="+mn-ea"/>
                <a:cs typeface="+mn-cs"/>
              </a:rPr>
              <a:t> box, enter </a:t>
            </a:r>
            <a:r>
              <a:rPr lang="en-US" sz="1200" b="1" kern="1200" baseline="0" dirty="0" smtClean="0">
                <a:solidFill>
                  <a:schemeClr val="tx1"/>
                </a:solidFill>
                <a:latin typeface="+mn-lt"/>
                <a:ea typeface="+mn-ea"/>
                <a:cs typeface="+mn-cs"/>
              </a:rPr>
              <a:t>2.5 pt</a:t>
            </a:r>
            <a:r>
              <a:rPr lang="en-US" sz="120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Shadow </a:t>
            </a:r>
            <a:r>
              <a:rPr lang="en-US" sz="1200" kern="1200" baseline="0" dirty="0" smtClean="0">
                <a:solidFill>
                  <a:schemeClr val="tx1"/>
                </a:solidFill>
                <a:latin typeface="+mn-lt"/>
                <a:ea typeface="+mn-ea"/>
                <a:cs typeface="+mn-cs"/>
              </a:rPr>
              <a:t>in the left pane. In the </a:t>
            </a:r>
            <a:r>
              <a:rPr lang="en-US" sz="1200" b="1" kern="1200" baseline="0" dirty="0" smtClean="0">
                <a:solidFill>
                  <a:schemeClr val="tx1"/>
                </a:solidFill>
                <a:latin typeface="+mn-lt"/>
                <a:ea typeface="+mn-ea"/>
                <a:cs typeface="+mn-cs"/>
              </a:rPr>
              <a:t>Shadow</a:t>
            </a:r>
            <a:r>
              <a:rPr lang="en-US" sz="1200" kern="1200" baseline="0" dirty="0" smtClean="0">
                <a:solidFill>
                  <a:schemeClr val="tx1"/>
                </a:solidFill>
                <a:latin typeface="+mn-lt"/>
                <a:ea typeface="+mn-ea"/>
                <a:cs typeface="+mn-cs"/>
              </a:rPr>
              <a:t> pane, click the button next to </a:t>
            </a:r>
            <a:r>
              <a:rPr lang="en-US" sz="1200" b="1" kern="1200" baseline="0" dirty="0" smtClean="0">
                <a:solidFill>
                  <a:schemeClr val="tx1"/>
                </a:solidFill>
                <a:latin typeface="+mn-lt"/>
                <a:ea typeface="+mn-ea"/>
                <a:cs typeface="+mn-cs"/>
              </a:rPr>
              <a:t>Presets</a:t>
            </a:r>
            <a:r>
              <a:rPr lang="en-US" sz="1200" b="0" kern="1200" baseline="0" dirty="0" smtClean="0">
                <a:solidFill>
                  <a:schemeClr val="tx1"/>
                </a:solidFill>
                <a:latin typeface="+mn-lt"/>
                <a:ea typeface="+mn-ea"/>
                <a:cs typeface="+mn-cs"/>
              </a:rPr>
              <a:t>,</a:t>
            </a:r>
            <a:r>
              <a:rPr lang="en-US" sz="1200" kern="1200" baseline="0" dirty="0" smtClean="0">
                <a:solidFill>
                  <a:schemeClr val="tx1"/>
                </a:solidFill>
                <a:latin typeface="+mn-lt"/>
                <a:ea typeface="+mn-ea"/>
                <a:cs typeface="+mn-cs"/>
              </a:rPr>
              <a:t> under </a:t>
            </a:r>
            <a:r>
              <a:rPr lang="en-US" sz="1200" b="1" kern="1200" baseline="0" dirty="0" smtClean="0">
                <a:solidFill>
                  <a:schemeClr val="tx1"/>
                </a:solidFill>
                <a:latin typeface="+mn-lt"/>
                <a:ea typeface="+mn-ea"/>
                <a:cs typeface="+mn-cs"/>
              </a:rPr>
              <a:t>Outer</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Offset Diagonal Bottom Left</a:t>
            </a:r>
            <a:r>
              <a:rPr lang="en-US" sz="1200" b="0" kern="1200" dirty="0" smtClean="0">
                <a:solidFill>
                  <a:schemeClr val="tx1"/>
                </a:solidFill>
                <a:latin typeface="+mn-lt"/>
                <a:ea typeface="+mn-ea"/>
                <a:cs typeface="+mn-cs"/>
              </a:rPr>
              <a:t> (first row, third option from the left),</a:t>
            </a:r>
            <a:r>
              <a:rPr lang="en-US" sz="1200" b="0" kern="1200" baseline="0" dirty="0" smtClean="0">
                <a:solidFill>
                  <a:schemeClr val="tx1"/>
                </a:solidFill>
                <a:latin typeface="+mn-lt"/>
                <a:ea typeface="+mn-ea"/>
                <a:cs typeface="+mn-cs"/>
              </a:rPr>
              <a:t> and then do the following:</a:t>
            </a:r>
            <a:endParaRPr lang="en-US" sz="1200" kern="1200" baseline="0" dirty="0" smtClean="0">
              <a:solidFill>
                <a:schemeClr val="tx1"/>
              </a:solidFill>
              <a:latin typeface="+mn-lt"/>
              <a:ea typeface="+mn-ea"/>
              <a:cs typeface="+mn-cs"/>
            </a:endParaRP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Transparency</a:t>
            </a:r>
            <a:r>
              <a:rPr lang="en-US" sz="1200" b="0" kern="1200" baseline="0" dirty="0" smtClean="0">
                <a:solidFill>
                  <a:schemeClr val="tx1"/>
                </a:solidFill>
                <a:latin typeface="+mn-lt"/>
                <a:ea typeface="+mn-ea"/>
                <a:cs typeface="+mn-cs"/>
              </a:rPr>
              <a:t> box, enter </a:t>
            </a:r>
            <a:r>
              <a:rPr lang="en-US" sz="1200" b="1" kern="1200" baseline="0" dirty="0" smtClean="0">
                <a:solidFill>
                  <a:schemeClr val="tx1"/>
                </a:solidFill>
                <a:latin typeface="+mn-lt"/>
                <a:ea typeface="+mn-ea"/>
                <a:cs typeface="+mn-cs"/>
              </a:rPr>
              <a:t>82%</a:t>
            </a:r>
            <a:r>
              <a:rPr lang="en-US" sz="1200" b="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Size </a:t>
            </a:r>
            <a:r>
              <a:rPr lang="en-US" sz="1200" b="0" kern="1200" baseline="0" dirty="0" smtClean="0">
                <a:solidFill>
                  <a:schemeClr val="tx1"/>
                </a:solidFill>
                <a:latin typeface="+mn-lt"/>
                <a:ea typeface="+mn-ea"/>
                <a:cs typeface="+mn-cs"/>
              </a:rPr>
              <a:t>box, enter </a:t>
            </a:r>
            <a:r>
              <a:rPr lang="en-US" sz="1200" b="1" kern="1200" baseline="0" dirty="0" smtClean="0">
                <a:solidFill>
                  <a:schemeClr val="tx1"/>
                </a:solidFill>
                <a:latin typeface="+mn-lt"/>
                <a:ea typeface="+mn-ea"/>
                <a:cs typeface="+mn-cs"/>
              </a:rPr>
              <a:t>100%</a:t>
            </a:r>
            <a:r>
              <a:rPr lang="en-US" sz="1200" b="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Blur</a:t>
            </a:r>
            <a:r>
              <a:rPr lang="en-US" sz="1200" b="0" kern="1200" baseline="0" dirty="0" smtClean="0">
                <a:solidFill>
                  <a:schemeClr val="tx1"/>
                </a:solidFill>
                <a:latin typeface="+mn-lt"/>
                <a:ea typeface="+mn-ea"/>
                <a:cs typeface="+mn-cs"/>
              </a:rPr>
              <a:t> box, enter </a:t>
            </a:r>
            <a:r>
              <a:rPr lang="en-US" sz="1200" b="1" kern="1200" baseline="0" dirty="0" smtClean="0">
                <a:solidFill>
                  <a:schemeClr val="tx1"/>
                </a:solidFill>
                <a:latin typeface="+mn-lt"/>
                <a:ea typeface="+mn-ea"/>
                <a:cs typeface="+mn-cs"/>
              </a:rPr>
              <a:t>8 pt</a:t>
            </a:r>
            <a:r>
              <a:rPr lang="en-US" sz="1200" b="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Angle</a:t>
            </a:r>
            <a:r>
              <a:rPr lang="en-US" sz="1200" b="0" kern="1200" baseline="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135°</a:t>
            </a:r>
            <a:r>
              <a:rPr lang="en-US" sz="1200" b="0" kern="120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Distance</a:t>
            </a:r>
            <a:r>
              <a:rPr lang="en-US" sz="1200" b="0" kern="1200" baseline="0" dirty="0" smtClean="0">
                <a:solidFill>
                  <a:schemeClr val="tx1"/>
                </a:solidFill>
                <a:latin typeface="+mn-lt"/>
                <a:ea typeface="+mn-ea"/>
                <a:cs typeface="+mn-cs"/>
              </a:rPr>
              <a:t> box, enter </a:t>
            </a:r>
            <a:r>
              <a:rPr lang="en-US" sz="1200" b="1" kern="1200" baseline="0" dirty="0" smtClean="0">
                <a:solidFill>
                  <a:schemeClr val="tx1"/>
                </a:solidFill>
                <a:latin typeface="+mn-lt"/>
                <a:ea typeface="+mn-ea"/>
                <a:cs typeface="+mn-cs"/>
              </a:rPr>
              <a:t>30 pt</a:t>
            </a:r>
            <a:r>
              <a:rPr lang="en-US" sz="1200" b="0" kern="1200" baseline="0" dirty="0" smtClean="0">
                <a:solidFill>
                  <a:schemeClr val="tx1"/>
                </a:solidFill>
                <a:latin typeface="+mn-lt"/>
                <a:ea typeface="+mn-ea"/>
                <a:cs typeface="+mn-cs"/>
              </a:rPr>
              <a:t>. </a:t>
            </a:r>
            <a:endParaRPr lang="en-US" sz="120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3-D Rotation </a:t>
            </a:r>
            <a:r>
              <a:rPr lang="en-US" sz="1200" kern="1200" baseline="0" dirty="0" smtClean="0">
                <a:solidFill>
                  <a:schemeClr val="tx1"/>
                </a:solidFill>
                <a:latin typeface="+mn-lt"/>
                <a:ea typeface="+mn-ea"/>
                <a:cs typeface="+mn-cs"/>
              </a:rPr>
              <a:t>in the left pane. In the </a:t>
            </a:r>
            <a:r>
              <a:rPr lang="en-US" sz="1200" b="1" kern="1200" dirty="0" smtClean="0">
                <a:solidFill>
                  <a:schemeClr val="tx1"/>
                </a:solidFill>
                <a:latin typeface="+mn-lt"/>
                <a:ea typeface="+mn-ea"/>
                <a:cs typeface="+mn-cs"/>
              </a:rPr>
              <a:t>3-D Rotation </a:t>
            </a:r>
            <a:r>
              <a:rPr lang="en-US" sz="1200" b="0" kern="1200" dirty="0" smtClean="0">
                <a:solidFill>
                  <a:schemeClr val="tx1"/>
                </a:solidFill>
                <a:latin typeface="+mn-lt"/>
                <a:ea typeface="+mn-ea"/>
                <a:cs typeface="+mn-cs"/>
              </a:rPr>
              <a:t>pane, under </a:t>
            </a:r>
            <a:r>
              <a:rPr lang="en-US" sz="1200" b="1" kern="1200" dirty="0" smtClean="0">
                <a:solidFill>
                  <a:schemeClr val="tx1"/>
                </a:solidFill>
                <a:latin typeface="+mn-lt"/>
                <a:ea typeface="+mn-ea"/>
                <a:cs typeface="+mn-cs"/>
              </a:rPr>
              <a:t>Rotation</a:t>
            </a:r>
            <a:r>
              <a:rPr lang="en-US" sz="1200" b="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Z</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15°</a:t>
            </a:r>
            <a:r>
              <a:rPr lang="en-US" sz="1200" b="0" kern="1200" dirty="0" smtClean="0">
                <a:solidFill>
                  <a:schemeClr val="tx1"/>
                </a:solidFill>
                <a:latin typeface="+mn-lt"/>
                <a:ea typeface="+mn-ea"/>
                <a:cs typeface="+mn-cs"/>
              </a:rPr>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b="0" kern="1200" dirty="0" smtClean="0">
                <a:solidFill>
                  <a:schemeClr val="tx1"/>
                </a:solidFill>
                <a:latin typeface="+mn-lt"/>
                <a:ea typeface="+mn-ea"/>
                <a:cs typeface="+mn-cs"/>
              </a:rPr>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dialog box, click </a:t>
            </a:r>
            <a:r>
              <a:rPr lang="en-US" sz="1200" b="1" kern="1200" dirty="0" smtClean="0">
                <a:solidFill>
                  <a:schemeClr val="tx1"/>
                </a:solidFill>
                <a:latin typeface="+mn-lt"/>
                <a:ea typeface="+mn-ea"/>
                <a:cs typeface="+mn-cs"/>
              </a:rPr>
              <a:t>Glow and Soft Edges </a:t>
            </a:r>
            <a:r>
              <a:rPr lang="en-US" sz="1200" b="0" kern="1200" dirty="0" smtClean="0">
                <a:solidFill>
                  <a:schemeClr val="tx1"/>
                </a:solidFill>
                <a:latin typeface="+mn-lt"/>
                <a:ea typeface="+mn-ea"/>
                <a:cs typeface="+mn-cs"/>
              </a:rPr>
              <a:t>in the left pane, and in the </a:t>
            </a:r>
            <a:r>
              <a:rPr lang="en-US" sz="1200" b="1" kern="1200" dirty="0" smtClean="0">
                <a:solidFill>
                  <a:schemeClr val="tx1"/>
                </a:solidFill>
                <a:latin typeface="+mn-lt"/>
                <a:ea typeface="+mn-ea"/>
                <a:cs typeface="+mn-cs"/>
              </a:rPr>
              <a:t>Glow</a:t>
            </a:r>
            <a:r>
              <a:rPr lang="en-US" sz="1200" b="1" kern="1200" baseline="0" dirty="0" smtClean="0">
                <a:solidFill>
                  <a:schemeClr val="tx1"/>
                </a:solidFill>
                <a:latin typeface="+mn-lt"/>
                <a:ea typeface="+mn-ea"/>
                <a:cs typeface="+mn-cs"/>
              </a:rPr>
              <a:t> and Soft Edges </a:t>
            </a:r>
            <a:r>
              <a:rPr lang="en-US" sz="1200" b="0" kern="1200" baseline="0" dirty="0" smtClean="0">
                <a:solidFill>
                  <a:schemeClr val="tx1"/>
                </a:solidFill>
                <a:latin typeface="+mn-lt"/>
                <a:ea typeface="+mn-ea"/>
                <a:cs typeface="+mn-cs"/>
              </a:rPr>
              <a:t>pane, do the following:</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Size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8 pt</a:t>
            </a:r>
            <a:r>
              <a:rPr lang="en-US" sz="1200" b="0" kern="120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dirty="0" smtClean="0">
                <a:solidFill>
                  <a:schemeClr val="tx1"/>
                </a:solidFill>
                <a:latin typeface="+mn-lt"/>
                <a:ea typeface="+mn-ea"/>
                <a:cs typeface="+mn-cs"/>
              </a:rPr>
              <a:t>Click</a:t>
            </a:r>
            <a:r>
              <a:rPr lang="en-US" sz="1200" b="0" kern="1200" baseline="0" dirty="0" smtClean="0">
                <a:solidFill>
                  <a:schemeClr val="tx1"/>
                </a:solidFill>
                <a:latin typeface="+mn-lt"/>
                <a:ea typeface="+mn-ea"/>
                <a:cs typeface="+mn-cs"/>
              </a:rPr>
              <a:t> the button next to </a:t>
            </a:r>
            <a:r>
              <a:rPr lang="en-US" sz="1200" b="1" kern="1200" baseline="0" dirty="0" smtClean="0">
                <a:solidFill>
                  <a:schemeClr val="tx1"/>
                </a:solidFill>
                <a:latin typeface="+mn-lt"/>
                <a:ea typeface="+mn-ea"/>
                <a:cs typeface="+mn-cs"/>
              </a:rPr>
              <a:t>Color</a:t>
            </a:r>
            <a:r>
              <a:rPr lang="en-US" sz="1200" b="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More Colors</a:t>
            </a:r>
            <a:r>
              <a:rPr lang="en-US" sz="1200" b="0" kern="1200" baseline="0" dirty="0" smtClean="0">
                <a:solidFill>
                  <a:schemeClr val="tx1"/>
                </a:solidFill>
                <a:latin typeface="+mn-lt"/>
                <a:ea typeface="+mn-ea"/>
                <a:cs typeface="+mn-cs"/>
              </a:rPr>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29</a:t>
            </a:r>
            <a:r>
              <a:rPr lang="en-US" sz="1200" dirty="0" smtClean="0"/>
              <a:t>, Green: </a:t>
            </a:r>
            <a:r>
              <a:rPr lang="en-US" sz="1200" b="1" dirty="0" smtClean="0"/>
              <a:t>199</a:t>
            </a:r>
            <a:r>
              <a:rPr lang="en-US" sz="1200" dirty="0" smtClean="0"/>
              <a:t>, Blue: </a:t>
            </a:r>
            <a:r>
              <a:rPr lang="en-US" sz="1200" b="1" dirty="0" smtClean="0"/>
              <a:t>244</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b="0" kern="1200" baseline="0" dirty="0" smtClean="0">
                <a:solidFill>
                  <a:schemeClr val="tx1"/>
                </a:solidFill>
                <a:latin typeface="+mn-lt"/>
                <a:ea typeface="+mn-ea"/>
                <a:cs typeface="+mn-cs"/>
              </a:rPr>
              <a:t>Drag the text box onto the left part of the curved line, slightly to the right of the peak of the curve. </a:t>
            </a:r>
          </a:p>
          <a:p>
            <a:endParaRPr lang="en-US" sz="1200" dirty="0" smtClean="0"/>
          </a:p>
          <a:p>
            <a:endParaRPr lang="en-US" sz="1200" dirty="0" smtClean="0"/>
          </a:p>
          <a:p>
            <a:r>
              <a:rPr lang="en-US" sz="1200" dirty="0" smtClean="0"/>
              <a:t>To reproduce the animation effects for the “1” on this slide, do the following:</a:t>
            </a:r>
          </a:p>
          <a:p>
            <a:pPr marL="228600" indent="-228600">
              <a:buFont typeface="+mj-lt"/>
              <a:buAutoNum type="arabicPeriod"/>
            </a:pPr>
            <a:r>
              <a:rPr lang="en-US" sz="1200" b="0" baseline="0" dirty="0" smtClean="0"/>
              <a:t>On the slide, select the text box. On the </a:t>
            </a:r>
            <a:r>
              <a:rPr lang="en-US" sz="1200" b="1" baseline="0" dirty="0" smtClean="0"/>
              <a:t>Animations</a:t>
            </a:r>
            <a:r>
              <a:rPr lang="en-US" sz="1200" b="0" baseline="0" dirty="0" smtClean="0"/>
              <a:t> tab, in the </a:t>
            </a:r>
            <a:r>
              <a:rPr lang="en-US" sz="1200" b="1" baseline="0" dirty="0" smtClean="0"/>
              <a:t>Advanced Animation </a:t>
            </a:r>
            <a:r>
              <a:rPr lang="en-US" sz="1200" b="0" baseline="0" dirty="0" smtClean="0"/>
              <a:t>group, click </a:t>
            </a:r>
            <a:r>
              <a:rPr lang="en-US" sz="1200" b="1" baseline="0" dirty="0" smtClean="0"/>
              <a:t>Add Animation</a:t>
            </a:r>
            <a:r>
              <a:rPr lang="en-US" sz="1200" b="0" baseline="0" dirty="0" smtClean="0"/>
              <a:t>, and then under </a:t>
            </a:r>
            <a:r>
              <a:rPr lang="en-US" sz="1200" b="1" baseline="0" dirty="0" smtClean="0"/>
              <a:t>Entrance</a:t>
            </a:r>
            <a:r>
              <a:rPr lang="en-US" sz="1200" b="0" baseline="0" dirty="0" smtClean="0"/>
              <a:t>, click </a:t>
            </a:r>
            <a:r>
              <a:rPr lang="en-US" sz="1200" b="1" baseline="0" dirty="0" smtClean="0"/>
              <a:t>Fade</a:t>
            </a:r>
            <a:r>
              <a:rPr lang="en-US" sz="1200" b="0" baseline="0" dirty="0" smtClean="0"/>
              <a:t>.</a:t>
            </a:r>
          </a:p>
          <a:p>
            <a:pPr marL="228600" indent="-228600">
              <a:buFont typeface="+mj-lt"/>
              <a:buAutoNum type="arabicPeriod"/>
            </a:pPr>
            <a:r>
              <a:rPr lang="en-US" sz="1200" b="0" baseline="0" dirty="0" smtClean="0"/>
              <a:t>Also on the </a:t>
            </a:r>
            <a:r>
              <a:rPr lang="en-US" sz="1200" b="1" baseline="0" dirty="0" smtClean="0"/>
              <a:t>Animations</a:t>
            </a:r>
            <a:r>
              <a:rPr lang="en-US" sz="1200" b="0" baseline="0" dirty="0" smtClean="0"/>
              <a:t> tab, in the </a:t>
            </a:r>
            <a:r>
              <a:rPr lang="en-US" sz="1200" b="1" baseline="0" dirty="0" smtClean="0"/>
              <a:t>Timing</a:t>
            </a:r>
            <a:r>
              <a:rPr lang="en-US" sz="1200" b="0" baseline="0" dirty="0" smtClean="0"/>
              <a:t> group, do the following:</a:t>
            </a:r>
            <a:endParaRPr lang="en-US" sz="1200" baseline="0" dirty="0" smtClean="0"/>
          </a:p>
          <a:p>
            <a:pPr marL="685800" lvl="1" indent="-228600">
              <a:buFont typeface="Arial" pitchFamily="34" charset="0"/>
              <a:buChar char="•"/>
            </a:pPr>
            <a:r>
              <a:rPr lang="en-US" sz="1200" b="0" baseline="0" dirty="0" smtClean="0"/>
              <a:t>In the</a:t>
            </a:r>
            <a:r>
              <a:rPr lang="en-US" sz="1200" baseline="0" dirty="0" smtClean="0"/>
              <a:t> </a:t>
            </a:r>
            <a:r>
              <a:rPr lang="en-US" sz="1200" b="1" dirty="0" smtClean="0"/>
              <a:t>Start</a:t>
            </a:r>
            <a:r>
              <a:rPr lang="en-US" sz="1200" baseline="0" dirty="0" smtClean="0"/>
              <a:t> list, select</a:t>
            </a:r>
            <a:r>
              <a:rPr lang="en-US" sz="1200" dirty="0" smtClean="0"/>
              <a:t> </a:t>
            </a:r>
            <a:r>
              <a:rPr lang="en-US" sz="1200" b="1" dirty="0" smtClean="0"/>
              <a:t>With Previous</a:t>
            </a:r>
            <a:r>
              <a:rPr lang="en-US" sz="1200" b="0" dirty="0" smtClean="0"/>
              <a:t>. </a:t>
            </a:r>
          </a:p>
          <a:p>
            <a:pPr marL="685800" lvl="1" indent="-228600">
              <a:buFont typeface="Arial" pitchFamily="34" charset="0"/>
              <a:buChar char="•"/>
            </a:pPr>
            <a:r>
              <a:rPr lang="en-US" sz="1200" b="0" dirty="0" smtClean="0"/>
              <a:t>In the </a:t>
            </a:r>
            <a:r>
              <a:rPr lang="en-US" sz="1200" b="1" dirty="0" smtClean="0"/>
              <a:t>Duration </a:t>
            </a:r>
            <a:r>
              <a:rPr lang="en-US" sz="1200" b="0" dirty="0" smtClean="0"/>
              <a:t>box,</a:t>
            </a:r>
            <a:r>
              <a:rPr lang="en-US" sz="1200" b="0" baseline="0" dirty="0" smtClean="0"/>
              <a:t> enter </a:t>
            </a:r>
            <a:r>
              <a:rPr lang="en-US" sz="1200" b="1" baseline="0" dirty="0" smtClean="0"/>
              <a:t>1.00</a:t>
            </a:r>
            <a:r>
              <a:rPr lang="en-US" sz="1200" b="0" baseline="0" dirty="0" smtClean="0"/>
              <a:t>.</a:t>
            </a:r>
          </a:p>
          <a:p>
            <a:pPr marL="228600" indent="-228600">
              <a:buFont typeface="+mj-lt"/>
              <a:buAutoNum type="arabicPeriod"/>
            </a:pPr>
            <a:r>
              <a:rPr lang="en-US" sz="1200" b="0" baseline="0" dirty="0" smtClean="0"/>
              <a:t>Also on the </a:t>
            </a:r>
            <a:r>
              <a:rPr lang="en-US" sz="1200" b="1" baseline="0" dirty="0" smtClean="0"/>
              <a:t>Animations</a:t>
            </a:r>
            <a:r>
              <a:rPr lang="en-US" sz="1200" b="0" baseline="0" dirty="0" smtClean="0"/>
              <a:t> tab, in the </a:t>
            </a:r>
            <a:r>
              <a:rPr lang="en-US" sz="1200" b="1" baseline="0" dirty="0" smtClean="0"/>
              <a:t>Advanced Animation </a:t>
            </a:r>
            <a:r>
              <a:rPr lang="en-US" sz="1200" b="0" baseline="0" dirty="0" smtClean="0"/>
              <a:t>group, click </a:t>
            </a:r>
            <a:r>
              <a:rPr lang="en-US" sz="1200" b="1" baseline="0" dirty="0" smtClean="0"/>
              <a:t>Add Animation</a:t>
            </a:r>
            <a:r>
              <a:rPr lang="en-US" sz="1200" b="0" baseline="0" dirty="0" smtClean="0"/>
              <a:t>, and then under </a:t>
            </a:r>
            <a:r>
              <a:rPr lang="en-US" sz="1200" b="1" baseline="0" dirty="0" smtClean="0"/>
              <a:t>Emphasis</a:t>
            </a:r>
            <a:r>
              <a:rPr lang="en-US" sz="1200" b="0" baseline="0" dirty="0" smtClean="0"/>
              <a:t> click </a:t>
            </a:r>
            <a:r>
              <a:rPr lang="en-US" sz="1200" b="1" baseline="0" dirty="0" smtClean="0"/>
              <a:t>Spin</a:t>
            </a:r>
            <a:r>
              <a:rPr lang="en-US" sz="1200" b="0" baseline="0" dirty="0" smtClean="0"/>
              <a:t>.</a:t>
            </a:r>
            <a:endParaRPr lang="en-US" sz="1200" baseline="0" dirty="0" smtClean="0"/>
          </a:p>
          <a:p>
            <a:pPr marL="228600" lvl="0" indent="-228600">
              <a:buFont typeface="+mj-lt"/>
              <a:buAutoNum type="arabicPeriod"/>
            </a:pPr>
            <a:r>
              <a:rPr lang="en-US" sz="1200" b="0" baseline="0" dirty="0" smtClean="0"/>
              <a:t>Also on the </a:t>
            </a:r>
            <a:r>
              <a:rPr lang="en-US" sz="1200" b="1" baseline="0" dirty="0" smtClean="0"/>
              <a:t>Animations</a:t>
            </a:r>
            <a:r>
              <a:rPr lang="en-US" sz="1200" b="0" baseline="0" dirty="0" smtClean="0"/>
              <a:t> tab, in the </a:t>
            </a:r>
            <a:r>
              <a:rPr lang="en-US" sz="1200" b="1" baseline="0" dirty="0" smtClean="0"/>
              <a:t>Animation</a:t>
            </a:r>
            <a:r>
              <a:rPr lang="en-US" sz="1200" b="0" baseline="0" dirty="0" smtClean="0"/>
              <a:t> group, click the </a:t>
            </a:r>
            <a:r>
              <a:rPr lang="en-US" sz="1200" b="1" baseline="0" dirty="0" smtClean="0"/>
              <a:t>Effect Options </a:t>
            </a:r>
            <a:r>
              <a:rPr lang="en-US" sz="1200" b="0" baseline="0" dirty="0" smtClean="0"/>
              <a:t>dialog box launcher. In the </a:t>
            </a:r>
            <a:r>
              <a:rPr lang="en-US" sz="1200" b="1" baseline="0" dirty="0" smtClean="0"/>
              <a:t>Spin</a:t>
            </a:r>
            <a:r>
              <a:rPr lang="en-US" sz="1200" b="0" baseline="0" dirty="0" smtClean="0"/>
              <a:t> dialog box, do the following:</a:t>
            </a:r>
            <a:endParaRPr lang="en-US" sz="1200" baseline="0" dirty="0" smtClean="0"/>
          </a:p>
          <a:p>
            <a:pPr marL="685800" lvl="1" indent="-228600">
              <a:buFont typeface="Arial" pitchFamily="34" charset="0"/>
              <a:buChar char="•"/>
            </a:pPr>
            <a:r>
              <a:rPr lang="en-US" sz="1200" baseline="0" dirty="0" smtClean="0"/>
              <a:t>On the </a:t>
            </a:r>
            <a:r>
              <a:rPr lang="en-US" sz="1200" b="1" baseline="0" dirty="0" smtClean="0"/>
              <a:t>Effect</a:t>
            </a:r>
            <a:r>
              <a:rPr lang="en-US" sz="1200" baseline="0" dirty="0" smtClean="0"/>
              <a:t> tab, under </a:t>
            </a:r>
            <a:r>
              <a:rPr lang="en-US" sz="1200" b="1" baseline="0" dirty="0" smtClean="0"/>
              <a:t>Settings</a:t>
            </a:r>
            <a:r>
              <a:rPr lang="en-US" sz="1200" b="0" baseline="0" dirty="0" smtClean="0"/>
              <a:t>, </a:t>
            </a:r>
            <a:r>
              <a:rPr lang="en-US" sz="1200" baseline="0" dirty="0" smtClean="0"/>
              <a:t>do the following:</a:t>
            </a:r>
          </a:p>
          <a:p>
            <a:pPr marL="1143000" lvl="2" indent="-228600">
              <a:buFont typeface="Arial" pitchFamily="34" charset="0"/>
              <a:buChar char="•"/>
            </a:pPr>
            <a:r>
              <a:rPr lang="en-US" sz="1200" baseline="0" dirty="0" smtClean="0"/>
              <a:t>In the </a:t>
            </a:r>
            <a:r>
              <a:rPr lang="en-US" sz="1200" b="1" baseline="0" dirty="0" smtClean="0"/>
              <a:t>Amount </a:t>
            </a:r>
            <a:r>
              <a:rPr lang="en-US" sz="1200" b="0" baseline="0" dirty="0" smtClean="0"/>
              <a:t>list</a:t>
            </a:r>
            <a:r>
              <a:rPr lang="en-US" sz="1200" baseline="0" dirty="0" smtClean="0"/>
              <a:t>, in the </a:t>
            </a:r>
            <a:r>
              <a:rPr lang="en-US" sz="1200" b="1" baseline="0" dirty="0" smtClean="0"/>
              <a:t>Custom</a:t>
            </a:r>
            <a:r>
              <a:rPr lang="en-US" sz="1200" baseline="0" dirty="0" smtClean="0"/>
              <a:t> box, enter </a:t>
            </a:r>
            <a:r>
              <a:rPr lang="en-US" sz="1200" b="1" dirty="0" smtClean="0"/>
              <a:t>30°</a:t>
            </a:r>
            <a:r>
              <a:rPr lang="en-US" sz="1200" b="0" dirty="0" smtClean="0"/>
              <a:t>, and then press ENTER.</a:t>
            </a:r>
            <a:r>
              <a:rPr lang="en-US" sz="1200" b="0" baseline="0" dirty="0" smtClean="0"/>
              <a:t> </a:t>
            </a:r>
          </a:p>
          <a:p>
            <a:pPr marL="1143000" lvl="2" indent="-228600">
              <a:buFont typeface="Arial" pitchFamily="34" charset="0"/>
              <a:buChar char="•"/>
            </a:pPr>
            <a:r>
              <a:rPr lang="en-US" sz="1200" b="0" baseline="0" dirty="0" smtClean="0"/>
              <a:t>S</a:t>
            </a:r>
            <a:r>
              <a:rPr lang="en-US" sz="1200" dirty="0" smtClean="0"/>
              <a:t>elect </a:t>
            </a:r>
            <a:r>
              <a:rPr lang="en-US" sz="1200" b="1" dirty="0" smtClean="0"/>
              <a:t>Clockwise</a:t>
            </a:r>
            <a:r>
              <a:rPr lang="en-US" sz="1200" dirty="0" smtClean="0"/>
              <a:t>.</a:t>
            </a:r>
          </a:p>
          <a:p>
            <a:pPr marL="1143000" lvl="2" indent="-228600">
              <a:buFont typeface="Arial" pitchFamily="34" charset="0"/>
              <a:buChar char="•"/>
            </a:pPr>
            <a:r>
              <a:rPr lang="en-US" sz="1200" baseline="0" dirty="0" smtClean="0"/>
              <a:t>Select </a:t>
            </a:r>
            <a:r>
              <a:rPr lang="en-US" sz="1200" b="1" baseline="0" dirty="0" smtClean="0"/>
              <a:t>Auto-Reverse</a:t>
            </a:r>
            <a:r>
              <a:rPr lang="en-US" sz="1200" baseline="0" dirty="0" smtClean="0"/>
              <a:t>.</a:t>
            </a:r>
            <a:endParaRPr lang="en-US" sz="1200" b="0" baseline="0" dirty="0" smtClean="0"/>
          </a:p>
          <a:p>
            <a:pPr marL="685800" lvl="1" indent="-228600">
              <a:buFont typeface="Arial" pitchFamily="34" charset="0"/>
              <a:buChar char="•"/>
            </a:pPr>
            <a:r>
              <a:rPr lang="en-US" sz="1200" b="0" baseline="0" dirty="0" smtClean="0"/>
              <a:t>On the </a:t>
            </a:r>
            <a:r>
              <a:rPr lang="en-US" sz="1200" b="1" baseline="0" dirty="0" smtClean="0"/>
              <a:t>Timing</a:t>
            </a:r>
            <a:r>
              <a:rPr lang="en-US" sz="1200" b="0" baseline="0" dirty="0" smtClean="0"/>
              <a:t> tab, do the following:</a:t>
            </a:r>
          </a:p>
          <a:p>
            <a:pPr marL="1143000" lvl="2" indent="-228600">
              <a:buFont typeface="Arial" pitchFamily="34" charset="0"/>
              <a:buChar char="•"/>
            </a:pPr>
            <a:r>
              <a:rPr lang="en-US" sz="1200" b="0" baseline="0" dirty="0" smtClean="0"/>
              <a:t>In the</a:t>
            </a:r>
            <a:r>
              <a:rPr lang="en-US" sz="1200" baseline="0" dirty="0" smtClean="0"/>
              <a:t> </a:t>
            </a:r>
            <a:r>
              <a:rPr lang="en-US" sz="1200" b="1" dirty="0" smtClean="0"/>
              <a:t>Start</a:t>
            </a:r>
            <a:r>
              <a:rPr lang="en-US" sz="1200" baseline="0" dirty="0" smtClean="0"/>
              <a:t> list, select</a:t>
            </a:r>
            <a:r>
              <a:rPr lang="en-US" sz="1200" dirty="0" smtClean="0"/>
              <a:t> </a:t>
            </a:r>
            <a:r>
              <a:rPr lang="en-US" sz="1200" b="1" dirty="0" smtClean="0"/>
              <a:t>With Previous</a:t>
            </a:r>
            <a:r>
              <a:rPr lang="en-US" sz="1200" b="0" dirty="0" smtClean="0"/>
              <a:t>. </a:t>
            </a:r>
          </a:p>
          <a:p>
            <a:pPr marL="1143000" lvl="2" indent="-228600">
              <a:buFont typeface="Arial" pitchFamily="34" charset="0"/>
              <a:buChar char="•"/>
            </a:pPr>
            <a:r>
              <a:rPr lang="en-US" sz="1200" b="0" dirty="0" smtClean="0"/>
              <a:t>In the </a:t>
            </a:r>
            <a:r>
              <a:rPr lang="en-US" sz="1200" b="1" dirty="0" smtClean="0"/>
              <a:t>Duration </a:t>
            </a:r>
            <a:r>
              <a:rPr lang="en-US" sz="1200" baseline="0" dirty="0" smtClean="0"/>
              <a:t>list</a:t>
            </a:r>
            <a:r>
              <a:rPr lang="en-US" sz="1200" b="0" dirty="0" smtClean="0"/>
              <a:t>,</a:t>
            </a:r>
            <a:r>
              <a:rPr lang="en-US" sz="1200" b="0" baseline="0" dirty="0" smtClean="0"/>
              <a:t> select </a:t>
            </a:r>
            <a:r>
              <a:rPr lang="en-US" sz="1200" b="1" baseline="0" dirty="0" smtClean="0"/>
              <a:t>1 seconds (Fast)</a:t>
            </a:r>
            <a:r>
              <a:rPr lang="en-US" sz="1200" b="0" baseline="0" dirty="0" smtClean="0"/>
              <a:t>.</a:t>
            </a:r>
          </a:p>
          <a:p>
            <a:pPr marL="228600" indent="-228600">
              <a:buFont typeface="+mj-lt"/>
              <a:buAutoNum type="arabicPeriod"/>
            </a:pPr>
            <a:r>
              <a:rPr lang="en-US" sz="1200" b="0" baseline="0" dirty="0" smtClean="0"/>
              <a:t>On the </a:t>
            </a:r>
            <a:r>
              <a:rPr lang="en-US" sz="1200" b="1" baseline="0" dirty="0" smtClean="0"/>
              <a:t>Animations</a:t>
            </a:r>
            <a:r>
              <a:rPr lang="en-US" sz="1200" b="0" baseline="0" dirty="0" smtClean="0"/>
              <a:t> tab, in the </a:t>
            </a:r>
            <a:r>
              <a:rPr lang="en-US" sz="1200" b="1" baseline="0" dirty="0" smtClean="0"/>
              <a:t>Advanced Animation </a:t>
            </a:r>
            <a:r>
              <a:rPr lang="en-US" sz="1200" b="0" baseline="0" dirty="0" smtClean="0"/>
              <a:t>group, click </a:t>
            </a:r>
            <a:r>
              <a:rPr lang="en-US" sz="1200" b="1" baseline="0" dirty="0" smtClean="0"/>
              <a:t>Add Animation</a:t>
            </a:r>
            <a:r>
              <a:rPr lang="en-US" sz="1200" b="0" baseline="0" dirty="0" smtClean="0"/>
              <a:t>, and then click </a:t>
            </a:r>
            <a:r>
              <a:rPr lang="en-US" sz="1200" b="1" baseline="0" dirty="0" smtClean="0"/>
              <a:t>More Motion Paths</a:t>
            </a:r>
            <a:r>
              <a:rPr lang="en-US" sz="1200" b="0" baseline="0" dirty="0" smtClean="0"/>
              <a:t>. In the </a:t>
            </a:r>
            <a:r>
              <a:rPr lang="en-US" sz="1200" b="1" baseline="0" dirty="0" smtClean="0"/>
              <a:t>Add Motion Path </a:t>
            </a:r>
            <a:r>
              <a:rPr lang="en-US" sz="1200" b="0" baseline="0" dirty="0" smtClean="0"/>
              <a:t>dialog box, under </a:t>
            </a:r>
            <a:r>
              <a:rPr lang="en-US" sz="1200" b="1" baseline="0" dirty="0" smtClean="0"/>
              <a:t>Lines &amp; Curves</a:t>
            </a:r>
            <a:r>
              <a:rPr lang="en-US" sz="1200" b="0" baseline="0" dirty="0" smtClean="0"/>
              <a:t>, click </a:t>
            </a:r>
            <a:r>
              <a:rPr lang="en-US" sz="1200" b="1" baseline="0" dirty="0" smtClean="0"/>
              <a:t>Arc Down</a:t>
            </a:r>
            <a:r>
              <a:rPr lang="en-US" sz="1200" b="0" baseline="0" dirty="0" smtClean="0"/>
              <a:t>.</a:t>
            </a:r>
          </a:p>
          <a:p>
            <a:pPr marL="228600" indent="-228600">
              <a:buFont typeface="+mj-lt"/>
              <a:buAutoNum type="arabicPeriod"/>
            </a:pPr>
            <a:r>
              <a:rPr lang="en-US" sz="1200" b="0" baseline="0" dirty="0" smtClean="0"/>
              <a:t>Also on the </a:t>
            </a:r>
            <a:r>
              <a:rPr lang="en-US" sz="1200" b="1" baseline="0" dirty="0" smtClean="0"/>
              <a:t>Animations</a:t>
            </a:r>
            <a:r>
              <a:rPr lang="en-US" sz="1200" b="0" baseline="0" dirty="0" smtClean="0"/>
              <a:t> tab, in the Timing group, do the following:</a:t>
            </a:r>
          </a:p>
          <a:p>
            <a:pPr marL="685800" lvl="1" indent="-228600">
              <a:buFont typeface="Arial" pitchFamily="34" charset="0"/>
              <a:buChar char="•"/>
            </a:pPr>
            <a:r>
              <a:rPr lang="en-US" sz="1200" b="0" baseline="0" dirty="0" smtClean="0"/>
              <a:t>In the </a:t>
            </a:r>
            <a:r>
              <a:rPr lang="en-US" sz="1200" b="1" baseline="0" dirty="0" smtClean="0"/>
              <a:t>Start</a:t>
            </a:r>
            <a:r>
              <a:rPr lang="en-US" sz="1200" b="0" baseline="0" dirty="0" smtClean="0"/>
              <a:t> list, select </a:t>
            </a:r>
            <a:r>
              <a:rPr lang="en-US" sz="1200" b="1" baseline="0" dirty="0" smtClean="0"/>
              <a:t>With Previous</a:t>
            </a:r>
            <a:r>
              <a:rPr lang="en-US" sz="1200" b="0" baseline="0" dirty="0" smtClean="0"/>
              <a:t>.</a:t>
            </a:r>
          </a:p>
          <a:p>
            <a:pPr marL="685800" lvl="1" indent="-228600">
              <a:buFont typeface="Arial" pitchFamily="34" charset="0"/>
              <a:buChar char="•"/>
            </a:pPr>
            <a:r>
              <a:rPr lang="en-US" sz="1200" b="0" baseline="0" dirty="0" smtClean="0"/>
              <a:t>In the </a:t>
            </a:r>
            <a:r>
              <a:rPr lang="en-US" sz="1200" b="1" baseline="0" dirty="0" smtClean="0"/>
              <a:t>Duration</a:t>
            </a:r>
            <a:r>
              <a:rPr lang="en-US" sz="1200" b="0" baseline="0" dirty="0" smtClean="0"/>
              <a:t> box, enter </a:t>
            </a:r>
            <a:r>
              <a:rPr lang="en-US" sz="1200" b="1" baseline="0" dirty="0" smtClean="0"/>
              <a:t>2.00</a:t>
            </a:r>
            <a:r>
              <a:rPr lang="en-US" sz="1200" b="0" baseline="0" dirty="0" smtClean="0"/>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t>On the slide, right-click the motion path and then click </a:t>
            </a:r>
            <a:r>
              <a:rPr lang="en-US" sz="1200" b="1" baseline="0" dirty="0" smtClean="0"/>
              <a:t>Edit Points</a:t>
            </a:r>
            <a:r>
              <a:rPr lang="en-US" sz="1200" b="0" baseline="0" dirty="0" smtClean="0"/>
              <a:t>. In </a:t>
            </a:r>
            <a:r>
              <a:rPr lang="en-US" sz="1200" b="1" baseline="0" dirty="0" smtClean="0"/>
              <a:t>Edit Points </a:t>
            </a:r>
            <a:r>
              <a:rPr lang="en-US" sz="1200" b="0" baseline="0" dirty="0" smtClean="0"/>
              <a:t>mode, do the following: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t>Right-click the line and then click </a:t>
            </a:r>
            <a:r>
              <a:rPr lang="en-US" sz="1200" b="1" baseline="0" dirty="0" smtClean="0"/>
              <a:t>Add Point</a:t>
            </a:r>
            <a:r>
              <a:rPr lang="en-US" sz="1200" b="0" baseline="0" dirty="0" smtClean="0"/>
              <a:t>. Repeat until the line has five points.</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t>Select the second, third, and fourth points individually. Drag each point so that it is along the dashed curved line.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t>Drag the end point off the right side of the slide. </a:t>
            </a:r>
            <a:r>
              <a:rPr lang="en-US" sz="1200" b="0" i="0" baseline="0" dirty="0" smtClean="0"/>
              <a:t>(</a:t>
            </a:r>
            <a:r>
              <a:rPr lang="en-US" sz="1200" b="1" i="0" baseline="0" dirty="0" smtClean="0"/>
              <a:t>Note:</a:t>
            </a:r>
            <a:r>
              <a:rPr lang="en-US" sz="1200" b="0" i="0" baseline="0" dirty="0" smtClean="0"/>
              <a:t> Click at least 1.5” off the right edge of the slide so that the text and its shadow exit completely.)</a:t>
            </a:r>
          </a:p>
          <a:p>
            <a:pPr marL="228600" indent="-228600">
              <a:buFont typeface="+mj-lt"/>
              <a:buAutoNum type="arabicPeriod"/>
            </a:pPr>
            <a:r>
              <a:rPr lang="en-US" sz="1200" dirty="0" smtClean="0"/>
              <a:t>On the</a:t>
            </a:r>
            <a:r>
              <a:rPr lang="en-US" sz="1200" baseline="0" dirty="0" smtClean="0"/>
              <a:t> sl</a:t>
            </a:r>
            <a:r>
              <a:rPr lang="en-US" sz="1200" dirty="0" smtClean="0"/>
              <a:t>ide, right-click the motion path, and then click </a:t>
            </a:r>
            <a:r>
              <a:rPr lang="en-US" sz="1200" b="1" dirty="0" smtClean="0"/>
              <a:t>Reverse Path Direction</a:t>
            </a:r>
            <a:r>
              <a:rPr lang="en-US" sz="1200" dirty="0" smtClean="0"/>
              <a:t>.</a:t>
            </a:r>
          </a:p>
          <a:p>
            <a:pPr marL="228600" indent="-228600">
              <a:buFont typeface="+mj-lt"/>
              <a:buAutoNum type="arabicPeriod"/>
            </a:pPr>
            <a:r>
              <a:rPr lang="en-US" sz="1200" dirty="0" smtClean="0"/>
              <a:t>On the </a:t>
            </a:r>
            <a:r>
              <a:rPr lang="en-US" sz="1200" b="1" dirty="0" smtClean="0"/>
              <a:t>View</a:t>
            </a:r>
            <a:r>
              <a:rPr lang="en-US" sz="1200" dirty="0" smtClean="0"/>
              <a:t> tab, in the </a:t>
            </a:r>
            <a:r>
              <a:rPr lang="en-US" sz="1200" b="1" dirty="0" smtClean="0"/>
              <a:t>Show/Hide</a:t>
            </a:r>
            <a:r>
              <a:rPr lang="en-US" sz="1200" dirty="0" smtClean="0"/>
              <a:t> group, clear </a:t>
            </a:r>
            <a:r>
              <a:rPr lang="en-US" sz="1200" b="1" dirty="0" smtClean="0"/>
              <a:t>Ruler</a:t>
            </a:r>
            <a:r>
              <a:rPr lang="en-US" sz="1200" dirty="0" smtClean="0"/>
              <a:t>.</a:t>
            </a:r>
          </a:p>
          <a:p>
            <a:pPr marL="228600" indent="-228600">
              <a:buFont typeface="+mj-lt"/>
              <a:buAutoNum type="arabicPeriod"/>
            </a:pPr>
            <a:r>
              <a:rPr lang="en-US" sz="1200" dirty="0" smtClean="0"/>
              <a:t>Right-click</a:t>
            </a:r>
            <a:r>
              <a:rPr lang="en-US" sz="1200" baseline="0" dirty="0" smtClean="0"/>
              <a:t> the slide background area, and then click </a:t>
            </a:r>
            <a:r>
              <a:rPr lang="en-US" sz="1200" b="1" baseline="0" dirty="0" smtClean="0"/>
              <a:t>Grid and Guides</a:t>
            </a:r>
            <a:r>
              <a:rPr lang="en-US" sz="1200" baseline="0" dirty="0" smtClean="0"/>
              <a:t>. In the </a:t>
            </a:r>
            <a:r>
              <a:rPr lang="en-US" sz="1200" b="1" baseline="0" dirty="0" smtClean="0"/>
              <a:t>Grid and Guides </a:t>
            </a:r>
            <a:r>
              <a:rPr lang="en-US" sz="1200" baseline="0" dirty="0" smtClean="0"/>
              <a:t>dialog box, under </a:t>
            </a:r>
            <a:r>
              <a:rPr lang="en-US" sz="1200" b="1" baseline="0" dirty="0" smtClean="0"/>
              <a:t>Guide settings</a:t>
            </a:r>
            <a:r>
              <a:rPr lang="en-US" sz="1200" baseline="0" dirty="0" smtClean="0"/>
              <a:t>, clear </a:t>
            </a:r>
            <a:r>
              <a:rPr lang="en-US" sz="1200" b="1" baseline="0" dirty="0" smtClean="0"/>
              <a:t>Display drawing guides on screen</a:t>
            </a:r>
            <a:r>
              <a:rPr lang="en-US" sz="1200" baseline="0" dirty="0" smtClean="0"/>
              <a:t>. </a:t>
            </a:r>
            <a:endParaRPr lang="en-US" sz="1200" dirty="0" smtClean="0"/>
          </a:p>
          <a:p>
            <a:endParaRPr lang="en-US" sz="1200" dirty="0" smtClean="0"/>
          </a:p>
          <a:p>
            <a:endParaRPr lang="en-US" sz="1200" dirty="0" smtClean="0"/>
          </a:p>
          <a:p>
            <a:pPr marL="0" marR="0" lvl="3" indent="-22860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To reproduce the animated “2” on this slide, do the following:</a:t>
            </a:r>
            <a:endParaRPr lang="en-US" sz="1200" b="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dirty="0" smtClean="0">
                <a:solidFill>
                  <a:schemeClr val="tx1"/>
                </a:solidFill>
                <a:latin typeface="+mn-lt"/>
                <a:ea typeface="+mn-ea"/>
                <a:cs typeface="+mn-cs"/>
              </a:rPr>
              <a:t>Select the first text box. </a:t>
            </a: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Home</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Clipboard</a:t>
            </a:r>
            <a:r>
              <a:rPr lang="en-US" sz="1200" kern="1200" dirty="0" smtClean="0">
                <a:solidFill>
                  <a:schemeClr val="tx1"/>
                </a:solidFill>
                <a:effectLst/>
                <a:latin typeface="+mn-lt"/>
                <a:ea typeface="+mn-ea"/>
                <a:cs typeface="+mn-cs"/>
              </a:rPr>
              <a:t> group, click the arrow to the right of </a:t>
            </a:r>
            <a:r>
              <a:rPr lang="en-US" sz="1200" b="1" kern="1200" dirty="0" smtClean="0">
                <a:solidFill>
                  <a:schemeClr val="tx1"/>
                </a:solidFill>
                <a:effectLst/>
                <a:latin typeface="+mn-lt"/>
                <a:ea typeface="+mn-ea"/>
                <a:cs typeface="+mn-cs"/>
              </a:rPr>
              <a:t>Copy</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Duplicate</a:t>
            </a:r>
            <a:r>
              <a:rPr lang="en-US" sz="1200" b="0" kern="1200" baseline="0" dirty="0" smtClean="0">
                <a:solidFill>
                  <a:schemeClr val="tx1"/>
                </a:solidFill>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startAt="2"/>
              <a:tabLst/>
              <a:defRPr/>
            </a:pPr>
            <a:r>
              <a:rPr lang="en-US" sz="1200" b="0" kern="1200" dirty="0" smtClean="0">
                <a:solidFill>
                  <a:schemeClr val="tx1"/>
                </a:solidFill>
                <a:latin typeface="+mn-lt"/>
                <a:ea typeface="+mn-ea"/>
                <a:cs typeface="+mn-cs"/>
              </a:rPr>
              <a:t>Click in the second text box, delete </a:t>
            </a:r>
            <a:r>
              <a:rPr lang="en-US" sz="1200" b="1" kern="1200" dirty="0" smtClean="0">
                <a:solidFill>
                  <a:schemeClr val="tx1"/>
                </a:solidFill>
                <a:latin typeface="+mn-lt"/>
                <a:ea typeface="+mn-ea"/>
                <a:cs typeface="+mn-cs"/>
              </a:rPr>
              <a:t>1</a:t>
            </a:r>
            <a:r>
              <a:rPr lang="en-US" sz="1200" b="0" kern="1200" dirty="0" smtClean="0">
                <a:solidFill>
                  <a:schemeClr val="tx1"/>
                </a:solidFill>
                <a:latin typeface="+mn-lt"/>
                <a:ea typeface="+mn-ea"/>
                <a:cs typeface="+mn-cs"/>
              </a:rPr>
              <a:t>, and then enter </a:t>
            </a:r>
            <a:r>
              <a:rPr lang="en-US" sz="1200" b="1" kern="1200" dirty="0" smtClean="0">
                <a:solidFill>
                  <a:schemeClr val="tx1"/>
                </a:solidFill>
                <a:latin typeface="+mn-lt"/>
                <a:ea typeface="+mn-ea"/>
                <a:cs typeface="+mn-cs"/>
              </a:rPr>
              <a:t>2</a:t>
            </a:r>
            <a:r>
              <a:rPr lang="en-US" sz="1200" b="0" kern="1200" dirty="0" smtClean="0">
                <a:solidFill>
                  <a:schemeClr val="tx1"/>
                </a:solidFill>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startAt="2"/>
              <a:tabLst/>
              <a:defRPr/>
            </a:pPr>
            <a:r>
              <a:rPr lang="en-US" sz="1200" b="0" kern="1200" dirty="0" smtClean="0">
                <a:solidFill>
                  <a:schemeClr val="tx1"/>
                </a:solidFill>
                <a:latin typeface="+mn-lt"/>
                <a:ea typeface="+mn-ea"/>
                <a:cs typeface="+mn-cs"/>
              </a:rPr>
              <a:t>Select the second text box. Under</a:t>
            </a:r>
            <a:r>
              <a:rPr lang="en-US" sz="1200" b="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Drawing Tools</a:t>
            </a:r>
            <a:r>
              <a:rPr lang="en-US" sz="1200" b="0" kern="1200" baseline="0" dirty="0" smtClean="0">
                <a:solidFill>
                  <a:schemeClr val="tx1"/>
                </a:solidFill>
                <a:latin typeface="+mn-lt"/>
                <a:ea typeface="+mn-ea"/>
                <a:cs typeface="+mn-cs"/>
              </a:rPr>
              <a:t>, on the </a:t>
            </a:r>
            <a:r>
              <a:rPr lang="en-US" sz="1200" b="1" kern="1200" baseline="0" dirty="0" smtClean="0">
                <a:solidFill>
                  <a:schemeClr val="tx1"/>
                </a:solidFill>
                <a:latin typeface="+mn-lt"/>
                <a:ea typeface="+mn-ea"/>
                <a:cs typeface="+mn-cs"/>
              </a:rPr>
              <a:t>Format</a:t>
            </a:r>
            <a:r>
              <a:rPr lang="en-US" sz="1200" b="0" kern="1200" baseline="0" dirty="0" smtClean="0">
                <a:solidFill>
                  <a:schemeClr val="tx1"/>
                </a:solidFill>
                <a:latin typeface="+mn-lt"/>
                <a:ea typeface="+mn-ea"/>
                <a:cs typeface="+mn-cs"/>
              </a:rPr>
              <a:t> tab, in the bottom right corner of the </a:t>
            </a:r>
            <a:r>
              <a:rPr lang="en-US" sz="1200" b="1" kern="1200" baseline="0" dirty="0" smtClean="0">
                <a:solidFill>
                  <a:schemeClr val="tx1"/>
                </a:solidFill>
                <a:latin typeface="+mn-lt"/>
                <a:ea typeface="+mn-ea"/>
                <a:cs typeface="+mn-cs"/>
              </a:rPr>
              <a:t>WordArt Styles </a:t>
            </a:r>
            <a:r>
              <a:rPr lang="en-US" sz="1200" b="0" kern="1200" baseline="0" dirty="0" smtClean="0">
                <a:solidFill>
                  <a:schemeClr val="tx1"/>
                </a:solidFill>
                <a:latin typeface="+mn-lt"/>
                <a:ea typeface="+mn-ea"/>
                <a:cs typeface="+mn-cs"/>
              </a:rPr>
              <a:t>group, click the </a:t>
            </a:r>
            <a:r>
              <a:rPr lang="en-US" sz="1200" b="1" kern="1200" dirty="0" smtClean="0">
                <a:solidFill>
                  <a:schemeClr val="tx1"/>
                </a:solidFill>
                <a:latin typeface="+mn-lt"/>
                <a:ea typeface="+mn-ea"/>
                <a:cs typeface="+mn-cs"/>
              </a:rPr>
              <a:t>Format</a:t>
            </a:r>
            <a:r>
              <a:rPr lang="en-US" sz="1200" b="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Text</a:t>
            </a:r>
            <a:r>
              <a:rPr lang="en-US" sz="1200" b="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Effects</a:t>
            </a:r>
            <a:r>
              <a:rPr lang="en-US" sz="1200" b="0" kern="1200" baseline="0" dirty="0" smtClean="0">
                <a:solidFill>
                  <a:schemeClr val="tx1"/>
                </a:solidFill>
                <a:latin typeface="+mn-lt"/>
                <a:ea typeface="+mn-ea"/>
                <a:cs typeface="+mn-cs"/>
              </a:rPr>
              <a:t> dialog box launcher. </a:t>
            </a: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Fill </a:t>
            </a:r>
            <a:r>
              <a:rPr lang="en-US" sz="1200" kern="1200" baseline="0" dirty="0" smtClean="0">
                <a:solidFill>
                  <a:schemeClr val="tx1"/>
                </a:solidFill>
                <a:latin typeface="+mn-lt"/>
                <a:ea typeface="+mn-ea"/>
                <a:cs typeface="+mn-cs"/>
              </a:rPr>
              <a:t>in the left pane, select </a:t>
            </a:r>
            <a:r>
              <a:rPr lang="en-US" sz="1200" b="1" kern="1200" baseline="0" dirty="0" smtClean="0">
                <a:solidFill>
                  <a:schemeClr val="tx1"/>
                </a:solidFill>
                <a:latin typeface="+mn-lt"/>
                <a:ea typeface="+mn-ea"/>
                <a:cs typeface="+mn-cs"/>
              </a:rPr>
              <a:t>Gradient fill </a:t>
            </a:r>
            <a:r>
              <a:rPr lang="en-US" sz="120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Text Fill </a:t>
            </a:r>
            <a:r>
              <a:rPr lang="en-US" sz="1200" kern="1200" baseline="0" dirty="0" smtClean="0">
                <a:solidFill>
                  <a:schemeClr val="tx1"/>
                </a:solidFill>
                <a:latin typeface="+mn-lt"/>
                <a:ea typeface="+mn-ea"/>
                <a:cs typeface="+mn-cs"/>
              </a:rPr>
              <a:t>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Linear Down </a:t>
            </a:r>
            <a:r>
              <a:rPr lang="en-US" sz="1200" kern="1200" dirty="0" smtClean="0">
                <a:solidFill>
                  <a:schemeClr val="tx1"/>
                </a:solidFill>
                <a:latin typeface="+mn-lt"/>
                <a:ea typeface="+mn-ea"/>
                <a:cs typeface="+mn-cs"/>
              </a:rPr>
              <a:t>(first row, second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 gradient stop</a:t>
            </a:r>
            <a:r>
              <a:rPr lang="en-US" sz="1200" b="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 gradient stop</a:t>
            </a:r>
            <a:r>
              <a:rPr lang="en-US" sz="1200" kern="1200" dirty="0" smtClean="0">
                <a:solidFill>
                  <a:schemeClr val="tx1"/>
                </a:solidFill>
                <a:latin typeface="+mn-lt"/>
                <a:ea typeface="+mn-ea"/>
                <a:cs typeface="+mn-cs"/>
              </a:rPr>
              <a:t> until two stops appear in the slider.</a:t>
            </a:r>
          </a:p>
          <a:p>
            <a:pPr marL="342900" lvl="0" indent="-342900">
              <a:buFont typeface="+mj-lt"/>
              <a:buAutoNum type="arabicPeriod" startAt="2"/>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first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a:t>
            </a:r>
            <a:r>
              <a:rPr lang="en-US" sz="1200" b="0" kern="1200" dirty="0" smtClean="0">
                <a:solidFill>
                  <a:schemeClr val="tx1"/>
                </a:solidFill>
                <a:latin typeface="+mn-lt"/>
                <a:ea typeface="+mn-ea"/>
                <a:cs typeface="+mn-cs"/>
              </a:rPr>
              <a:t>(first row, first option from the left).</a:t>
            </a:r>
          </a:p>
          <a:p>
            <a:pPr marL="1143000" lvl="2" indent="-228600">
              <a:buFont typeface="Arial" pitchFamily="34" charset="0"/>
              <a:buChar cha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50%</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last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85%</a:t>
            </a:r>
            <a:r>
              <a:rPr lang="en-US" sz="1200" kern="1200" dirty="0" smtClean="0">
                <a:solidFill>
                  <a:schemeClr val="tx1"/>
                </a:solidFill>
                <a:latin typeface="+mn-lt"/>
                <a:ea typeface="+mn-ea"/>
                <a:cs typeface="+mn-cs"/>
              </a:rPr>
              <a:t>.</a:t>
            </a:r>
          </a:p>
          <a:p>
            <a:pPr marL="1143000" lvl="2" indent="-228600">
              <a:buFont typeface="Arial" pitchFamily="34" charset="0"/>
              <a:buChar char="•"/>
              <a:defRPr/>
            </a:pPr>
            <a:r>
              <a:rPr lang="en-US" sz="1200" dirty="0" smtClean="0"/>
              <a:t>Click the button next to </a:t>
            </a:r>
            <a:r>
              <a:rPr lang="en-US" sz="1200" b="1" dirty="0" smtClean="0"/>
              <a:t>Color</a:t>
            </a:r>
            <a:r>
              <a:rPr lang="en-US" sz="1200" dirty="0" smtClean="0"/>
              <a:t>, click </a:t>
            </a:r>
            <a:r>
              <a:rPr lang="en-US" sz="1200" b="1" dirty="0" smtClean="0"/>
              <a:t>More Colors</a:t>
            </a:r>
            <a:r>
              <a:rPr lang="en-US" sz="1200" dirty="0" smtClean="0"/>
              <a:t>, and then 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198</a:t>
            </a:r>
            <a:r>
              <a:rPr lang="en-US" sz="1200" dirty="0" smtClean="0"/>
              <a:t>, Green: </a:t>
            </a:r>
            <a:r>
              <a:rPr lang="en-US" sz="1200" b="1" dirty="0" smtClean="0"/>
              <a:t>217</a:t>
            </a:r>
            <a:r>
              <a:rPr lang="en-US" sz="1200" dirty="0" smtClean="0"/>
              <a:t>, Blue: </a:t>
            </a:r>
            <a:r>
              <a:rPr lang="en-US" sz="1200" b="1" dirty="0" smtClean="0"/>
              <a:t>241</a:t>
            </a:r>
            <a:r>
              <a:rPr lang="en-US" sz="1200" dirty="0" smtClean="0"/>
              <a: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0%</a:t>
            </a:r>
            <a:r>
              <a:rPr lang="en-US" sz="1200" b="0" kern="1200" dirty="0" smtClean="0">
                <a:solidFill>
                  <a:schemeClr val="tx1"/>
                </a:solidFill>
                <a:latin typeface="+mn-lt"/>
                <a:ea typeface="+mn-ea"/>
                <a:cs typeface="+mn-cs"/>
              </a:rPr>
              <a:t>.</a:t>
            </a:r>
            <a:endParaRPr lang="en-US" sz="1200" i="0" baseline="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in the left pane. In the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pane, select </a:t>
            </a:r>
            <a:r>
              <a:rPr lang="en-US" sz="1200" b="1" kern="1200" baseline="0" dirty="0" smtClean="0">
                <a:solidFill>
                  <a:schemeClr val="tx1"/>
                </a:solidFill>
                <a:latin typeface="+mn-lt"/>
                <a:ea typeface="+mn-ea"/>
                <a:cs typeface="+mn-cs"/>
              </a:rPr>
              <a:t>Solid line</a:t>
            </a:r>
            <a:r>
              <a:rPr lang="en-US" sz="1200" kern="1200" baseline="0" dirty="0" smtClean="0">
                <a:solidFill>
                  <a:schemeClr val="tx1"/>
                </a:solidFill>
                <a:latin typeface="+mn-lt"/>
                <a:ea typeface="+mn-ea"/>
                <a:cs typeface="+mn-cs"/>
              </a:rPr>
              <a:t>, click the button next to </a:t>
            </a:r>
            <a:r>
              <a:rPr lang="en-US" sz="1200" b="1" kern="1200" baseline="0" dirty="0" smtClean="0">
                <a:solidFill>
                  <a:schemeClr val="tx1"/>
                </a:solidFill>
                <a:latin typeface="+mn-lt"/>
                <a:ea typeface="+mn-ea"/>
                <a:cs typeface="+mn-cs"/>
              </a:rPr>
              <a:t>Color</a:t>
            </a:r>
            <a:r>
              <a:rPr lang="en-US" sz="120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More Colors</a:t>
            </a:r>
            <a:r>
              <a:rPr lang="en-US" sz="1200" kern="1200" baseline="0" dirty="0" smtClean="0">
                <a:solidFill>
                  <a:schemeClr val="tx1"/>
                </a:solidFill>
                <a:latin typeface="+mn-lt"/>
                <a:ea typeface="+mn-ea"/>
                <a:cs typeface="+mn-cs"/>
              </a:rPr>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228</a:t>
            </a:r>
            <a:r>
              <a:rPr lang="en-US" sz="1200" dirty="0" smtClean="0"/>
              <a:t>, Green: </a:t>
            </a:r>
            <a:r>
              <a:rPr lang="en-US" sz="1200" b="1" dirty="0" smtClean="0"/>
              <a:t>108</a:t>
            </a:r>
            <a:r>
              <a:rPr lang="en-US" sz="1200" dirty="0" smtClean="0"/>
              <a:t>, Blue: </a:t>
            </a:r>
            <a:r>
              <a:rPr lang="en-US" sz="1200" b="1" dirty="0" smtClean="0"/>
              <a:t>10</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3-D Rotation </a:t>
            </a:r>
            <a:r>
              <a:rPr lang="en-US" sz="1200" kern="1200" baseline="0" dirty="0" smtClean="0">
                <a:solidFill>
                  <a:schemeClr val="tx1"/>
                </a:solidFill>
                <a:latin typeface="+mn-lt"/>
                <a:ea typeface="+mn-ea"/>
                <a:cs typeface="+mn-cs"/>
              </a:rPr>
              <a:t>in the left pane. In the </a:t>
            </a:r>
            <a:r>
              <a:rPr lang="en-US" sz="1200" b="1" kern="1200" dirty="0" smtClean="0">
                <a:solidFill>
                  <a:schemeClr val="tx1"/>
                </a:solidFill>
                <a:latin typeface="+mn-lt"/>
                <a:ea typeface="+mn-ea"/>
                <a:cs typeface="+mn-cs"/>
              </a:rPr>
              <a:t>3-D Rotation </a:t>
            </a:r>
            <a:r>
              <a:rPr lang="en-US" sz="1200" kern="1200" baseline="0" dirty="0" smtClean="0">
                <a:solidFill>
                  <a:schemeClr val="tx1"/>
                </a:solidFill>
                <a:latin typeface="+mn-lt"/>
                <a:ea typeface="+mn-ea"/>
                <a:cs typeface="+mn-cs"/>
              </a:rPr>
              <a:t>pane, under </a:t>
            </a:r>
            <a:r>
              <a:rPr lang="en-US" sz="1200" b="1" kern="1200" baseline="0" dirty="0" smtClean="0">
                <a:solidFill>
                  <a:schemeClr val="tx1"/>
                </a:solidFill>
                <a:latin typeface="+mn-lt"/>
                <a:ea typeface="+mn-ea"/>
                <a:cs typeface="+mn-cs"/>
              </a:rPr>
              <a:t>Rotation</a:t>
            </a:r>
            <a:r>
              <a:rPr lang="en-US" sz="1200" kern="1200" baseline="0" dirty="0" smtClean="0">
                <a:solidFill>
                  <a:schemeClr val="tx1"/>
                </a:solidFill>
                <a:latin typeface="+mn-lt"/>
                <a:ea typeface="+mn-ea"/>
                <a:cs typeface="+mn-cs"/>
              </a:rPr>
              <a:t>, in the </a:t>
            </a:r>
            <a:r>
              <a:rPr lang="en-US" sz="1200" b="1" kern="1200" baseline="0" dirty="0" smtClean="0">
                <a:solidFill>
                  <a:schemeClr val="tx1"/>
                </a:solidFill>
                <a:latin typeface="+mn-lt"/>
                <a:ea typeface="+mn-ea"/>
                <a:cs typeface="+mn-cs"/>
              </a:rPr>
              <a:t>Z</a:t>
            </a:r>
            <a:r>
              <a:rPr lang="en-US" sz="1200" kern="1200" baseline="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350°</a:t>
            </a:r>
            <a:r>
              <a:rPr lang="en-US" sz="1200" b="0" kern="1200" dirty="0" smtClean="0">
                <a:solidFill>
                  <a:schemeClr val="tx1"/>
                </a:solidFill>
                <a:latin typeface="+mn-lt"/>
                <a:ea typeface="+mn-ea"/>
                <a:cs typeface="+mn-cs"/>
              </a:rPr>
              <a:t>.</a:t>
            </a:r>
            <a:endParaRPr lang="en-US" sz="120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i="0" baseline="0" dirty="0" smtClean="0"/>
              <a:t>Also in the </a:t>
            </a:r>
            <a:r>
              <a:rPr lang="en-US" sz="1200" b="1" i="0" baseline="0" dirty="0" smtClean="0"/>
              <a:t>Format Text Effects </a:t>
            </a:r>
            <a:r>
              <a:rPr lang="en-US" sz="1200" i="0" baseline="0" dirty="0" smtClean="0"/>
              <a:t>dialog box, click </a:t>
            </a:r>
            <a:r>
              <a:rPr lang="en-US" sz="1200" b="1" i="0" baseline="0" dirty="0" smtClean="0"/>
              <a:t>Glow and Soft Edges </a:t>
            </a:r>
            <a:r>
              <a:rPr lang="en-US" sz="1200" i="0" baseline="0" dirty="0" smtClean="0"/>
              <a:t>in the left pane, in the </a:t>
            </a:r>
            <a:r>
              <a:rPr lang="en-US" sz="1200" b="1" i="0" baseline="0" dirty="0" smtClean="0"/>
              <a:t>Glow and Soft Edges </a:t>
            </a:r>
            <a:r>
              <a:rPr lang="en-US" sz="1200" i="0" baseline="0" dirty="0" smtClean="0"/>
              <a:t>pane, click the button next to </a:t>
            </a:r>
            <a:r>
              <a:rPr lang="en-US" sz="1200" b="1" i="0" baseline="0" dirty="0" smtClean="0"/>
              <a:t>Color</a:t>
            </a:r>
            <a:r>
              <a:rPr lang="en-US" sz="1200" i="0" baseline="0" dirty="0" smtClean="0"/>
              <a:t>, and then click </a:t>
            </a:r>
            <a:r>
              <a:rPr lang="en-US" sz="1200" b="1" i="0" baseline="0" dirty="0" smtClean="0"/>
              <a:t>More Colors</a:t>
            </a:r>
            <a:r>
              <a:rPr lang="en-US" sz="1200" i="0" baseline="0" dirty="0" smtClean="0"/>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255</a:t>
            </a:r>
            <a:r>
              <a:rPr lang="en-US" sz="1200" dirty="0" smtClean="0"/>
              <a:t>, Green: </a:t>
            </a:r>
            <a:r>
              <a:rPr lang="en-US" sz="1200" b="1" dirty="0" smtClean="0"/>
              <a:t>144</a:t>
            </a:r>
            <a:r>
              <a:rPr lang="en-US" sz="1200" dirty="0" smtClean="0"/>
              <a:t>, Blue: </a:t>
            </a:r>
            <a:r>
              <a:rPr lang="en-US" sz="1200" b="1" dirty="0" smtClean="0"/>
              <a:t>4</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b="0" i="0" kern="1200" dirty="0" smtClean="0">
                <a:solidFill>
                  <a:schemeClr val="tx1"/>
                </a:solidFill>
                <a:latin typeface="+mn-lt"/>
                <a:ea typeface="+mn-ea"/>
                <a:cs typeface="+mn-cs"/>
              </a:rPr>
              <a:t>Drag the second text box onto the curved</a:t>
            </a:r>
            <a:r>
              <a:rPr lang="en-US" sz="1200" b="0" i="0" kern="1200" baseline="0" dirty="0" smtClean="0">
                <a:solidFill>
                  <a:schemeClr val="tx1"/>
                </a:solidFill>
                <a:latin typeface="+mn-lt"/>
                <a:ea typeface="+mn-ea"/>
                <a:cs typeface="+mn-cs"/>
              </a:rPr>
              <a:t> line, to the right of the “1” text box and approximately in the middle of the slide.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b="0" i="0" kern="1200" baseline="0" dirty="0" smtClean="0">
                <a:solidFill>
                  <a:schemeClr val="tx1"/>
                </a:solidFill>
                <a:latin typeface="+mn-lt"/>
                <a:ea typeface="+mn-ea"/>
                <a:cs typeface="+mn-cs"/>
              </a:rPr>
              <a:t>On the </a:t>
            </a:r>
            <a:r>
              <a:rPr lang="en-US" sz="1200" b="1" i="0" kern="1200" baseline="0" dirty="0" smtClean="0">
                <a:solidFill>
                  <a:schemeClr val="tx1"/>
                </a:solidFill>
                <a:latin typeface="+mn-lt"/>
                <a:ea typeface="+mn-ea"/>
                <a:cs typeface="+mn-cs"/>
              </a:rPr>
              <a:t>Animations</a:t>
            </a:r>
            <a:r>
              <a:rPr lang="en-US" sz="1200" b="0" i="0" kern="1200" baseline="0" dirty="0" smtClean="0">
                <a:solidFill>
                  <a:schemeClr val="tx1"/>
                </a:solidFill>
                <a:latin typeface="+mn-lt"/>
                <a:ea typeface="+mn-ea"/>
                <a:cs typeface="+mn-cs"/>
              </a:rPr>
              <a:t> tab, in the </a:t>
            </a:r>
            <a:r>
              <a:rPr lang="en-US" sz="1200" b="1" i="0" kern="1200" baseline="0" dirty="0" smtClean="0">
                <a:solidFill>
                  <a:schemeClr val="tx1"/>
                </a:solidFill>
                <a:latin typeface="+mn-lt"/>
                <a:ea typeface="+mn-ea"/>
                <a:cs typeface="+mn-cs"/>
              </a:rPr>
              <a:t>Advanced Animation </a:t>
            </a:r>
            <a:r>
              <a:rPr lang="en-US" sz="1200" b="0" i="0" kern="1200" baseline="0" dirty="0" smtClean="0">
                <a:solidFill>
                  <a:schemeClr val="tx1"/>
                </a:solidFill>
                <a:latin typeface="+mn-lt"/>
                <a:ea typeface="+mn-ea"/>
                <a:cs typeface="+mn-cs"/>
              </a:rPr>
              <a:t>group, click </a:t>
            </a:r>
            <a:r>
              <a:rPr lang="en-US" sz="1200" b="1" i="0" kern="1200" baseline="0" dirty="0" smtClean="0">
                <a:solidFill>
                  <a:schemeClr val="tx1"/>
                </a:solidFill>
                <a:latin typeface="+mn-lt"/>
                <a:ea typeface="+mn-ea"/>
                <a:cs typeface="+mn-cs"/>
              </a:rPr>
              <a:t>Animation Pane</a:t>
            </a:r>
            <a:r>
              <a:rPr lang="en-US" sz="1200" b="0" i="0" kern="1200" baseline="0" dirty="0" smtClean="0">
                <a:solidFill>
                  <a:schemeClr val="tx1"/>
                </a:solidFill>
                <a:latin typeface="+mn-lt"/>
                <a:ea typeface="+mn-ea"/>
                <a:cs typeface="+mn-cs"/>
              </a:rPr>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i="0" kern="1200" baseline="0" dirty="0" smtClean="0">
                <a:solidFill>
                  <a:schemeClr val="tx1"/>
                </a:solidFill>
                <a:latin typeface="+mn-lt"/>
                <a:ea typeface="+mn-ea"/>
                <a:cs typeface="+mn-cs"/>
              </a:rPr>
              <a:t>Press and hold CTRL, and then 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fourth and fifth animation effects (fade and spin effects for the second text box). On the </a:t>
            </a:r>
            <a:r>
              <a:rPr lang="en-US" sz="1200" b="1" i="0" kern="1200" baseline="0" dirty="0" smtClean="0">
                <a:solidFill>
                  <a:schemeClr val="tx1"/>
                </a:solidFill>
                <a:latin typeface="+mn-lt"/>
                <a:ea typeface="+mn-ea"/>
                <a:cs typeface="+mn-cs"/>
              </a:rPr>
              <a:t>Animations</a:t>
            </a:r>
            <a:r>
              <a:rPr lang="en-US" sz="1200" i="0" kern="1200" baseline="0" dirty="0" smtClean="0">
                <a:solidFill>
                  <a:schemeClr val="tx1"/>
                </a:solidFill>
                <a:latin typeface="+mn-lt"/>
                <a:ea typeface="+mn-ea"/>
                <a:cs typeface="+mn-cs"/>
              </a:rPr>
              <a:t> tab, in the </a:t>
            </a:r>
            <a:r>
              <a:rPr lang="en-US" sz="1200" b="1" i="0" kern="1200" baseline="0" dirty="0" smtClean="0">
                <a:solidFill>
                  <a:schemeClr val="tx1"/>
                </a:solidFill>
                <a:latin typeface="+mn-lt"/>
                <a:ea typeface="+mn-ea"/>
                <a:cs typeface="+mn-cs"/>
              </a:rPr>
              <a:t>Timing</a:t>
            </a:r>
            <a:r>
              <a:rPr lang="en-US" sz="1200" i="0" kern="1200" baseline="0" dirty="0" smtClean="0">
                <a:solidFill>
                  <a:schemeClr val="tx1"/>
                </a:solidFill>
                <a:latin typeface="+mn-lt"/>
                <a:ea typeface="+mn-ea"/>
                <a:cs typeface="+mn-cs"/>
              </a:rPr>
              <a:t> group, do the following:</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Delay</a:t>
            </a:r>
            <a:r>
              <a:rPr lang="en-US" sz="1200" i="0" kern="1200" baseline="0" dirty="0" smtClean="0">
                <a:solidFill>
                  <a:schemeClr val="tx1"/>
                </a:solidFill>
                <a:latin typeface="+mn-lt"/>
                <a:ea typeface="+mn-ea"/>
                <a:cs typeface="+mn-cs"/>
              </a:rPr>
              <a:t> box, enter </a:t>
            </a:r>
            <a:r>
              <a:rPr lang="en-US" sz="1200" b="1" i="0" kern="1200" baseline="0" dirty="0" smtClean="0">
                <a:solidFill>
                  <a:schemeClr val="tx1"/>
                </a:solidFill>
                <a:latin typeface="+mn-lt"/>
                <a:ea typeface="+mn-ea"/>
                <a:cs typeface="+mn-cs"/>
              </a:rPr>
              <a:t>0.5</a:t>
            </a:r>
            <a:r>
              <a:rPr lang="en-US" sz="1200" i="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Duration </a:t>
            </a:r>
            <a:r>
              <a:rPr lang="en-US" sz="1200" i="0" kern="1200" baseline="0" dirty="0" smtClean="0">
                <a:solidFill>
                  <a:schemeClr val="tx1"/>
                </a:solidFill>
                <a:latin typeface="+mn-lt"/>
                <a:ea typeface="+mn-ea"/>
                <a:cs typeface="+mn-cs"/>
              </a:rPr>
              <a:t>box, enter </a:t>
            </a:r>
            <a:r>
              <a:rPr lang="en-US" sz="1200" b="1" i="0" kern="1200" baseline="0" dirty="0" smtClean="0">
                <a:solidFill>
                  <a:schemeClr val="tx1"/>
                </a:solidFill>
                <a:latin typeface="+mn-lt"/>
                <a:ea typeface="+mn-ea"/>
                <a:cs typeface="+mn-cs"/>
              </a:rPr>
              <a:t>0.9 seconds</a:t>
            </a:r>
            <a:r>
              <a:rPr lang="en-US" sz="1200" i="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sixth animation effect (motion path for the second text box). On the </a:t>
            </a:r>
            <a:r>
              <a:rPr lang="en-US" sz="1200" b="1" i="0" kern="1200" baseline="0" dirty="0" smtClean="0">
                <a:solidFill>
                  <a:schemeClr val="tx1"/>
                </a:solidFill>
                <a:latin typeface="+mn-lt"/>
                <a:ea typeface="+mn-ea"/>
                <a:cs typeface="+mn-cs"/>
              </a:rPr>
              <a:t>Animations</a:t>
            </a:r>
            <a:r>
              <a:rPr lang="en-US" sz="1200" i="0" kern="1200" baseline="0" dirty="0" smtClean="0">
                <a:solidFill>
                  <a:schemeClr val="tx1"/>
                </a:solidFill>
                <a:latin typeface="+mn-lt"/>
                <a:ea typeface="+mn-ea"/>
                <a:cs typeface="+mn-cs"/>
              </a:rPr>
              <a:t> tab, in the </a:t>
            </a:r>
            <a:r>
              <a:rPr lang="en-US" sz="1200" b="1" i="0" kern="1200" baseline="0" dirty="0" smtClean="0">
                <a:solidFill>
                  <a:schemeClr val="tx1"/>
                </a:solidFill>
                <a:latin typeface="+mn-lt"/>
                <a:ea typeface="+mn-ea"/>
                <a:cs typeface="+mn-cs"/>
              </a:rPr>
              <a:t>Timing</a:t>
            </a:r>
            <a:r>
              <a:rPr lang="en-US" sz="1200" i="0" kern="1200" baseline="0" dirty="0" smtClean="0">
                <a:solidFill>
                  <a:schemeClr val="tx1"/>
                </a:solidFill>
                <a:latin typeface="+mn-lt"/>
                <a:ea typeface="+mn-ea"/>
                <a:cs typeface="+mn-cs"/>
              </a:rPr>
              <a:t> group, do the following:</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Delay</a:t>
            </a:r>
            <a:r>
              <a:rPr lang="en-US" sz="1200" i="0" kern="1200" baseline="0" dirty="0" smtClean="0">
                <a:solidFill>
                  <a:schemeClr val="tx1"/>
                </a:solidFill>
                <a:latin typeface="+mn-lt"/>
                <a:ea typeface="+mn-ea"/>
                <a:cs typeface="+mn-cs"/>
              </a:rPr>
              <a:t> box, enter </a:t>
            </a:r>
            <a:r>
              <a:rPr lang="en-US" sz="1200" b="1" i="0" kern="1200" baseline="0" dirty="0" smtClean="0">
                <a:solidFill>
                  <a:schemeClr val="tx1"/>
                </a:solidFill>
                <a:latin typeface="+mn-lt"/>
                <a:ea typeface="+mn-ea"/>
                <a:cs typeface="+mn-cs"/>
              </a:rPr>
              <a:t>0.5</a:t>
            </a:r>
            <a:r>
              <a:rPr lang="en-US" sz="1200" i="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Duration </a:t>
            </a:r>
            <a:r>
              <a:rPr lang="en-US" sz="1200" i="0" kern="1200" baseline="0" dirty="0" smtClean="0">
                <a:solidFill>
                  <a:schemeClr val="tx1"/>
                </a:solidFill>
                <a:latin typeface="+mn-lt"/>
                <a:ea typeface="+mn-ea"/>
                <a:cs typeface="+mn-cs"/>
              </a:rPr>
              <a:t>box, enter </a:t>
            </a:r>
            <a:r>
              <a:rPr lang="en-US" sz="1200" b="1" i="0" kern="1200" baseline="0" dirty="0" smtClean="0">
                <a:solidFill>
                  <a:schemeClr val="tx1"/>
                </a:solidFill>
                <a:latin typeface="+mn-lt"/>
                <a:ea typeface="+mn-ea"/>
                <a:cs typeface="+mn-cs"/>
              </a:rPr>
              <a:t>1.8 seconds</a:t>
            </a:r>
            <a:r>
              <a:rPr lang="en-US" sz="1200" i="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10"/>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sixth animation effect. On the slide, right-click the selected motion path, and then click </a:t>
            </a:r>
            <a:r>
              <a:rPr lang="en-US" sz="1200" b="1" i="0" kern="1200" baseline="0" dirty="0" smtClean="0">
                <a:solidFill>
                  <a:schemeClr val="tx1"/>
                </a:solidFill>
                <a:latin typeface="+mn-lt"/>
                <a:ea typeface="+mn-ea"/>
                <a:cs typeface="+mn-cs"/>
              </a:rPr>
              <a:t>Edit Points</a:t>
            </a:r>
            <a:r>
              <a:rPr lang="en-US" sz="1200" i="0" kern="1200" baseline="0" dirty="0" smtClean="0">
                <a:solidFill>
                  <a:schemeClr val="tx1"/>
                </a:solidFill>
                <a:latin typeface="+mn-lt"/>
                <a:ea typeface="+mn-ea"/>
                <a:cs typeface="+mn-cs"/>
              </a:rPr>
              <a:t>. Drag the points on the path to match the path to the curved line. (</a:t>
            </a:r>
            <a:r>
              <a:rPr lang="en-US" sz="1200" b="1" i="0" kern="1200" baseline="0" dirty="0" smtClean="0">
                <a:solidFill>
                  <a:schemeClr val="tx1"/>
                </a:solidFill>
                <a:latin typeface="+mn-lt"/>
                <a:ea typeface="+mn-ea"/>
                <a:cs typeface="+mn-cs"/>
              </a:rPr>
              <a:t>Note:</a:t>
            </a:r>
            <a:r>
              <a:rPr lang="en-US" sz="1200" i="0" kern="1200" baseline="0" dirty="0" smtClean="0">
                <a:solidFill>
                  <a:schemeClr val="tx1"/>
                </a:solidFill>
                <a:latin typeface="+mn-lt"/>
                <a:ea typeface="+mn-ea"/>
                <a:cs typeface="+mn-cs"/>
              </a:rPr>
              <a:t> The starting point will be further to the right of the right edge of the slide than the starting point for the first motion path.)</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11"/>
              <a:tabLst/>
              <a:defRPr/>
            </a:pPr>
            <a:endParaRPr lang="en-US" sz="120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11"/>
              <a:tabLst/>
              <a:defRPr/>
            </a:pPr>
            <a:endParaRPr lang="en-US" sz="1200" dirty="0" smtClean="0"/>
          </a:p>
          <a:p>
            <a:pPr marL="228600" marR="0" lvl="2" indent="-228600" algn="l" defTabSz="914400" rtl="0" eaLnBrk="1" fontAlgn="auto" latinLnBrk="0" hangingPunct="1">
              <a:lnSpc>
                <a:spcPct val="100000"/>
              </a:lnSpc>
              <a:spcBef>
                <a:spcPts val="0"/>
              </a:spcBef>
              <a:spcAft>
                <a:spcPts val="0"/>
              </a:spcAft>
              <a:buClrTx/>
              <a:buSzTx/>
              <a:buFont typeface="+mj-lt"/>
              <a:buNone/>
              <a:tabLst/>
              <a:defRPr/>
            </a:pPr>
            <a:r>
              <a:rPr lang="en-US" sz="1200" kern="1200" dirty="0" smtClean="0">
                <a:solidFill>
                  <a:schemeClr val="tx1"/>
                </a:solidFill>
                <a:latin typeface="+mn-lt"/>
                <a:ea typeface="+mn-ea"/>
                <a:cs typeface="+mn-cs"/>
              </a:rPr>
              <a:t>To reproduce the animated “3” on this slide, do the following:</a:t>
            </a:r>
            <a:endParaRPr lang="en-US" sz="120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On</a:t>
            </a:r>
            <a:r>
              <a:rPr lang="en-US" sz="1200" baseline="0" dirty="0" smtClean="0"/>
              <a:t> the slide, s</a:t>
            </a:r>
            <a:r>
              <a:rPr lang="en-US" sz="1200" dirty="0" smtClean="0"/>
              <a:t>elect the second text box. </a:t>
            </a: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Home</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Clipboard</a:t>
            </a:r>
            <a:r>
              <a:rPr lang="en-US" sz="1200" kern="1200" dirty="0" smtClean="0">
                <a:solidFill>
                  <a:schemeClr val="tx1"/>
                </a:solidFill>
                <a:effectLst/>
                <a:latin typeface="+mn-lt"/>
                <a:ea typeface="+mn-ea"/>
                <a:cs typeface="+mn-cs"/>
              </a:rPr>
              <a:t> group, click the arrow to the right of </a:t>
            </a:r>
            <a:r>
              <a:rPr lang="en-US" sz="1200" b="1" kern="1200" dirty="0" smtClean="0">
                <a:solidFill>
                  <a:schemeClr val="tx1"/>
                </a:solidFill>
                <a:effectLst/>
                <a:latin typeface="+mn-lt"/>
                <a:ea typeface="+mn-ea"/>
                <a:cs typeface="+mn-cs"/>
              </a:rPr>
              <a:t>Copy</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Duplicate</a:t>
            </a:r>
            <a:r>
              <a:rPr lang="en-US" sz="1200" b="0" kern="1200" baseline="0" dirty="0" smtClean="0">
                <a:solidFill>
                  <a:schemeClr val="tx1"/>
                </a:solidFill>
                <a:latin typeface="+mn-lt"/>
                <a:ea typeface="+mn-ea"/>
                <a:cs typeface="+mn-cs"/>
              </a:rPr>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Drag the third text box away from the second text box.</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Click in the third text box, delete </a:t>
            </a:r>
            <a:r>
              <a:rPr lang="en-US" sz="1200" b="1" kern="1200" baseline="0" dirty="0" smtClean="0">
                <a:solidFill>
                  <a:schemeClr val="tx1"/>
                </a:solidFill>
                <a:latin typeface="+mn-lt"/>
                <a:ea typeface="+mn-ea"/>
                <a:cs typeface="+mn-cs"/>
              </a:rPr>
              <a:t>2</a:t>
            </a:r>
            <a:r>
              <a:rPr lang="en-US" sz="1200" b="0" kern="1200" baseline="0" dirty="0" smtClean="0">
                <a:solidFill>
                  <a:schemeClr val="tx1"/>
                </a:solidFill>
                <a:latin typeface="+mn-lt"/>
                <a:ea typeface="+mn-ea"/>
                <a:cs typeface="+mn-cs"/>
              </a:rPr>
              <a:t>, and then enter </a:t>
            </a:r>
            <a:r>
              <a:rPr lang="en-US" sz="1200" b="1" kern="1200" baseline="0" dirty="0" smtClean="0">
                <a:solidFill>
                  <a:schemeClr val="tx1"/>
                </a:solidFill>
                <a:latin typeface="+mn-lt"/>
                <a:ea typeface="+mn-ea"/>
                <a:cs typeface="+mn-cs"/>
              </a:rPr>
              <a:t>3</a:t>
            </a:r>
            <a:r>
              <a:rPr lang="en-US" sz="1200" b="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Select the third text box. </a:t>
            </a:r>
            <a:r>
              <a:rPr lang="en-US" sz="1200" b="0" kern="1200" dirty="0" smtClean="0">
                <a:solidFill>
                  <a:schemeClr val="tx1"/>
                </a:solidFill>
                <a:latin typeface="+mn-lt"/>
                <a:ea typeface="+mn-ea"/>
                <a:cs typeface="+mn-cs"/>
              </a:rPr>
              <a:t>Under</a:t>
            </a:r>
            <a:r>
              <a:rPr lang="en-US" sz="1200" b="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Drawing Tools</a:t>
            </a:r>
            <a:r>
              <a:rPr lang="en-US" sz="1200" b="0" kern="1200" baseline="0" dirty="0" smtClean="0">
                <a:solidFill>
                  <a:schemeClr val="tx1"/>
                </a:solidFill>
                <a:latin typeface="+mn-lt"/>
                <a:ea typeface="+mn-ea"/>
                <a:cs typeface="+mn-cs"/>
              </a:rPr>
              <a:t>, on the </a:t>
            </a:r>
            <a:r>
              <a:rPr lang="en-US" sz="1200" b="1" kern="1200" baseline="0" dirty="0" smtClean="0">
                <a:solidFill>
                  <a:schemeClr val="tx1"/>
                </a:solidFill>
                <a:latin typeface="+mn-lt"/>
                <a:ea typeface="+mn-ea"/>
                <a:cs typeface="+mn-cs"/>
              </a:rPr>
              <a:t>Format tab</a:t>
            </a:r>
            <a:r>
              <a:rPr lang="en-US" sz="1200" b="0" kern="1200" baseline="0" dirty="0" smtClean="0">
                <a:solidFill>
                  <a:schemeClr val="tx1"/>
                </a:solidFill>
                <a:latin typeface="+mn-lt"/>
                <a:ea typeface="+mn-ea"/>
                <a:cs typeface="+mn-cs"/>
              </a:rPr>
              <a:t>, in the bottom right corner of the </a:t>
            </a:r>
            <a:r>
              <a:rPr lang="en-US" sz="1200" b="1" kern="1200" baseline="0" dirty="0" smtClean="0">
                <a:solidFill>
                  <a:schemeClr val="tx1"/>
                </a:solidFill>
                <a:latin typeface="+mn-lt"/>
                <a:ea typeface="+mn-ea"/>
                <a:cs typeface="+mn-cs"/>
              </a:rPr>
              <a:t>WordArt Styles </a:t>
            </a:r>
            <a:r>
              <a:rPr lang="en-US" sz="1200" b="0" kern="1200" baseline="0" dirty="0" smtClean="0">
                <a:solidFill>
                  <a:schemeClr val="tx1"/>
                </a:solidFill>
                <a:latin typeface="+mn-lt"/>
                <a:ea typeface="+mn-ea"/>
                <a:cs typeface="+mn-cs"/>
              </a:rPr>
              <a:t>group, click the </a:t>
            </a:r>
            <a:r>
              <a:rPr lang="en-US" sz="1200" b="1" kern="1200" dirty="0" smtClean="0">
                <a:solidFill>
                  <a:schemeClr val="tx1"/>
                </a:solidFill>
                <a:latin typeface="+mn-lt"/>
                <a:ea typeface="+mn-ea"/>
                <a:cs typeface="+mn-cs"/>
              </a:rPr>
              <a:t>Format</a:t>
            </a:r>
            <a:r>
              <a:rPr lang="en-US" sz="1200" b="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Text</a:t>
            </a:r>
            <a:r>
              <a:rPr lang="en-US" sz="1200" b="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Effects</a:t>
            </a:r>
            <a:r>
              <a:rPr lang="en-US" sz="1200" b="0" kern="1200" baseline="0" dirty="0" smtClean="0">
                <a:solidFill>
                  <a:schemeClr val="tx1"/>
                </a:solidFill>
                <a:latin typeface="+mn-lt"/>
                <a:ea typeface="+mn-ea"/>
                <a:cs typeface="+mn-cs"/>
              </a:rPr>
              <a:t> dialog box launcher. </a:t>
            </a: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Fill </a:t>
            </a:r>
            <a:r>
              <a:rPr lang="en-US" sz="1200" kern="1200" baseline="0" dirty="0" smtClean="0">
                <a:solidFill>
                  <a:schemeClr val="tx1"/>
                </a:solidFill>
                <a:latin typeface="+mn-lt"/>
                <a:ea typeface="+mn-ea"/>
                <a:cs typeface="+mn-cs"/>
              </a:rPr>
              <a:t>in the left pane, select </a:t>
            </a:r>
            <a:r>
              <a:rPr lang="en-US" sz="1200" b="1" kern="1200" baseline="0" dirty="0" smtClean="0">
                <a:solidFill>
                  <a:schemeClr val="tx1"/>
                </a:solidFill>
                <a:latin typeface="+mn-lt"/>
                <a:ea typeface="+mn-ea"/>
                <a:cs typeface="+mn-cs"/>
              </a:rPr>
              <a:t>Gradient fill </a:t>
            </a:r>
            <a:r>
              <a:rPr lang="en-US" sz="120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Text Fill</a:t>
            </a:r>
            <a:r>
              <a:rPr lang="en-US" sz="1200" kern="1200" baseline="0" dirty="0" smtClean="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Linear Down </a:t>
            </a:r>
            <a:r>
              <a:rPr lang="en-US" sz="1200" kern="1200" dirty="0" smtClean="0">
                <a:solidFill>
                  <a:schemeClr val="tx1"/>
                </a:solidFill>
                <a:latin typeface="+mn-lt"/>
                <a:ea typeface="+mn-ea"/>
                <a:cs typeface="+mn-cs"/>
              </a:rPr>
              <a:t>(first row, second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 gradient stop</a:t>
            </a:r>
            <a:r>
              <a:rPr lang="en-US" sz="1200" b="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 gradient stop</a:t>
            </a:r>
            <a:r>
              <a:rPr lang="en-US" sz="1200" kern="1200" dirty="0" smtClean="0">
                <a:solidFill>
                  <a:schemeClr val="tx1"/>
                </a:solidFill>
                <a:latin typeface="+mn-lt"/>
                <a:ea typeface="+mn-ea"/>
                <a:cs typeface="+mn-cs"/>
              </a:rPr>
              <a:t> until two stops appear in the slider.</a:t>
            </a:r>
          </a:p>
          <a:p>
            <a:pPr marL="228600" lvl="0" indent="-228600">
              <a:buFont typeface="+mj-lt"/>
              <a:buAutoNum type="arabicPeriod" startAt="5"/>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first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a:t>
            </a:r>
            <a:r>
              <a:rPr lang="en-US" sz="1200" b="0" kern="1200" dirty="0" smtClean="0">
                <a:solidFill>
                  <a:schemeClr val="tx1"/>
                </a:solidFill>
                <a:latin typeface="+mn-lt"/>
                <a:ea typeface="+mn-ea"/>
                <a:cs typeface="+mn-cs"/>
              </a:rPr>
              <a:t>(first row, first option from the left).</a:t>
            </a:r>
          </a:p>
          <a:p>
            <a:pPr marL="1143000" lvl="2" indent="-228600">
              <a:buFont typeface="Arial" pitchFamily="34" charset="0"/>
              <a:buChar cha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50%</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last stop in the slider,</a:t>
            </a:r>
            <a:r>
              <a:rPr lang="en-US" sz="1200" b="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85%</a:t>
            </a:r>
            <a:r>
              <a:rPr lang="en-US" sz="1200" kern="1200" dirty="0" smtClean="0">
                <a:solidFill>
                  <a:schemeClr val="tx1"/>
                </a:solidFill>
                <a:latin typeface="+mn-lt"/>
                <a:ea typeface="+mn-ea"/>
                <a:cs typeface="+mn-cs"/>
              </a:rPr>
              <a:t>.</a:t>
            </a:r>
          </a:p>
          <a:p>
            <a:pPr marL="1143000" lvl="2" indent="-228600">
              <a:buFont typeface="Arial" pitchFamily="34" charset="0"/>
              <a:buChar char="•"/>
              <a:defRPr/>
            </a:pPr>
            <a:r>
              <a:rPr lang="en-US" sz="1200" dirty="0" smtClean="0"/>
              <a:t>Click the button next to </a:t>
            </a:r>
            <a:r>
              <a:rPr lang="en-US" sz="1200" b="1" dirty="0" smtClean="0"/>
              <a:t>Color</a:t>
            </a:r>
            <a:r>
              <a:rPr lang="en-US" sz="1200" dirty="0" smtClean="0"/>
              <a:t>, click </a:t>
            </a:r>
            <a:r>
              <a:rPr lang="en-US" sz="1200" b="1" dirty="0" smtClean="0"/>
              <a:t>More Colors</a:t>
            </a:r>
            <a:r>
              <a:rPr lang="en-US" sz="1200" dirty="0" smtClean="0"/>
              <a:t>, and then 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198</a:t>
            </a:r>
            <a:r>
              <a:rPr lang="en-US" sz="1200" dirty="0" smtClean="0"/>
              <a:t>, Green: </a:t>
            </a:r>
            <a:r>
              <a:rPr lang="en-US" sz="1200" b="1" dirty="0" smtClean="0"/>
              <a:t>217</a:t>
            </a:r>
            <a:r>
              <a:rPr lang="en-US" sz="1200" dirty="0" smtClean="0"/>
              <a:t>, Blue: </a:t>
            </a:r>
            <a:r>
              <a:rPr lang="en-US" sz="1200" b="1" dirty="0" smtClean="0"/>
              <a:t>241</a:t>
            </a:r>
            <a:r>
              <a:rPr lang="en-US" sz="1200" dirty="0" smtClean="0"/>
              <a: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0%</a:t>
            </a:r>
            <a:r>
              <a:rPr lang="en-US" sz="1200" b="0" kern="1200" dirty="0" smtClean="0">
                <a:solidFill>
                  <a:schemeClr val="tx1"/>
                </a:solidFill>
                <a:latin typeface="+mn-lt"/>
                <a:ea typeface="+mn-ea"/>
                <a:cs typeface="+mn-cs"/>
              </a:rPr>
              <a:t>.</a:t>
            </a:r>
            <a:endParaRPr lang="en-US" sz="1200" i="0" baseline="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in the left pane. In the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pane, select </a:t>
            </a:r>
            <a:r>
              <a:rPr lang="en-US" sz="1200" b="1" kern="1200" baseline="0" dirty="0" smtClean="0">
                <a:solidFill>
                  <a:schemeClr val="tx1"/>
                </a:solidFill>
                <a:latin typeface="+mn-lt"/>
                <a:ea typeface="+mn-ea"/>
                <a:cs typeface="+mn-cs"/>
              </a:rPr>
              <a:t>Solid line</a:t>
            </a:r>
            <a:r>
              <a:rPr lang="en-US" sz="1200" kern="1200" baseline="0" dirty="0" smtClean="0">
                <a:solidFill>
                  <a:schemeClr val="tx1"/>
                </a:solidFill>
                <a:latin typeface="+mn-lt"/>
                <a:ea typeface="+mn-ea"/>
                <a:cs typeface="+mn-cs"/>
              </a:rPr>
              <a:t>, click the button next to </a:t>
            </a:r>
            <a:r>
              <a:rPr lang="en-US" sz="1200" b="1" kern="1200" baseline="0" dirty="0" smtClean="0">
                <a:solidFill>
                  <a:schemeClr val="tx1"/>
                </a:solidFill>
                <a:latin typeface="+mn-lt"/>
                <a:ea typeface="+mn-ea"/>
                <a:cs typeface="+mn-cs"/>
              </a:rPr>
              <a:t>Color</a:t>
            </a:r>
            <a:r>
              <a:rPr lang="en-US" sz="120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More Colors</a:t>
            </a:r>
            <a:r>
              <a:rPr lang="en-US" sz="1200" kern="1200" baseline="0" dirty="0" smtClean="0">
                <a:solidFill>
                  <a:schemeClr val="tx1"/>
                </a:solidFill>
                <a:latin typeface="+mn-lt"/>
                <a:ea typeface="+mn-ea"/>
                <a:cs typeface="+mn-cs"/>
              </a:rPr>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119</a:t>
            </a:r>
            <a:r>
              <a:rPr lang="en-US" sz="1200" dirty="0" smtClean="0"/>
              <a:t>, Green: </a:t>
            </a:r>
            <a:r>
              <a:rPr lang="en-US" sz="1200" b="1" dirty="0" smtClean="0"/>
              <a:t>147</a:t>
            </a:r>
            <a:r>
              <a:rPr lang="en-US" sz="1200" dirty="0" smtClean="0"/>
              <a:t>, Blue: </a:t>
            </a:r>
            <a:r>
              <a:rPr lang="en-US" sz="1200" b="1" dirty="0" smtClean="0"/>
              <a:t>60</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3-D Rotation </a:t>
            </a:r>
            <a:r>
              <a:rPr lang="en-US" sz="1200" kern="1200" baseline="0" dirty="0" smtClean="0">
                <a:solidFill>
                  <a:schemeClr val="tx1"/>
                </a:solidFill>
                <a:latin typeface="+mn-lt"/>
                <a:ea typeface="+mn-ea"/>
                <a:cs typeface="+mn-cs"/>
              </a:rPr>
              <a:t>in the left pane. In the </a:t>
            </a:r>
            <a:r>
              <a:rPr lang="en-US" sz="1200" b="1" kern="1200" dirty="0" smtClean="0">
                <a:solidFill>
                  <a:schemeClr val="tx1"/>
                </a:solidFill>
                <a:latin typeface="+mn-lt"/>
                <a:ea typeface="+mn-ea"/>
                <a:cs typeface="+mn-cs"/>
              </a:rPr>
              <a:t>3-D Rotation </a:t>
            </a:r>
            <a:r>
              <a:rPr lang="en-US" sz="1200" kern="1200" baseline="0" dirty="0" smtClean="0">
                <a:solidFill>
                  <a:schemeClr val="tx1"/>
                </a:solidFill>
                <a:latin typeface="+mn-lt"/>
                <a:ea typeface="+mn-ea"/>
                <a:cs typeface="+mn-cs"/>
              </a:rPr>
              <a:t>pane, under </a:t>
            </a:r>
            <a:r>
              <a:rPr lang="en-US" sz="1200" b="1" kern="1200" baseline="0" dirty="0" smtClean="0">
                <a:solidFill>
                  <a:schemeClr val="tx1"/>
                </a:solidFill>
                <a:latin typeface="+mn-lt"/>
                <a:ea typeface="+mn-ea"/>
                <a:cs typeface="+mn-cs"/>
              </a:rPr>
              <a:t>Rotation</a:t>
            </a:r>
            <a:r>
              <a:rPr lang="en-US" sz="1200" kern="1200" baseline="0" dirty="0" smtClean="0">
                <a:solidFill>
                  <a:schemeClr val="tx1"/>
                </a:solidFill>
                <a:latin typeface="+mn-lt"/>
                <a:ea typeface="+mn-ea"/>
                <a:cs typeface="+mn-cs"/>
              </a:rPr>
              <a:t>, in the </a:t>
            </a:r>
            <a:r>
              <a:rPr lang="en-US" sz="1200" b="1" kern="1200" baseline="0" dirty="0" smtClean="0">
                <a:solidFill>
                  <a:schemeClr val="tx1"/>
                </a:solidFill>
                <a:latin typeface="+mn-lt"/>
                <a:ea typeface="+mn-ea"/>
                <a:cs typeface="+mn-cs"/>
              </a:rPr>
              <a:t>Z</a:t>
            </a:r>
            <a:r>
              <a:rPr lang="en-US" sz="1200" kern="1200" baseline="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5°</a:t>
            </a:r>
            <a:r>
              <a:rPr lang="en-US" sz="1200" b="0" kern="1200" dirty="0" smtClean="0">
                <a:solidFill>
                  <a:schemeClr val="tx1"/>
                </a:solidFill>
                <a:latin typeface="+mn-lt"/>
                <a:ea typeface="+mn-ea"/>
                <a:cs typeface="+mn-cs"/>
              </a:rPr>
              <a:t>.</a:t>
            </a:r>
            <a:endParaRPr lang="en-US" sz="120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baseline="0" dirty="0" smtClean="0"/>
              <a:t>Also in the </a:t>
            </a:r>
            <a:r>
              <a:rPr lang="en-US" sz="1200" b="1" i="0" baseline="0" dirty="0" smtClean="0"/>
              <a:t>Format Text Effects </a:t>
            </a:r>
            <a:r>
              <a:rPr lang="en-US" sz="1200" i="0" baseline="0" dirty="0" smtClean="0"/>
              <a:t>dialog box, click </a:t>
            </a:r>
            <a:r>
              <a:rPr lang="en-US" sz="1200" b="1" i="0" baseline="0" dirty="0" smtClean="0"/>
              <a:t>Glow and Soft Edges </a:t>
            </a:r>
            <a:r>
              <a:rPr lang="en-US" sz="1200" i="0" baseline="0" dirty="0" smtClean="0"/>
              <a:t>in the left pane, and in the </a:t>
            </a:r>
            <a:r>
              <a:rPr lang="en-US" sz="1200" b="1" i="0" baseline="0" dirty="0" smtClean="0"/>
              <a:t>Glow and Soft Edges </a:t>
            </a:r>
            <a:r>
              <a:rPr lang="en-US" sz="1200" i="0" baseline="0" dirty="0" smtClean="0"/>
              <a:t>pane, under </a:t>
            </a:r>
            <a:r>
              <a:rPr lang="en-US" sz="1200" b="1" i="0" baseline="0" dirty="0" smtClean="0"/>
              <a:t>Glow</a:t>
            </a:r>
            <a:r>
              <a:rPr lang="en-US" sz="1200" i="0" baseline="0" dirty="0" smtClean="0"/>
              <a:t>, click the button next to </a:t>
            </a:r>
            <a:r>
              <a:rPr lang="en-US" sz="1200" b="1" i="0" baseline="0" dirty="0" smtClean="0"/>
              <a:t>Color</a:t>
            </a:r>
            <a:r>
              <a:rPr lang="en-US" sz="1200" i="0" baseline="0" dirty="0" smtClean="0"/>
              <a:t>, and then click </a:t>
            </a:r>
            <a:r>
              <a:rPr lang="en-US" sz="1200" b="1" i="0" baseline="0" dirty="0" smtClean="0"/>
              <a:t>More Colors</a:t>
            </a:r>
            <a:r>
              <a:rPr lang="en-US" sz="1200" i="0" baseline="0" dirty="0" smtClean="0"/>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168</a:t>
            </a:r>
            <a:r>
              <a:rPr lang="en-US" sz="1200" dirty="0" smtClean="0"/>
              <a:t>, Green: </a:t>
            </a:r>
            <a:r>
              <a:rPr lang="en-US" sz="1200" b="1" dirty="0" smtClean="0"/>
              <a:t>224</a:t>
            </a:r>
            <a:r>
              <a:rPr lang="en-US" sz="1200" dirty="0" smtClean="0"/>
              <a:t>, Blue: </a:t>
            </a:r>
            <a:r>
              <a:rPr lang="en-US" sz="1200" b="1" dirty="0" smtClean="0"/>
              <a:t>52</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b="0" kern="1200" baseline="0" dirty="0" smtClean="0">
                <a:solidFill>
                  <a:schemeClr val="tx1"/>
                </a:solidFill>
                <a:latin typeface="+mn-lt"/>
                <a:ea typeface="+mn-ea"/>
                <a:cs typeface="+mn-cs"/>
              </a:rPr>
              <a:t>Drag the third text box to the right of the second text box, above the curve.</a:t>
            </a:r>
            <a:endParaRPr lang="en-US" sz="120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seventh animation effect (fade effect for the third text box). On the </a:t>
            </a:r>
            <a:r>
              <a:rPr lang="en-US" sz="1200" b="1" i="0" kern="1200" baseline="0" dirty="0" smtClean="0">
                <a:solidFill>
                  <a:schemeClr val="tx1"/>
                </a:solidFill>
                <a:latin typeface="+mn-lt"/>
                <a:ea typeface="+mn-ea"/>
                <a:cs typeface="+mn-cs"/>
              </a:rPr>
              <a:t>Animations</a:t>
            </a:r>
            <a:r>
              <a:rPr lang="en-US" sz="1200" i="0" kern="1200" baseline="0" dirty="0" smtClean="0">
                <a:solidFill>
                  <a:schemeClr val="tx1"/>
                </a:solidFill>
                <a:latin typeface="+mn-lt"/>
                <a:ea typeface="+mn-ea"/>
                <a:cs typeface="+mn-cs"/>
              </a:rPr>
              <a:t> tab, in the </a:t>
            </a:r>
            <a:r>
              <a:rPr lang="en-US" sz="1200" b="1" i="0" kern="1200" baseline="0" dirty="0" smtClean="0">
                <a:solidFill>
                  <a:schemeClr val="tx1"/>
                </a:solidFill>
                <a:latin typeface="+mn-lt"/>
                <a:ea typeface="+mn-ea"/>
                <a:cs typeface="+mn-cs"/>
              </a:rPr>
              <a:t>Timing</a:t>
            </a:r>
            <a:r>
              <a:rPr lang="en-US" sz="1200" i="0" kern="1200" baseline="0" dirty="0" smtClean="0">
                <a:solidFill>
                  <a:schemeClr val="tx1"/>
                </a:solidFill>
                <a:latin typeface="+mn-lt"/>
                <a:ea typeface="+mn-ea"/>
                <a:cs typeface="+mn-cs"/>
              </a:rPr>
              <a:t> group, do the following:</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Delay</a:t>
            </a:r>
            <a:r>
              <a:rPr lang="en-US" sz="1200" i="0" kern="1200" baseline="0" dirty="0" smtClean="0">
                <a:solidFill>
                  <a:schemeClr val="tx1"/>
                </a:solidFill>
                <a:latin typeface="+mn-lt"/>
                <a:ea typeface="+mn-ea"/>
                <a:cs typeface="+mn-cs"/>
              </a:rPr>
              <a:t> box, enter </a:t>
            </a:r>
            <a:r>
              <a:rPr lang="en-US" sz="1200" b="1" i="0" kern="1200" baseline="0" dirty="0" smtClean="0">
                <a:solidFill>
                  <a:schemeClr val="tx1"/>
                </a:solidFill>
                <a:latin typeface="+mn-lt"/>
                <a:ea typeface="+mn-ea"/>
                <a:cs typeface="+mn-cs"/>
              </a:rPr>
              <a:t>0.9</a:t>
            </a:r>
            <a:r>
              <a:rPr lang="en-US" sz="1200" i="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Duration </a:t>
            </a:r>
            <a:r>
              <a:rPr lang="en-US" sz="1200" i="0" kern="1200" baseline="0" dirty="0" smtClean="0">
                <a:solidFill>
                  <a:schemeClr val="tx1"/>
                </a:solidFill>
                <a:latin typeface="+mn-lt"/>
                <a:ea typeface="+mn-ea"/>
                <a:cs typeface="+mn-cs"/>
              </a:rPr>
              <a:t>box, enter </a:t>
            </a:r>
            <a:r>
              <a:rPr lang="en-US" sz="1200" b="1" i="0" kern="1200" baseline="0" dirty="0" smtClean="0">
                <a:solidFill>
                  <a:schemeClr val="tx1"/>
                </a:solidFill>
                <a:latin typeface="+mn-lt"/>
                <a:ea typeface="+mn-ea"/>
                <a:cs typeface="+mn-cs"/>
              </a:rPr>
              <a:t>0.7 seconds</a:t>
            </a:r>
            <a:r>
              <a:rPr lang="en-US" sz="1200" i="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eighth animation effect (spin effect for the third text box). On the </a:t>
            </a:r>
            <a:r>
              <a:rPr lang="en-US" sz="1200" b="1" i="0" kern="1200" baseline="0" dirty="0" smtClean="0">
                <a:solidFill>
                  <a:schemeClr val="tx1"/>
                </a:solidFill>
                <a:latin typeface="+mn-lt"/>
                <a:ea typeface="+mn-ea"/>
                <a:cs typeface="+mn-cs"/>
              </a:rPr>
              <a:t>Animations</a:t>
            </a:r>
            <a:r>
              <a:rPr lang="en-US" sz="1200" i="0" kern="1200" baseline="0" dirty="0" smtClean="0">
                <a:solidFill>
                  <a:schemeClr val="tx1"/>
                </a:solidFill>
                <a:latin typeface="+mn-lt"/>
                <a:ea typeface="+mn-ea"/>
                <a:cs typeface="+mn-cs"/>
              </a:rPr>
              <a:t> tab, in the </a:t>
            </a:r>
            <a:r>
              <a:rPr lang="en-US" sz="1200" b="1" i="0" kern="1200" baseline="0" dirty="0" smtClean="0">
                <a:solidFill>
                  <a:schemeClr val="tx1"/>
                </a:solidFill>
                <a:latin typeface="+mn-lt"/>
                <a:ea typeface="+mn-ea"/>
                <a:cs typeface="+mn-cs"/>
              </a:rPr>
              <a:t>Timing</a:t>
            </a:r>
            <a:r>
              <a:rPr lang="en-US" sz="1200" i="0" kern="1200" baseline="0" dirty="0" smtClean="0">
                <a:solidFill>
                  <a:schemeClr val="tx1"/>
                </a:solidFill>
                <a:latin typeface="+mn-lt"/>
                <a:ea typeface="+mn-ea"/>
                <a:cs typeface="+mn-cs"/>
              </a:rPr>
              <a:t> group, do the following:</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Delay</a:t>
            </a:r>
            <a:r>
              <a:rPr lang="en-US" sz="1200" i="0" kern="1200" baseline="0" dirty="0" smtClean="0">
                <a:solidFill>
                  <a:schemeClr val="tx1"/>
                </a:solidFill>
                <a:latin typeface="+mn-lt"/>
                <a:ea typeface="+mn-ea"/>
                <a:cs typeface="+mn-cs"/>
              </a:rPr>
              <a:t> box, enter </a:t>
            </a:r>
            <a:r>
              <a:rPr lang="en-US" sz="1200" b="1" i="0" kern="1200" baseline="0" dirty="0" smtClean="0">
                <a:solidFill>
                  <a:schemeClr val="tx1"/>
                </a:solidFill>
                <a:latin typeface="+mn-lt"/>
                <a:ea typeface="+mn-ea"/>
                <a:cs typeface="+mn-cs"/>
              </a:rPr>
              <a:t>0.9</a:t>
            </a:r>
            <a:r>
              <a:rPr lang="en-US" sz="1200" i="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Duration </a:t>
            </a:r>
            <a:r>
              <a:rPr lang="en-US" sz="1200" i="0" kern="1200" baseline="0" dirty="0" smtClean="0">
                <a:solidFill>
                  <a:schemeClr val="tx1"/>
                </a:solidFill>
                <a:latin typeface="+mn-lt"/>
                <a:ea typeface="+mn-ea"/>
                <a:cs typeface="+mn-cs"/>
              </a:rPr>
              <a:t>box, enter </a:t>
            </a:r>
            <a:r>
              <a:rPr lang="en-US" sz="1200" b="1" i="0" kern="1200" baseline="0" dirty="0" smtClean="0">
                <a:solidFill>
                  <a:schemeClr val="tx1"/>
                </a:solidFill>
                <a:latin typeface="+mn-lt"/>
                <a:ea typeface="+mn-ea"/>
                <a:cs typeface="+mn-cs"/>
              </a:rPr>
              <a:t>0.75 seconds</a:t>
            </a:r>
            <a:r>
              <a:rPr lang="en-US" sz="1200" i="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ninth animation effect (motion path for the third text box). On the </a:t>
            </a:r>
            <a:r>
              <a:rPr lang="en-US" sz="1200" b="1" i="0" kern="1200" baseline="0" dirty="0" smtClean="0">
                <a:solidFill>
                  <a:schemeClr val="tx1"/>
                </a:solidFill>
                <a:latin typeface="+mn-lt"/>
                <a:ea typeface="+mn-ea"/>
                <a:cs typeface="+mn-cs"/>
              </a:rPr>
              <a:t>Animations</a:t>
            </a:r>
            <a:r>
              <a:rPr lang="en-US" sz="1200" i="0" kern="1200" baseline="0" dirty="0" smtClean="0">
                <a:solidFill>
                  <a:schemeClr val="tx1"/>
                </a:solidFill>
                <a:latin typeface="+mn-lt"/>
                <a:ea typeface="+mn-ea"/>
                <a:cs typeface="+mn-cs"/>
              </a:rPr>
              <a:t> tab, in the </a:t>
            </a:r>
            <a:r>
              <a:rPr lang="en-US" sz="1200" b="1" i="0" kern="1200" baseline="0" dirty="0" smtClean="0">
                <a:solidFill>
                  <a:schemeClr val="tx1"/>
                </a:solidFill>
                <a:latin typeface="+mn-lt"/>
                <a:ea typeface="+mn-ea"/>
                <a:cs typeface="+mn-cs"/>
              </a:rPr>
              <a:t>Timing</a:t>
            </a:r>
            <a:r>
              <a:rPr lang="en-US" sz="1200" i="0" kern="1200" baseline="0" dirty="0" smtClean="0">
                <a:solidFill>
                  <a:schemeClr val="tx1"/>
                </a:solidFill>
                <a:latin typeface="+mn-lt"/>
                <a:ea typeface="+mn-ea"/>
                <a:cs typeface="+mn-cs"/>
              </a:rPr>
              <a:t> group, do the following:</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Delay</a:t>
            </a:r>
            <a:r>
              <a:rPr lang="en-US" sz="1200" i="0" kern="1200" baseline="0" dirty="0" smtClean="0">
                <a:solidFill>
                  <a:schemeClr val="tx1"/>
                </a:solidFill>
                <a:latin typeface="+mn-lt"/>
                <a:ea typeface="+mn-ea"/>
                <a:cs typeface="+mn-cs"/>
              </a:rPr>
              <a:t> box, enter </a:t>
            </a:r>
            <a:r>
              <a:rPr lang="en-US" sz="1200" b="1" i="0" kern="1200" baseline="0" dirty="0" smtClean="0">
                <a:solidFill>
                  <a:schemeClr val="tx1"/>
                </a:solidFill>
                <a:latin typeface="+mn-lt"/>
                <a:ea typeface="+mn-ea"/>
                <a:cs typeface="+mn-cs"/>
              </a:rPr>
              <a:t>0.9</a:t>
            </a:r>
            <a:r>
              <a:rPr lang="en-US" sz="1200" i="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Duration </a:t>
            </a:r>
            <a:r>
              <a:rPr lang="en-US" sz="1200" i="0" kern="1200" baseline="0" dirty="0" smtClean="0">
                <a:solidFill>
                  <a:schemeClr val="tx1"/>
                </a:solidFill>
                <a:latin typeface="+mn-lt"/>
                <a:ea typeface="+mn-ea"/>
                <a:cs typeface="+mn-cs"/>
              </a:rPr>
              <a:t>box, enter </a:t>
            </a:r>
            <a:r>
              <a:rPr lang="en-US" sz="1200" b="1" i="0" kern="1200" baseline="0" dirty="0" smtClean="0">
                <a:solidFill>
                  <a:schemeClr val="tx1"/>
                </a:solidFill>
                <a:latin typeface="+mn-lt"/>
                <a:ea typeface="+mn-ea"/>
                <a:cs typeface="+mn-cs"/>
              </a:rPr>
              <a:t>1.5 seconds</a:t>
            </a:r>
            <a:r>
              <a:rPr lang="en-US" sz="1200" i="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ninth animation effect (motion path for the third text box). On the slide, right-click the selected motion path, and then click </a:t>
            </a:r>
            <a:r>
              <a:rPr lang="en-US" sz="1200" b="1" i="0" kern="1200" baseline="0" dirty="0" smtClean="0">
                <a:solidFill>
                  <a:schemeClr val="tx1"/>
                </a:solidFill>
                <a:latin typeface="+mn-lt"/>
                <a:ea typeface="+mn-ea"/>
                <a:cs typeface="+mn-cs"/>
              </a:rPr>
              <a:t>Edit Points</a:t>
            </a:r>
            <a:r>
              <a:rPr lang="en-US" sz="1200" i="0" kern="1200" baseline="0" dirty="0" smtClean="0">
                <a:solidFill>
                  <a:schemeClr val="tx1"/>
                </a:solidFill>
                <a:latin typeface="+mn-lt"/>
                <a:ea typeface="+mn-ea"/>
                <a:cs typeface="+mn-cs"/>
              </a:rPr>
              <a:t>. Drag the points on the path to match the path to the curved line. (</a:t>
            </a:r>
            <a:r>
              <a:rPr lang="en-US" sz="1200" b="1" i="0" kern="1200" baseline="0" dirty="0" smtClean="0">
                <a:solidFill>
                  <a:schemeClr val="tx1"/>
                </a:solidFill>
                <a:latin typeface="+mn-lt"/>
                <a:ea typeface="+mn-ea"/>
                <a:cs typeface="+mn-cs"/>
              </a:rPr>
              <a:t>Note:</a:t>
            </a:r>
            <a:r>
              <a:rPr lang="en-US" sz="1200" i="0" kern="1200" baseline="0" dirty="0" smtClean="0">
                <a:solidFill>
                  <a:schemeClr val="tx1"/>
                </a:solidFill>
                <a:latin typeface="+mn-lt"/>
                <a:ea typeface="+mn-ea"/>
                <a:cs typeface="+mn-cs"/>
              </a:rPr>
              <a:t> The endpoint will be above the curved line and the path will eventually meet the curve. The starting point will be further to the right of the right edge of the slide than the starting point for the first motion path.)</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endParaRPr lang="en-US" sz="1200" b="0" kern="1200" baseline="0" dirty="0" smtClean="0">
              <a:solidFill>
                <a:schemeClr val="tx1"/>
              </a:solidFill>
              <a:latin typeface="+mn-lt"/>
              <a:ea typeface="+mn-ea"/>
              <a:cs typeface="+mn-cs"/>
            </a:endParaRPr>
          </a:p>
          <a:p>
            <a:endParaRPr lang="en-US" sz="1200" dirty="0" smtClean="0"/>
          </a:p>
          <a:p>
            <a:r>
              <a:rPr lang="en-US" sz="1200" kern="1200" dirty="0" smtClean="0">
                <a:solidFill>
                  <a:schemeClr val="tx1"/>
                </a:solidFill>
                <a:latin typeface="+mn-lt"/>
                <a:ea typeface="+mn-ea"/>
                <a:cs typeface="+mn-cs"/>
              </a:rPr>
              <a:t>To reproduce the background on this slide, do the following: </a:t>
            </a:r>
          </a:p>
          <a:p>
            <a:pPr marL="228600" lvl="0" indent="-228600">
              <a:buFont typeface="+mj-lt"/>
              <a:buAutoNum type="arabicPeriod"/>
            </a:pPr>
            <a:r>
              <a:rPr lang="en-US" sz="1200" kern="1200" dirty="0" smtClean="0">
                <a:solidFill>
                  <a:schemeClr val="tx1"/>
                </a:solidFill>
                <a:latin typeface="+mn-lt"/>
                <a:ea typeface="+mn-ea"/>
                <a:cs typeface="+mn-cs"/>
              </a:rPr>
              <a:t>Right-click the slide background area, and then click </a:t>
            </a:r>
            <a:r>
              <a:rPr lang="en-US" sz="1200" b="1" kern="1200" dirty="0" smtClean="0">
                <a:solidFill>
                  <a:schemeClr val="tx1"/>
                </a:solidFill>
                <a:latin typeface="+mn-lt"/>
                <a:ea typeface="+mn-ea"/>
                <a:cs typeface="+mn-cs"/>
              </a:rPr>
              <a:t>Format Background</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Format Background </a:t>
            </a:r>
            <a:r>
              <a:rPr lang="en-US" sz="1200" kern="1200" dirty="0" smtClean="0">
                <a:solidFill>
                  <a:schemeClr val="tx1"/>
                </a:solidFill>
                <a:latin typeface="+mn-lt"/>
                <a:ea typeface="+mn-ea"/>
                <a:cs typeface="+mn-cs"/>
              </a:rPr>
              <a:t>dialog box, click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left pane, select </a:t>
            </a:r>
            <a:r>
              <a:rPr lang="en-US" sz="1200" b="1" kern="1200" dirty="0" smtClean="0">
                <a:solidFill>
                  <a:schemeClr val="tx1"/>
                </a:solidFill>
                <a:latin typeface="+mn-lt"/>
                <a:ea typeface="+mn-ea"/>
                <a:cs typeface="+mn-cs"/>
              </a:rPr>
              <a:t>Gradient fill</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Radial</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From Corner</a:t>
            </a:r>
            <a:r>
              <a:rPr lang="en-US" sz="1200" b="0" kern="1200" dirty="0" smtClean="0">
                <a:solidFill>
                  <a:schemeClr val="tx1"/>
                </a:solidFill>
                <a:latin typeface="+mn-lt"/>
                <a:ea typeface="+mn-ea"/>
                <a:cs typeface="+mn-cs"/>
              </a:rPr>
              <a:t> (fifth option from the left).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 gradient stop</a:t>
            </a:r>
            <a:r>
              <a:rPr lang="en-US" sz="1200" b="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 gradient stop</a:t>
            </a:r>
            <a:r>
              <a:rPr lang="en-US" sz="1200" kern="1200" dirty="0" smtClean="0">
                <a:solidFill>
                  <a:schemeClr val="tx1"/>
                </a:solidFill>
                <a:latin typeface="+mn-lt"/>
                <a:ea typeface="+mn-ea"/>
                <a:cs typeface="+mn-cs"/>
              </a:rPr>
              <a:t> until two stops appear in the slider.</a:t>
            </a:r>
          </a:p>
          <a:p>
            <a:pPr marL="228600" lvl="0" indent="-228600">
              <a:buFont typeface="+mj-lt"/>
              <a:buAutoNum type="arabicPeriod"/>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first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a:t>
            </a:r>
            <a:r>
              <a:rPr lang="en-US" sz="1200" b="0" kern="1200" dirty="0" smtClean="0">
                <a:solidFill>
                  <a:schemeClr val="tx1"/>
                </a:solidFill>
                <a:latin typeface="+mn-lt"/>
                <a:ea typeface="+mn-ea"/>
                <a:cs typeface="+mn-cs"/>
              </a:rPr>
              <a:t>(first row, first option from the left).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last stop in the slider</a:t>
            </a:r>
            <a:r>
              <a:rPr lang="en-US" sz="1200" kern="1200" dirty="0" smtClean="0">
                <a:solidFill>
                  <a:schemeClr val="tx1"/>
                </a:solidFill>
                <a:latin typeface="+mn-lt"/>
                <a:ea typeface="+mn-ea"/>
                <a:cs typeface="+mn-cs"/>
              </a:rPr>
              <a:t>, and then do the following: </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100%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Darker 35% </a:t>
            </a:r>
            <a:r>
              <a:rPr lang="en-US" sz="1200" b="0" kern="1200" dirty="0" smtClean="0">
                <a:solidFill>
                  <a:schemeClr val="tx1"/>
                </a:solidFill>
                <a:latin typeface="+mn-lt"/>
                <a:ea typeface="+mn-ea"/>
                <a:cs typeface="+mn-cs"/>
              </a:rPr>
              <a:t>(fifth</a:t>
            </a:r>
            <a:r>
              <a:rPr lang="en-US" sz="1200" b="0" kern="1200" baseline="0" dirty="0" smtClean="0">
                <a:solidFill>
                  <a:schemeClr val="tx1"/>
                </a:solidFill>
                <a:latin typeface="+mn-lt"/>
                <a:ea typeface="+mn-ea"/>
                <a:cs typeface="+mn-cs"/>
              </a:rPr>
              <a:t> row, first option from the left)</a:t>
            </a:r>
            <a:r>
              <a:rPr lang="en-US" sz="1200" b="0" kern="1200" dirty="0" smtClean="0">
                <a:solidFill>
                  <a:schemeClr val="tx1"/>
                </a:solidFill>
                <a:latin typeface="+mn-lt"/>
                <a:ea typeface="+mn-ea"/>
                <a:cs typeface="+mn-cs"/>
              </a:rPr>
              <a:t>.</a:t>
            </a:r>
          </a:p>
          <a:p>
            <a:pPr marL="1143000" lvl="2" indent="-228600">
              <a:buFont typeface="Arial" pitchFamily="34" charset="0"/>
              <a:buNone/>
            </a:pPr>
            <a:endParaRPr lang="en-US" sz="1200" b="0" kern="1200" dirty="0" smtClean="0">
              <a:solidFill>
                <a:schemeClr val="tx1"/>
              </a:solidFill>
              <a:latin typeface="+mn-lt"/>
              <a:ea typeface="+mn-ea"/>
              <a:cs typeface="+mn-cs"/>
            </a:endParaRPr>
          </a:p>
        </p:txBody>
      </p:sp>
      <p:sp>
        <p:nvSpPr>
          <p:cNvPr id="5" name="Slide Image Placeholder 4"/>
          <p:cNvSpPr>
            <a:spLocks noGrp="1" noRot="1" noChangeAspect="1"/>
          </p:cNvSpPr>
          <p:nvPr>
            <p:ph type="sldImg"/>
          </p:nvPr>
        </p:nvSpPr>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r>
              <a:rPr lang="en-US" sz="1400" b="1" dirty="0" smtClean="0"/>
              <a:t>Rotating numbers on a curved path</a:t>
            </a:r>
          </a:p>
          <a:p>
            <a:r>
              <a:rPr lang="en-US" sz="1400" dirty="0" smtClean="0"/>
              <a:t>(Advanced)</a:t>
            </a:r>
          </a:p>
          <a:p>
            <a:endParaRPr lang="en-US" sz="1200" dirty="0" smtClean="0"/>
          </a:p>
          <a:p>
            <a:pPr marL="685800" marR="0" lvl="3" indent="-228600" algn="l" defTabSz="914400" rtl="0" eaLnBrk="1" fontAlgn="auto" latinLnBrk="0" hangingPunct="1">
              <a:lnSpc>
                <a:spcPct val="100000"/>
              </a:lnSpc>
              <a:spcBef>
                <a:spcPts val="0"/>
              </a:spcBef>
              <a:spcAft>
                <a:spcPts val="0"/>
              </a:spcAft>
              <a:buClrTx/>
              <a:buSzTx/>
              <a:buFont typeface="+mj-lt"/>
              <a:buNone/>
              <a:tabLst/>
              <a:defRPr/>
            </a:pPr>
            <a:endParaRPr lang="en-US" sz="1200" dirty="0" smtClean="0"/>
          </a:p>
          <a:p>
            <a:pPr marL="0" marR="0" lvl="3" indent="0" algn="l" defTabSz="914400" rtl="0" eaLnBrk="1" fontAlgn="auto" latinLnBrk="0" hangingPunct="1">
              <a:lnSpc>
                <a:spcPct val="100000"/>
              </a:lnSpc>
              <a:spcBef>
                <a:spcPts val="0"/>
              </a:spcBef>
              <a:spcAft>
                <a:spcPts val="0"/>
              </a:spcAft>
              <a:buClrTx/>
              <a:buSzTx/>
              <a:buFont typeface="+mj-lt"/>
              <a:buNone/>
              <a:tabLst/>
              <a:defRPr/>
            </a:pPr>
            <a:r>
              <a:rPr lang="en-US" sz="1200" b="1" dirty="0" smtClean="0"/>
              <a:t>Tip: </a:t>
            </a:r>
            <a:r>
              <a:rPr lang="en-US" sz="1200" dirty="0" smtClean="0"/>
              <a:t>To draw the curved line on this slide, you will need to use the ruler and the drawing guides.</a:t>
            </a:r>
          </a:p>
          <a:p>
            <a:pPr marL="685800" marR="0" lvl="3" indent="-228600" algn="l" defTabSz="914400" rtl="0" eaLnBrk="1" fontAlgn="auto" latinLnBrk="0" hangingPunct="1">
              <a:lnSpc>
                <a:spcPct val="100000"/>
              </a:lnSpc>
              <a:spcBef>
                <a:spcPts val="0"/>
              </a:spcBef>
              <a:spcAft>
                <a:spcPts val="0"/>
              </a:spcAft>
              <a:buClrTx/>
              <a:buSzTx/>
              <a:buFont typeface="+mj-lt"/>
              <a:buNone/>
              <a:tabLst/>
              <a:defRPr/>
            </a:pPr>
            <a:endParaRPr lang="en-US" sz="1200" dirty="0" smtClean="0"/>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dirty="0" smtClean="0"/>
          </a:p>
          <a:p>
            <a:r>
              <a:rPr lang="en-US" sz="1200" dirty="0" smtClean="0"/>
              <a:t>To display the ruler and the drawing</a:t>
            </a:r>
            <a:r>
              <a:rPr lang="en-US" sz="1200" baseline="0" dirty="0" smtClean="0"/>
              <a:t> guides, do the following:</a:t>
            </a:r>
            <a:endParaRPr lang="en-US" sz="120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On the </a:t>
            </a:r>
            <a:r>
              <a:rPr lang="en-US" sz="1200" b="1" kern="1200" baseline="0" dirty="0" smtClean="0">
                <a:solidFill>
                  <a:schemeClr val="tx1"/>
                </a:solidFill>
                <a:latin typeface="+mn-lt"/>
                <a:ea typeface="+mn-ea"/>
                <a:cs typeface="+mn-cs"/>
              </a:rPr>
              <a:t>View</a:t>
            </a:r>
            <a:r>
              <a:rPr lang="en-US" sz="1200" b="0" kern="1200" baseline="0" dirty="0" smtClean="0">
                <a:solidFill>
                  <a:schemeClr val="tx1"/>
                </a:solidFill>
                <a:latin typeface="+mn-lt"/>
                <a:ea typeface="+mn-ea"/>
                <a:cs typeface="+mn-cs"/>
              </a:rPr>
              <a:t> tab, in the </a:t>
            </a:r>
            <a:r>
              <a:rPr lang="en-US" sz="1200" b="1" kern="1200" baseline="0" dirty="0" smtClean="0">
                <a:solidFill>
                  <a:schemeClr val="tx1"/>
                </a:solidFill>
                <a:latin typeface="+mn-lt"/>
                <a:ea typeface="+mn-ea"/>
                <a:cs typeface="+mn-cs"/>
              </a:rPr>
              <a:t>Show/Hide</a:t>
            </a:r>
            <a:r>
              <a:rPr lang="en-US" sz="1200" b="0" kern="1200" baseline="0" dirty="0" smtClean="0">
                <a:solidFill>
                  <a:schemeClr val="tx1"/>
                </a:solidFill>
                <a:latin typeface="+mn-lt"/>
                <a:ea typeface="+mn-ea"/>
                <a:cs typeface="+mn-cs"/>
              </a:rPr>
              <a:t> group, select </a:t>
            </a:r>
            <a:r>
              <a:rPr lang="en-US" sz="1200" b="1" kern="1200" baseline="0" dirty="0" smtClean="0">
                <a:solidFill>
                  <a:schemeClr val="tx1"/>
                </a:solidFill>
                <a:latin typeface="+mn-lt"/>
                <a:ea typeface="+mn-ea"/>
                <a:cs typeface="+mn-cs"/>
              </a:rPr>
              <a:t>Ruler</a:t>
            </a:r>
            <a:r>
              <a:rPr lang="en-US" sz="1200" b="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Right-click the slide background area, and then click </a:t>
            </a:r>
            <a:r>
              <a:rPr lang="en-US" sz="1200" b="1" kern="1200" baseline="0" dirty="0" smtClean="0">
                <a:solidFill>
                  <a:schemeClr val="tx1"/>
                </a:solidFill>
                <a:latin typeface="+mn-lt"/>
                <a:ea typeface="+mn-ea"/>
                <a:cs typeface="+mn-cs"/>
              </a:rPr>
              <a:t>Grid and Guides</a:t>
            </a:r>
            <a:r>
              <a:rPr lang="en-US" sz="1200" b="0" kern="1200" baseline="0" dirty="0" smtClean="0">
                <a:solidFill>
                  <a:schemeClr val="tx1"/>
                </a:solidFill>
                <a:latin typeface="+mn-lt"/>
                <a:ea typeface="+mn-ea"/>
                <a:cs typeface="+mn-cs"/>
              </a:rPr>
              <a:t>. In the </a:t>
            </a:r>
            <a:r>
              <a:rPr lang="en-US" sz="1200" b="1" kern="1200" baseline="0" dirty="0" smtClean="0">
                <a:solidFill>
                  <a:schemeClr val="tx1"/>
                </a:solidFill>
                <a:latin typeface="+mn-lt"/>
                <a:ea typeface="+mn-ea"/>
                <a:cs typeface="+mn-cs"/>
              </a:rPr>
              <a:t>Grid and Guides </a:t>
            </a:r>
            <a:r>
              <a:rPr lang="en-US" sz="1200" b="0" kern="1200" baseline="0" dirty="0" smtClean="0">
                <a:solidFill>
                  <a:schemeClr val="tx1"/>
                </a:solidFill>
                <a:latin typeface="+mn-lt"/>
                <a:ea typeface="+mn-ea"/>
                <a:cs typeface="+mn-cs"/>
              </a:rPr>
              <a:t>dialog box, under </a:t>
            </a:r>
            <a:r>
              <a:rPr lang="en-US" sz="1200" b="1" kern="1200" baseline="0" dirty="0" smtClean="0">
                <a:solidFill>
                  <a:schemeClr val="tx1"/>
                </a:solidFill>
                <a:latin typeface="+mn-lt"/>
                <a:ea typeface="+mn-ea"/>
                <a:cs typeface="+mn-cs"/>
              </a:rPr>
              <a:t>Guide settings</a:t>
            </a:r>
            <a:r>
              <a:rPr lang="en-US" sz="1200" b="0" kern="1200" baseline="0" dirty="0" smtClean="0">
                <a:solidFill>
                  <a:schemeClr val="tx1"/>
                </a:solidFill>
                <a:latin typeface="+mn-lt"/>
                <a:ea typeface="+mn-ea"/>
                <a:cs typeface="+mn-cs"/>
              </a:rPr>
              <a:t>, select </a:t>
            </a:r>
            <a:r>
              <a:rPr lang="en-US" sz="1200" b="1" kern="1200" baseline="0" dirty="0" smtClean="0">
                <a:solidFill>
                  <a:schemeClr val="tx1"/>
                </a:solidFill>
                <a:latin typeface="+mn-lt"/>
                <a:ea typeface="+mn-ea"/>
                <a:cs typeface="+mn-cs"/>
              </a:rPr>
              <a:t>Display drawing guides on screen</a:t>
            </a:r>
            <a:r>
              <a:rPr lang="en-US" sz="1200" b="0" kern="1200" baseline="0" dirty="0" smtClean="0">
                <a:solidFill>
                  <a:schemeClr val="tx1"/>
                </a:solidFill>
                <a:latin typeface="+mn-lt"/>
                <a:ea typeface="+mn-ea"/>
                <a:cs typeface="+mn-cs"/>
              </a:rPr>
              <a:t>. </a:t>
            </a:r>
            <a:r>
              <a:rPr lang="en-US" sz="1200" b="0" baseline="0" dirty="0" smtClean="0"/>
              <a:t>(</a:t>
            </a:r>
            <a:r>
              <a:rPr lang="en-US" sz="1200" b="1" dirty="0" smtClean="0"/>
              <a:t>Note: </a:t>
            </a:r>
            <a:r>
              <a:rPr lang="en-US" sz="1200" dirty="0" smtClean="0"/>
              <a:t>One horizontal and one vertical guide will display on</a:t>
            </a:r>
            <a:r>
              <a:rPr lang="en-US" sz="1200" baseline="0" dirty="0" smtClean="0"/>
              <a:t> the slide </a:t>
            </a:r>
            <a:r>
              <a:rPr lang="en-US" sz="1200" dirty="0" smtClean="0"/>
              <a:t>at 0.00, the default</a:t>
            </a:r>
            <a:r>
              <a:rPr lang="en-US" sz="1200" baseline="0" dirty="0" smtClean="0"/>
              <a:t> position</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None/>
              <a:tabLst/>
              <a:defRPr/>
            </a:pPr>
            <a:r>
              <a:rPr lang="en-US" sz="1200" dirty="0" smtClean="0"/>
              <a:t>To reproduce the curved line on this slide, do the following:</a:t>
            </a:r>
            <a:endParaRPr lang="en-US" sz="1200" b="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On the </a:t>
            </a:r>
            <a:r>
              <a:rPr lang="en-US" sz="1200" b="1" kern="1200" baseline="0" dirty="0" smtClean="0">
                <a:solidFill>
                  <a:schemeClr val="tx1"/>
                </a:solidFill>
                <a:latin typeface="+mn-lt"/>
                <a:ea typeface="+mn-ea"/>
                <a:cs typeface="+mn-cs"/>
              </a:rPr>
              <a:t>Insert </a:t>
            </a:r>
            <a:r>
              <a:rPr lang="en-US" sz="1200" b="0" kern="1200" baseline="0" dirty="0" smtClean="0">
                <a:solidFill>
                  <a:schemeClr val="tx1"/>
                </a:solidFill>
                <a:latin typeface="+mn-lt"/>
                <a:ea typeface="+mn-ea"/>
                <a:cs typeface="+mn-cs"/>
              </a:rPr>
              <a:t>tab, in the </a:t>
            </a:r>
            <a:r>
              <a:rPr lang="en-US" sz="1200" b="1" kern="1200" baseline="0" dirty="0" smtClean="0">
                <a:solidFill>
                  <a:schemeClr val="tx1"/>
                </a:solidFill>
                <a:latin typeface="+mn-lt"/>
                <a:ea typeface="+mn-ea"/>
                <a:cs typeface="+mn-cs"/>
              </a:rPr>
              <a:t>Illustrations </a:t>
            </a:r>
            <a:r>
              <a:rPr lang="en-US" sz="1200" b="0" kern="1200" baseline="0" dirty="0" smtClean="0">
                <a:solidFill>
                  <a:schemeClr val="tx1"/>
                </a:solidFill>
                <a:latin typeface="+mn-lt"/>
                <a:ea typeface="+mn-ea"/>
                <a:cs typeface="+mn-cs"/>
              </a:rPr>
              <a:t>group, click </a:t>
            </a:r>
            <a:r>
              <a:rPr lang="en-US" sz="1200" b="1" kern="1200" baseline="0" dirty="0" smtClean="0">
                <a:solidFill>
                  <a:schemeClr val="tx1"/>
                </a:solidFill>
                <a:latin typeface="+mn-lt"/>
                <a:ea typeface="+mn-ea"/>
                <a:cs typeface="+mn-cs"/>
              </a:rPr>
              <a:t>Shapes</a:t>
            </a:r>
            <a:r>
              <a:rPr lang="en-US" sz="1200" b="0" kern="1200" baseline="0" dirty="0" smtClean="0">
                <a:solidFill>
                  <a:schemeClr val="tx1"/>
                </a:solidFill>
                <a:latin typeface="+mn-lt"/>
                <a:ea typeface="+mn-ea"/>
                <a:cs typeface="+mn-cs"/>
              </a:rPr>
              <a:t>, and then under </a:t>
            </a:r>
            <a:r>
              <a:rPr lang="en-US" sz="1200" b="1" kern="1200" baseline="0" dirty="0" smtClean="0">
                <a:solidFill>
                  <a:schemeClr val="tx1"/>
                </a:solidFill>
                <a:latin typeface="+mn-lt"/>
                <a:ea typeface="+mn-ea"/>
                <a:cs typeface="+mn-cs"/>
              </a:rPr>
              <a:t>Lines</a:t>
            </a:r>
            <a:r>
              <a:rPr lang="en-US" sz="1200" b="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Curve</a:t>
            </a:r>
            <a:r>
              <a:rPr lang="en-US" sz="1200" b="0" kern="1200" baseline="0" dirty="0" smtClean="0">
                <a:solidFill>
                  <a:schemeClr val="tx1"/>
                </a:solidFill>
                <a:latin typeface="+mn-lt"/>
                <a:ea typeface="+mn-ea"/>
                <a:cs typeface="+mn-cs"/>
              </a:rPr>
              <a:t> (10</a:t>
            </a:r>
            <a:r>
              <a:rPr lang="en-US" sz="1200" b="0" kern="1200" baseline="30000" dirty="0" smtClean="0">
                <a:solidFill>
                  <a:schemeClr val="tx1"/>
                </a:solidFill>
                <a:latin typeface="+mn-lt"/>
                <a:ea typeface="+mn-ea"/>
                <a:cs typeface="+mn-cs"/>
              </a:rPr>
              <a:t>th</a:t>
            </a:r>
            <a:r>
              <a:rPr lang="en-US" sz="1200" b="0" kern="1200" baseline="0" dirty="0" smtClean="0">
                <a:solidFill>
                  <a:schemeClr val="tx1"/>
                </a:solidFill>
                <a:latin typeface="+mn-lt"/>
                <a:ea typeface="+mn-ea"/>
                <a:cs typeface="+mn-cs"/>
              </a:rPr>
              <a:t> option from the left). To draw the curved line on the slide, do the following:</a:t>
            </a:r>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Click the first point 0.25” to the left of the left edge of the slide and 0.75” below the horizontal drawing guide.</a:t>
            </a:r>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Click the second point 3” to the left of the vertical drawing guide and 1” above the horizontal drawing guide.</a:t>
            </a:r>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Click the third point 1.5” to the right of the vertical drawing guide and 0.5” below the horizontal drawing guide.</a:t>
            </a:r>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Double-click the fourth and final point 0.25” to the right of the right edge of the slide and 1.5” above the horizontal drawing guide.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2"/>
              <a:tabLst/>
              <a:defRPr/>
            </a:pPr>
            <a:r>
              <a:rPr lang="en-US" sz="1200" b="0" kern="1200" dirty="0" smtClean="0">
                <a:solidFill>
                  <a:schemeClr val="tx1"/>
                </a:solidFill>
                <a:latin typeface="+mn-lt"/>
                <a:ea typeface="+mn-ea"/>
                <a:cs typeface="+mn-cs"/>
              </a:rPr>
              <a:t>Select the curved line. Under</a:t>
            </a:r>
            <a:r>
              <a:rPr lang="en-US" sz="1200" b="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Drawing Tools</a:t>
            </a:r>
            <a:r>
              <a:rPr lang="en-US" sz="1200" b="0" kern="1200" baseline="0" dirty="0" smtClean="0">
                <a:solidFill>
                  <a:schemeClr val="tx1"/>
                </a:solidFill>
                <a:latin typeface="+mn-lt"/>
                <a:ea typeface="+mn-ea"/>
                <a:cs typeface="+mn-cs"/>
              </a:rPr>
              <a:t>, on the </a:t>
            </a:r>
            <a:r>
              <a:rPr lang="en-US" sz="1200" b="1" kern="1200" baseline="0" dirty="0" smtClean="0">
                <a:solidFill>
                  <a:schemeClr val="tx1"/>
                </a:solidFill>
                <a:latin typeface="+mn-lt"/>
                <a:ea typeface="+mn-ea"/>
                <a:cs typeface="+mn-cs"/>
              </a:rPr>
              <a:t>Format</a:t>
            </a:r>
            <a:r>
              <a:rPr lang="en-US" sz="1200" b="0" kern="1200" baseline="0" dirty="0" smtClean="0">
                <a:solidFill>
                  <a:schemeClr val="tx1"/>
                </a:solidFill>
                <a:latin typeface="+mn-lt"/>
                <a:ea typeface="+mn-ea"/>
                <a:cs typeface="+mn-cs"/>
              </a:rPr>
              <a:t> tab, in the </a:t>
            </a:r>
            <a:r>
              <a:rPr lang="en-US" sz="1200" b="1" kern="1200" baseline="0" dirty="0" smtClean="0">
                <a:solidFill>
                  <a:schemeClr val="tx1"/>
                </a:solidFill>
                <a:latin typeface="+mn-lt"/>
                <a:ea typeface="+mn-ea"/>
                <a:cs typeface="+mn-cs"/>
              </a:rPr>
              <a:t>Shape Styles </a:t>
            </a:r>
            <a:r>
              <a:rPr lang="en-US" sz="1200" b="0" kern="1200" baseline="0" dirty="0" smtClean="0">
                <a:solidFill>
                  <a:schemeClr val="tx1"/>
                </a:solidFill>
                <a:latin typeface="+mn-lt"/>
                <a:ea typeface="+mn-ea"/>
                <a:cs typeface="+mn-cs"/>
              </a:rPr>
              <a:t>group, click </a:t>
            </a:r>
            <a:r>
              <a:rPr lang="en-US" sz="1200" b="1" kern="1200" baseline="0" dirty="0" smtClean="0">
                <a:solidFill>
                  <a:schemeClr val="tx1"/>
                </a:solidFill>
                <a:latin typeface="+mn-lt"/>
                <a:ea typeface="+mn-ea"/>
                <a:cs typeface="+mn-cs"/>
              </a:rPr>
              <a:t>Shape Outline</a:t>
            </a:r>
            <a:r>
              <a:rPr lang="en-US" sz="1200" b="0" kern="1200" baseline="0" dirty="0" smtClean="0">
                <a:solidFill>
                  <a:schemeClr val="tx1"/>
                </a:solidFill>
                <a:latin typeface="+mn-lt"/>
                <a:ea typeface="+mn-ea"/>
                <a:cs typeface="+mn-cs"/>
              </a:rPr>
              <a:t>, and then do the following: </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Under </a:t>
            </a:r>
            <a:r>
              <a:rPr lang="en-US" sz="1200" b="1" kern="1200" baseline="0" dirty="0" smtClean="0">
                <a:solidFill>
                  <a:schemeClr val="tx1"/>
                </a:solidFill>
                <a:latin typeface="+mn-lt"/>
                <a:ea typeface="+mn-ea"/>
                <a:cs typeface="+mn-cs"/>
              </a:rPr>
              <a:t>Theme Colors</a:t>
            </a:r>
            <a:r>
              <a:rPr lang="en-US" sz="1200" b="0" kern="1200" baseline="0" dirty="0" smtClean="0">
                <a:solidFill>
                  <a:schemeClr val="tx1"/>
                </a:solidFill>
                <a:latin typeface="+mn-lt"/>
                <a:ea typeface="+mn-ea"/>
                <a:cs typeface="+mn-cs"/>
              </a:rPr>
              <a:t>,</a:t>
            </a:r>
            <a:r>
              <a:rPr lang="en-US" sz="1200" b="1" kern="1200" baseline="0" dirty="0" smtClean="0">
                <a:solidFill>
                  <a:schemeClr val="tx1"/>
                </a:solidFill>
                <a:latin typeface="+mn-lt"/>
                <a:ea typeface="+mn-ea"/>
                <a:cs typeface="+mn-cs"/>
              </a:rPr>
              <a:t> </a:t>
            </a:r>
            <a:r>
              <a:rPr lang="en-US" sz="1200" b="0" kern="1200" baseline="0" dirty="0" smtClean="0">
                <a:solidFill>
                  <a:schemeClr val="tx1"/>
                </a:solidFill>
                <a:latin typeface="+mn-lt"/>
                <a:ea typeface="+mn-ea"/>
                <a:cs typeface="+mn-cs"/>
              </a:rPr>
              <a:t>click</a:t>
            </a:r>
            <a:r>
              <a:rPr lang="en-US" sz="1200" b="0" dirty="0" smtClean="0"/>
              <a:t> </a:t>
            </a:r>
            <a:r>
              <a:rPr lang="en-US" sz="1200" b="1" dirty="0" smtClean="0"/>
              <a:t>White, Background 1, Darker 35%</a:t>
            </a:r>
            <a:r>
              <a:rPr lang="en-US" sz="1200" b="0" dirty="0" smtClean="0"/>
              <a:t> (fifth row, first option from the left). </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Point to </a:t>
            </a:r>
            <a:r>
              <a:rPr lang="en-US" sz="1200" b="1" kern="1200" baseline="0" dirty="0" smtClean="0">
                <a:solidFill>
                  <a:schemeClr val="tx1"/>
                </a:solidFill>
                <a:latin typeface="+mn-lt"/>
                <a:ea typeface="+mn-ea"/>
                <a:cs typeface="+mn-cs"/>
              </a:rPr>
              <a:t>Dashes</a:t>
            </a:r>
            <a:r>
              <a:rPr lang="en-US" sz="1200" b="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Square Dot </a:t>
            </a:r>
            <a:r>
              <a:rPr lang="en-US" sz="1200" b="0" kern="1200" baseline="0" dirty="0" smtClean="0">
                <a:solidFill>
                  <a:schemeClr val="tx1"/>
                </a:solidFill>
                <a:latin typeface="+mn-lt"/>
                <a:ea typeface="+mn-ea"/>
                <a:cs typeface="+mn-cs"/>
              </a:rPr>
              <a:t>(third option from the top).</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Point to </a:t>
            </a:r>
            <a:r>
              <a:rPr lang="en-US" sz="1200" b="1" kern="1200" baseline="0" dirty="0" smtClean="0">
                <a:solidFill>
                  <a:schemeClr val="tx1"/>
                </a:solidFill>
                <a:latin typeface="+mn-lt"/>
                <a:ea typeface="+mn-ea"/>
                <a:cs typeface="+mn-cs"/>
              </a:rPr>
              <a:t>Weight</a:t>
            </a:r>
            <a:r>
              <a:rPr lang="en-US" sz="1200" b="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1 ½ pt</a:t>
            </a:r>
            <a:r>
              <a:rPr lang="en-US" sz="1200" b="0" kern="1200" baseline="0" dirty="0" smtClean="0">
                <a:solidFill>
                  <a:schemeClr val="tx1"/>
                </a:solidFill>
                <a:latin typeface="+mn-lt"/>
                <a:ea typeface="+mn-ea"/>
                <a:cs typeface="+mn-cs"/>
              </a:rPr>
              <a:t>. </a:t>
            </a:r>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dirty="0" smtClean="0"/>
          </a:p>
          <a:p>
            <a:endParaRPr lang="en-US" sz="1200" dirty="0" smtClean="0"/>
          </a:p>
          <a:p>
            <a:r>
              <a:rPr lang="en-US" sz="1200" dirty="0" smtClean="0"/>
              <a:t>To reproduce the “1”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t>On the </a:t>
            </a:r>
            <a:r>
              <a:rPr lang="en-US" sz="1200" b="1" i="0" dirty="0" smtClean="0"/>
              <a:t>Home</a:t>
            </a:r>
            <a:r>
              <a:rPr lang="en-US" sz="1200" i="0" dirty="0" smtClean="0"/>
              <a:t> tab, in the</a:t>
            </a:r>
            <a:r>
              <a:rPr lang="en-US" sz="1200" i="0" baseline="0" dirty="0" smtClean="0"/>
              <a:t> </a:t>
            </a:r>
            <a:r>
              <a:rPr lang="en-US" sz="1200" b="1" i="0" baseline="0" dirty="0" smtClean="0"/>
              <a:t>Slides</a:t>
            </a:r>
            <a:r>
              <a:rPr lang="en-US" sz="1200" i="0" baseline="0" dirty="0" smtClean="0"/>
              <a:t> group, click </a:t>
            </a:r>
            <a:r>
              <a:rPr lang="en-US" sz="1200" b="1" i="0" baseline="0" dirty="0" smtClean="0"/>
              <a:t>Layout</a:t>
            </a:r>
            <a:r>
              <a:rPr lang="en-US" sz="1200" i="0" baseline="0" dirty="0" smtClean="0"/>
              <a:t>, and then click </a:t>
            </a:r>
            <a:r>
              <a:rPr lang="en-US" sz="1200" b="1" i="0" baseline="0" dirty="0" smtClean="0"/>
              <a:t>Blank</a:t>
            </a:r>
            <a:r>
              <a:rPr lang="en-US" sz="1200" i="0" baseline="0" dirty="0" smtClean="0"/>
              <a:t>.</a:t>
            </a:r>
            <a:endParaRPr lang="en-US" sz="1200" i="0" dirty="0" smtClean="0"/>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t>On</a:t>
            </a:r>
            <a:r>
              <a:rPr lang="en-US" sz="1200" i="0" baseline="0" dirty="0" smtClean="0"/>
              <a:t> the </a:t>
            </a:r>
            <a:r>
              <a:rPr lang="en-US" sz="1200" b="1" i="0" baseline="0" dirty="0" smtClean="0"/>
              <a:t>Insert</a:t>
            </a:r>
            <a:r>
              <a:rPr lang="en-US" sz="1200" i="0" baseline="0" dirty="0" smtClean="0"/>
              <a:t> tab, in the </a:t>
            </a:r>
            <a:r>
              <a:rPr lang="en-US" sz="1200" b="1" i="0" baseline="0" dirty="0" smtClean="0"/>
              <a:t>Text</a:t>
            </a:r>
            <a:r>
              <a:rPr lang="en-US" sz="1200" i="0" baseline="0" dirty="0" smtClean="0"/>
              <a:t> group, click </a:t>
            </a:r>
            <a:r>
              <a:rPr lang="en-US" sz="1200" b="1" i="0" baseline="0" dirty="0" smtClean="0"/>
              <a:t>Text Box</a:t>
            </a:r>
            <a:r>
              <a:rPr lang="en-US" sz="1200" i="0" baseline="0" dirty="0" smtClean="0"/>
              <a:t>, and then on the slide, drag to draw the text 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t>Enter </a:t>
            </a:r>
            <a:r>
              <a:rPr lang="en-US" sz="1200" b="1" i="0" baseline="0" dirty="0" smtClean="0"/>
              <a:t>1</a:t>
            </a:r>
            <a:r>
              <a:rPr lang="en-US" sz="1200" i="0" baseline="0" dirty="0" smtClean="0"/>
              <a:t> in the text box, and then select the text. O</a:t>
            </a:r>
            <a:r>
              <a:rPr lang="en-US" sz="1200" i="0" dirty="0" smtClean="0"/>
              <a:t>n the </a:t>
            </a:r>
            <a:r>
              <a:rPr lang="en-US" sz="1200" b="1" i="0" dirty="0" smtClean="0"/>
              <a:t>Home</a:t>
            </a:r>
            <a:r>
              <a:rPr lang="en-US" sz="1200" i="0" baseline="0" dirty="0" smtClean="0"/>
              <a:t> tab, in the </a:t>
            </a:r>
            <a:r>
              <a:rPr lang="en-US" sz="1200" b="1" i="0" baseline="0" dirty="0" smtClean="0"/>
              <a:t>Font</a:t>
            </a:r>
            <a:r>
              <a:rPr lang="en-US" sz="1200" i="0" baseline="0" dirty="0" smtClean="0"/>
              <a:t> group, do the following:</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t>In the </a:t>
            </a:r>
            <a:r>
              <a:rPr lang="en-US" sz="1200" b="1" i="0" baseline="0" dirty="0" smtClean="0"/>
              <a:t>Font</a:t>
            </a:r>
            <a:r>
              <a:rPr lang="en-US" sz="1200" i="0" baseline="0" dirty="0" smtClean="0"/>
              <a:t> list, select </a:t>
            </a:r>
            <a:r>
              <a:rPr lang="en-US" sz="1200" b="1" baseline="0" dirty="0" smtClean="0"/>
              <a:t>Impact</a:t>
            </a:r>
            <a:r>
              <a:rPr lang="en-US" sz="1200" b="0" baseline="0" dirty="0" smtClean="0"/>
              <a:t>.</a:t>
            </a:r>
            <a:endParaRPr lang="en-US" sz="1200" b="0" i="0" baseline="0" dirty="0" smtClean="0"/>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t>In the </a:t>
            </a:r>
            <a:r>
              <a:rPr lang="en-US" sz="1200" b="1" i="0" baseline="0" dirty="0" smtClean="0"/>
              <a:t>Font Size </a:t>
            </a:r>
            <a:r>
              <a:rPr lang="en-US" sz="1200" i="0" baseline="0" dirty="0" smtClean="0"/>
              <a:t>box, enter </a:t>
            </a:r>
            <a:r>
              <a:rPr lang="en-US" sz="1200" b="1" baseline="0" dirty="0" smtClean="0"/>
              <a:t>140</a:t>
            </a:r>
            <a:r>
              <a:rPr lang="en-US" sz="1200" b="0" baseline="0" dirty="0" smtClean="0"/>
              <a:t>.</a:t>
            </a:r>
            <a:endParaRPr lang="en-US" sz="1200" i="0" baseline="0" dirty="0" smtClean="0"/>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t>On the </a:t>
            </a:r>
            <a:r>
              <a:rPr lang="en-US" sz="1200" b="1" i="0" baseline="0" dirty="0" smtClean="0"/>
              <a:t>Home</a:t>
            </a:r>
            <a:r>
              <a:rPr lang="en-US" sz="1200" i="0" baseline="0" dirty="0" smtClean="0"/>
              <a:t> tab, in the </a:t>
            </a:r>
            <a:r>
              <a:rPr lang="en-US" sz="1200" b="1" i="0" baseline="0" dirty="0" smtClean="0"/>
              <a:t>Paragraph</a:t>
            </a:r>
            <a:r>
              <a:rPr lang="en-US" sz="1200" i="0" baseline="0" dirty="0" smtClean="0"/>
              <a:t> group, click </a:t>
            </a:r>
            <a:r>
              <a:rPr lang="en-US" sz="1200" b="1" i="0" baseline="0" dirty="0" smtClean="0"/>
              <a:t>Align Text Left </a:t>
            </a:r>
            <a:r>
              <a:rPr lang="en-US" sz="1200" i="0" baseline="0" dirty="0" smtClean="0"/>
              <a:t>to align the text left in the text box.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t>Select the text box. Under </a:t>
            </a:r>
            <a:r>
              <a:rPr lang="en-US" sz="1200" b="1" i="0" baseline="0" dirty="0" smtClean="0"/>
              <a:t>Drawing Tools</a:t>
            </a:r>
            <a:r>
              <a:rPr lang="en-US" sz="1200" i="0" baseline="0" dirty="0" smtClean="0"/>
              <a:t>, on the </a:t>
            </a:r>
            <a:r>
              <a:rPr lang="en-US" sz="1200" b="1" i="0" baseline="0" dirty="0" smtClean="0"/>
              <a:t>Format</a:t>
            </a:r>
            <a:r>
              <a:rPr lang="en-US" sz="1200" i="0" baseline="0" dirty="0" smtClean="0"/>
              <a:t> tab, in the bottom right corner of the </a:t>
            </a:r>
            <a:r>
              <a:rPr lang="en-US" sz="1200" b="1" i="0" baseline="0" dirty="0" smtClean="0"/>
              <a:t>WordArt Styles </a:t>
            </a:r>
            <a:r>
              <a:rPr lang="en-US" sz="1200" i="0" baseline="0" dirty="0" smtClean="0"/>
              <a:t>group, click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 launcher.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Fill </a:t>
            </a:r>
            <a:r>
              <a:rPr lang="en-US" sz="1200" kern="1200" baseline="0" dirty="0" smtClean="0">
                <a:solidFill>
                  <a:schemeClr val="tx1"/>
                </a:solidFill>
                <a:latin typeface="+mn-lt"/>
                <a:ea typeface="+mn-ea"/>
                <a:cs typeface="+mn-cs"/>
              </a:rPr>
              <a:t>in the left pane, select </a:t>
            </a:r>
            <a:r>
              <a:rPr lang="en-US" sz="1200" b="1" kern="1200" baseline="0" dirty="0" smtClean="0">
                <a:solidFill>
                  <a:schemeClr val="tx1"/>
                </a:solidFill>
                <a:latin typeface="+mn-lt"/>
                <a:ea typeface="+mn-ea"/>
                <a:cs typeface="+mn-cs"/>
              </a:rPr>
              <a:t>Gradient fill </a:t>
            </a:r>
            <a:r>
              <a:rPr lang="en-US" sz="120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Text Fill </a:t>
            </a:r>
            <a:r>
              <a:rPr lang="en-US" sz="1200" kern="1200" baseline="0" dirty="0" smtClean="0">
                <a:solidFill>
                  <a:schemeClr val="tx1"/>
                </a:solidFill>
                <a:latin typeface="+mn-lt"/>
                <a:ea typeface="+mn-ea"/>
                <a:cs typeface="+mn-cs"/>
              </a:rPr>
              <a:t>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Linear Down </a:t>
            </a:r>
            <a:r>
              <a:rPr lang="en-US" sz="1200" kern="1200" dirty="0" smtClean="0">
                <a:solidFill>
                  <a:schemeClr val="tx1"/>
                </a:solidFill>
                <a:latin typeface="+mn-lt"/>
                <a:ea typeface="+mn-ea"/>
                <a:cs typeface="+mn-cs"/>
              </a:rPr>
              <a:t>(first row, second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 gradient stops</a:t>
            </a:r>
            <a:r>
              <a:rPr lang="en-US" sz="1200" b="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 gradient</a:t>
            </a:r>
            <a:r>
              <a:rPr lang="en-US" sz="1200" b="1" kern="1200" baseline="0" dirty="0" smtClean="0">
                <a:solidFill>
                  <a:schemeClr val="tx1"/>
                </a:solidFill>
                <a:latin typeface="+mn-lt"/>
                <a:ea typeface="+mn-ea"/>
                <a:cs typeface="+mn-cs"/>
              </a:rPr>
              <a:t> stops</a:t>
            </a:r>
            <a:r>
              <a:rPr lang="en-US" sz="1200" kern="1200" dirty="0" smtClean="0">
                <a:solidFill>
                  <a:schemeClr val="tx1"/>
                </a:solidFill>
                <a:latin typeface="+mn-lt"/>
                <a:ea typeface="+mn-ea"/>
                <a:cs typeface="+mn-cs"/>
              </a:rPr>
              <a:t> until two stops appear in the slider.</a:t>
            </a:r>
          </a:p>
          <a:p>
            <a:pPr marL="228600" lvl="0" indent="-228600">
              <a:buFont typeface="+mj-lt"/>
              <a:buAutoNum type="arabicPeriod"/>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first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a:t>
            </a:r>
            <a:r>
              <a:rPr lang="en-US" sz="1200" b="0" kern="1200" dirty="0" smtClean="0">
                <a:solidFill>
                  <a:schemeClr val="tx1"/>
                </a:solidFill>
                <a:latin typeface="+mn-lt"/>
                <a:ea typeface="+mn-ea"/>
                <a:cs typeface="+mn-cs"/>
              </a:rPr>
              <a:t>(first row, first option from the left).</a:t>
            </a:r>
          </a:p>
          <a:p>
            <a:pPr marL="1143000" lvl="2" indent="-228600">
              <a:buFont typeface="Arial" pitchFamily="34" charset="0"/>
              <a:buChar cha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50%</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last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85%</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a:t>
            </a:r>
            <a:r>
              <a:rPr lang="en-US" sz="1200" b="0" kern="1200" dirty="0" smtClean="0">
                <a:solidFill>
                  <a:schemeClr val="tx1"/>
                </a:solidFill>
                <a:latin typeface="+mn-lt"/>
                <a:ea typeface="+mn-ea"/>
                <a:cs typeface="+mn-cs"/>
              </a:rPr>
              <a:t>(first row, first option from the left).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0%</a:t>
            </a:r>
            <a:r>
              <a:rPr lang="en-US" sz="1200" b="0" kern="1200" dirty="0" smtClean="0">
                <a:solidFill>
                  <a:schemeClr val="tx1"/>
                </a:solidFill>
                <a:latin typeface="+mn-lt"/>
                <a:ea typeface="+mn-ea"/>
                <a:cs typeface="+mn-cs"/>
              </a:rPr>
              <a:t>.</a:t>
            </a:r>
            <a:endParaRPr lang="en-US" sz="1200" i="0" baseline="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in the left pane. In the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pane, select </a:t>
            </a:r>
            <a:r>
              <a:rPr lang="en-US" sz="1200" b="1" kern="1200" baseline="0" dirty="0" smtClean="0">
                <a:solidFill>
                  <a:schemeClr val="tx1"/>
                </a:solidFill>
                <a:latin typeface="+mn-lt"/>
                <a:ea typeface="+mn-ea"/>
                <a:cs typeface="+mn-cs"/>
              </a:rPr>
              <a:t>Solid line</a:t>
            </a:r>
            <a:r>
              <a:rPr lang="en-US" sz="1200" kern="1200" baseline="0" dirty="0" smtClean="0">
                <a:solidFill>
                  <a:schemeClr val="tx1"/>
                </a:solidFill>
                <a:latin typeface="+mn-lt"/>
                <a:ea typeface="+mn-ea"/>
                <a:cs typeface="+mn-cs"/>
              </a:rPr>
              <a:t>, click the button next to </a:t>
            </a:r>
            <a:r>
              <a:rPr lang="en-US" sz="1200" b="1" kern="1200" baseline="0" dirty="0" smtClean="0">
                <a:solidFill>
                  <a:schemeClr val="tx1"/>
                </a:solidFill>
                <a:latin typeface="+mn-lt"/>
                <a:ea typeface="+mn-ea"/>
                <a:cs typeface="+mn-cs"/>
              </a:rPr>
              <a:t>Color</a:t>
            </a:r>
            <a:r>
              <a:rPr lang="en-US" sz="120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More Colors</a:t>
            </a:r>
            <a:r>
              <a:rPr lang="en-US" sz="1200" kern="1200" baseline="0" dirty="0" smtClean="0">
                <a:solidFill>
                  <a:schemeClr val="tx1"/>
                </a:solidFill>
                <a:latin typeface="+mn-lt"/>
                <a:ea typeface="+mn-ea"/>
                <a:cs typeface="+mn-cs"/>
              </a:rPr>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49</a:t>
            </a:r>
            <a:r>
              <a:rPr lang="en-US" sz="1200" dirty="0" smtClean="0"/>
              <a:t>, Green: </a:t>
            </a:r>
            <a:r>
              <a:rPr lang="en-US" sz="1200" b="1" dirty="0" smtClean="0"/>
              <a:t>133</a:t>
            </a:r>
            <a:r>
              <a:rPr lang="en-US" sz="1200" dirty="0" smtClean="0"/>
              <a:t>, Blue: </a:t>
            </a:r>
            <a:r>
              <a:rPr lang="en-US" sz="1200" b="1" dirty="0" smtClean="0"/>
              <a:t>156</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Outline Style </a:t>
            </a:r>
            <a:r>
              <a:rPr lang="en-US" sz="1200" kern="1200" baseline="0" dirty="0" smtClean="0">
                <a:solidFill>
                  <a:schemeClr val="tx1"/>
                </a:solidFill>
                <a:latin typeface="+mn-lt"/>
                <a:ea typeface="+mn-ea"/>
                <a:cs typeface="+mn-cs"/>
              </a:rPr>
              <a:t>in the left pane. In the </a:t>
            </a:r>
            <a:r>
              <a:rPr lang="en-US" sz="1200" b="1" kern="1200" baseline="0" dirty="0" smtClean="0">
                <a:solidFill>
                  <a:schemeClr val="tx1"/>
                </a:solidFill>
                <a:latin typeface="+mn-lt"/>
                <a:ea typeface="+mn-ea"/>
                <a:cs typeface="+mn-cs"/>
              </a:rPr>
              <a:t>Outline Style </a:t>
            </a:r>
            <a:r>
              <a:rPr lang="en-US" sz="1200" kern="1200" baseline="0" dirty="0" smtClean="0">
                <a:solidFill>
                  <a:schemeClr val="tx1"/>
                </a:solidFill>
                <a:latin typeface="+mn-lt"/>
                <a:ea typeface="+mn-ea"/>
                <a:cs typeface="+mn-cs"/>
              </a:rPr>
              <a:t>pane, in the </a:t>
            </a:r>
            <a:r>
              <a:rPr lang="en-US" sz="1200" b="1" kern="1200" baseline="0" dirty="0" smtClean="0">
                <a:solidFill>
                  <a:schemeClr val="tx1"/>
                </a:solidFill>
                <a:latin typeface="+mn-lt"/>
                <a:ea typeface="+mn-ea"/>
                <a:cs typeface="+mn-cs"/>
              </a:rPr>
              <a:t>Width</a:t>
            </a:r>
            <a:r>
              <a:rPr lang="en-US" sz="1200" kern="1200" baseline="0" dirty="0" smtClean="0">
                <a:solidFill>
                  <a:schemeClr val="tx1"/>
                </a:solidFill>
                <a:latin typeface="+mn-lt"/>
                <a:ea typeface="+mn-ea"/>
                <a:cs typeface="+mn-cs"/>
              </a:rPr>
              <a:t> box, enter </a:t>
            </a:r>
            <a:r>
              <a:rPr lang="en-US" sz="1200" b="1" kern="1200" baseline="0" dirty="0" smtClean="0">
                <a:solidFill>
                  <a:schemeClr val="tx1"/>
                </a:solidFill>
                <a:latin typeface="+mn-lt"/>
                <a:ea typeface="+mn-ea"/>
                <a:cs typeface="+mn-cs"/>
              </a:rPr>
              <a:t>2.5 pt</a:t>
            </a:r>
            <a:r>
              <a:rPr lang="en-US" sz="120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Shadow </a:t>
            </a:r>
            <a:r>
              <a:rPr lang="en-US" sz="1200" kern="1200" baseline="0" dirty="0" smtClean="0">
                <a:solidFill>
                  <a:schemeClr val="tx1"/>
                </a:solidFill>
                <a:latin typeface="+mn-lt"/>
                <a:ea typeface="+mn-ea"/>
                <a:cs typeface="+mn-cs"/>
              </a:rPr>
              <a:t>in the left pane. In the </a:t>
            </a:r>
            <a:r>
              <a:rPr lang="en-US" sz="1200" b="1" kern="1200" baseline="0" dirty="0" smtClean="0">
                <a:solidFill>
                  <a:schemeClr val="tx1"/>
                </a:solidFill>
                <a:latin typeface="+mn-lt"/>
                <a:ea typeface="+mn-ea"/>
                <a:cs typeface="+mn-cs"/>
              </a:rPr>
              <a:t>Shadow</a:t>
            </a:r>
            <a:r>
              <a:rPr lang="en-US" sz="1200" kern="1200" baseline="0" dirty="0" smtClean="0">
                <a:solidFill>
                  <a:schemeClr val="tx1"/>
                </a:solidFill>
                <a:latin typeface="+mn-lt"/>
                <a:ea typeface="+mn-ea"/>
                <a:cs typeface="+mn-cs"/>
              </a:rPr>
              <a:t> pane, click the button next to </a:t>
            </a:r>
            <a:r>
              <a:rPr lang="en-US" sz="1200" b="1" kern="1200" baseline="0" dirty="0" smtClean="0">
                <a:solidFill>
                  <a:schemeClr val="tx1"/>
                </a:solidFill>
                <a:latin typeface="+mn-lt"/>
                <a:ea typeface="+mn-ea"/>
                <a:cs typeface="+mn-cs"/>
              </a:rPr>
              <a:t>Presets</a:t>
            </a:r>
            <a:r>
              <a:rPr lang="en-US" sz="1200" b="0" kern="1200" baseline="0" dirty="0" smtClean="0">
                <a:solidFill>
                  <a:schemeClr val="tx1"/>
                </a:solidFill>
                <a:latin typeface="+mn-lt"/>
                <a:ea typeface="+mn-ea"/>
                <a:cs typeface="+mn-cs"/>
              </a:rPr>
              <a:t>,</a:t>
            </a:r>
            <a:r>
              <a:rPr lang="en-US" sz="1200" kern="1200" baseline="0" dirty="0" smtClean="0">
                <a:solidFill>
                  <a:schemeClr val="tx1"/>
                </a:solidFill>
                <a:latin typeface="+mn-lt"/>
                <a:ea typeface="+mn-ea"/>
                <a:cs typeface="+mn-cs"/>
              </a:rPr>
              <a:t> under </a:t>
            </a:r>
            <a:r>
              <a:rPr lang="en-US" sz="1200" b="1" kern="1200" baseline="0" dirty="0" smtClean="0">
                <a:solidFill>
                  <a:schemeClr val="tx1"/>
                </a:solidFill>
                <a:latin typeface="+mn-lt"/>
                <a:ea typeface="+mn-ea"/>
                <a:cs typeface="+mn-cs"/>
              </a:rPr>
              <a:t>Outer</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Offset Diagonal Bottom Left</a:t>
            </a:r>
            <a:r>
              <a:rPr lang="en-US" sz="1200" b="0" kern="1200" dirty="0" smtClean="0">
                <a:solidFill>
                  <a:schemeClr val="tx1"/>
                </a:solidFill>
                <a:latin typeface="+mn-lt"/>
                <a:ea typeface="+mn-ea"/>
                <a:cs typeface="+mn-cs"/>
              </a:rPr>
              <a:t> (first row, third option from the left),</a:t>
            </a:r>
            <a:r>
              <a:rPr lang="en-US" sz="1200" b="0" kern="1200" baseline="0" dirty="0" smtClean="0">
                <a:solidFill>
                  <a:schemeClr val="tx1"/>
                </a:solidFill>
                <a:latin typeface="+mn-lt"/>
                <a:ea typeface="+mn-ea"/>
                <a:cs typeface="+mn-cs"/>
              </a:rPr>
              <a:t> and then do the following:</a:t>
            </a:r>
            <a:endParaRPr lang="en-US" sz="1200" kern="1200" baseline="0" dirty="0" smtClean="0">
              <a:solidFill>
                <a:schemeClr val="tx1"/>
              </a:solidFill>
              <a:latin typeface="+mn-lt"/>
              <a:ea typeface="+mn-ea"/>
              <a:cs typeface="+mn-cs"/>
            </a:endParaRP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Transparency</a:t>
            </a:r>
            <a:r>
              <a:rPr lang="en-US" sz="1200" b="0" kern="1200" baseline="0" dirty="0" smtClean="0">
                <a:solidFill>
                  <a:schemeClr val="tx1"/>
                </a:solidFill>
                <a:latin typeface="+mn-lt"/>
                <a:ea typeface="+mn-ea"/>
                <a:cs typeface="+mn-cs"/>
              </a:rPr>
              <a:t> box, enter </a:t>
            </a:r>
            <a:r>
              <a:rPr lang="en-US" sz="1200" b="1" kern="1200" baseline="0" dirty="0" smtClean="0">
                <a:solidFill>
                  <a:schemeClr val="tx1"/>
                </a:solidFill>
                <a:latin typeface="+mn-lt"/>
                <a:ea typeface="+mn-ea"/>
                <a:cs typeface="+mn-cs"/>
              </a:rPr>
              <a:t>82%</a:t>
            </a:r>
            <a:r>
              <a:rPr lang="en-US" sz="1200" b="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Size </a:t>
            </a:r>
            <a:r>
              <a:rPr lang="en-US" sz="1200" b="0" kern="1200" baseline="0" dirty="0" smtClean="0">
                <a:solidFill>
                  <a:schemeClr val="tx1"/>
                </a:solidFill>
                <a:latin typeface="+mn-lt"/>
                <a:ea typeface="+mn-ea"/>
                <a:cs typeface="+mn-cs"/>
              </a:rPr>
              <a:t>box, enter </a:t>
            </a:r>
            <a:r>
              <a:rPr lang="en-US" sz="1200" b="1" kern="1200" baseline="0" dirty="0" smtClean="0">
                <a:solidFill>
                  <a:schemeClr val="tx1"/>
                </a:solidFill>
                <a:latin typeface="+mn-lt"/>
                <a:ea typeface="+mn-ea"/>
                <a:cs typeface="+mn-cs"/>
              </a:rPr>
              <a:t>100%</a:t>
            </a:r>
            <a:r>
              <a:rPr lang="en-US" sz="1200" b="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Blur</a:t>
            </a:r>
            <a:r>
              <a:rPr lang="en-US" sz="1200" b="0" kern="1200" baseline="0" dirty="0" smtClean="0">
                <a:solidFill>
                  <a:schemeClr val="tx1"/>
                </a:solidFill>
                <a:latin typeface="+mn-lt"/>
                <a:ea typeface="+mn-ea"/>
                <a:cs typeface="+mn-cs"/>
              </a:rPr>
              <a:t> box, enter </a:t>
            </a:r>
            <a:r>
              <a:rPr lang="en-US" sz="1200" b="1" kern="1200" baseline="0" dirty="0" smtClean="0">
                <a:solidFill>
                  <a:schemeClr val="tx1"/>
                </a:solidFill>
                <a:latin typeface="+mn-lt"/>
                <a:ea typeface="+mn-ea"/>
                <a:cs typeface="+mn-cs"/>
              </a:rPr>
              <a:t>8 pt</a:t>
            </a:r>
            <a:r>
              <a:rPr lang="en-US" sz="1200" b="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Angle</a:t>
            </a:r>
            <a:r>
              <a:rPr lang="en-US" sz="1200" b="0" kern="1200" baseline="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135°</a:t>
            </a:r>
            <a:r>
              <a:rPr lang="en-US" sz="1200" b="0" kern="120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Distance</a:t>
            </a:r>
            <a:r>
              <a:rPr lang="en-US" sz="1200" b="0" kern="1200" baseline="0" dirty="0" smtClean="0">
                <a:solidFill>
                  <a:schemeClr val="tx1"/>
                </a:solidFill>
                <a:latin typeface="+mn-lt"/>
                <a:ea typeface="+mn-ea"/>
                <a:cs typeface="+mn-cs"/>
              </a:rPr>
              <a:t> box, enter </a:t>
            </a:r>
            <a:r>
              <a:rPr lang="en-US" sz="1200" b="1" kern="1200" baseline="0" dirty="0" smtClean="0">
                <a:solidFill>
                  <a:schemeClr val="tx1"/>
                </a:solidFill>
                <a:latin typeface="+mn-lt"/>
                <a:ea typeface="+mn-ea"/>
                <a:cs typeface="+mn-cs"/>
              </a:rPr>
              <a:t>30 pt</a:t>
            </a:r>
            <a:r>
              <a:rPr lang="en-US" sz="1200" b="0" kern="1200" baseline="0" dirty="0" smtClean="0">
                <a:solidFill>
                  <a:schemeClr val="tx1"/>
                </a:solidFill>
                <a:latin typeface="+mn-lt"/>
                <a:ea typeface="+mn-ea"/>
                <a:cs typeface="+mn-cs"/>
              </a:rPr>
              <a:t>. </a:t>
            </a:r>
            <a:endParaRPr lang="en-US" sz="120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3-D Rotation </a:t>
            </a:r>
            <a:r>
              <a:rPr lang="en-US" sz="1200" kern="1200" baseline="0" dirty="0" smtClean="0">
                <a:solidFill>
                  <a:schemeClr val="tx1"/>
                </a:solidFill>
                <a:latin typeface="+mn-lt"/>
                <a:ea typeface="+mn-ea"/>
                <a:cs typeface="+mn-cs"/>
              </a:rPr>
              <a:t>in the left pane. In the </a:t>
            </a:r>
            <a:r>
              <a:rPr lang="en-US" sz="1200" b="1" kern="1200" dirty="0" smtClean="0">
                <a:solidFill>
                  <a:schemeClr val="tx1"/>
                </a:solidFill>
                <a:latin typeface="+mn-lt"/>
                <a:ea typeface="+mn-ea"/>
                <a:cs typeface="+mn-cs"/>
              </a:rPr>
              <a:t>3-D Rotation </a:t>
            </a:r>
            <a:r>
              <a:rPr lang="en-US" sz="1200" b="0" kern="1200" dirty="0" smtClean="0">
                <a:solidFill>
                  <a:schemeClr val="tx1"/>
                </a:solidFill>
                <a:latin typeface="+mn-lt"/>
                <a:ea typeface="+mn-ea"/>
                <a:cs typeface="+mn-cs"/>
              </a:rPr>
              <a:t>pane, under </a:t>
            </a:r>
            <a:r>
              <a:rPr lang="en-US" sz="1200" b="1" kern="1200" dirty="0" smtClean="0">
                <a:solidFill>
                  <a:schemeClr val="tx1"/>
                </a:solidFill>
                <a:latin typeface="+mn-lt"/>
                <a:ea typeface="+mn-ea"/>
                <a:cs typeface="+mn-cs"/>
              </a:rPr>
              <a:t>Rotation</a:t>
            </a:r>
            <a:r>
              <a:rPr lang="en-US" sz="1200" b="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Z</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15°</a:t>
            </a:r>
            <a:r>
              <a:rPr lang="en-US" sz="1200" b="0" kern="1200" dirty="0" smtClean="0">
                <a:solidFill>
                  <a:schemeClr val="tx1"/>
                </a:solidFill>
                <a:latin typeface="+mn-lt"/>
                <a:ea typeface="+mn-ea"/>
                <a:cs typeface="+mn-cs"/>
              </a:rPr>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b="0" kern="1200" dirty="0" smtClean="0">
                <a:solidFill>
                  <a:schemeClr val="tx1"/>
                </a:solidFill>
                <a:latin typeface="+mn-lt"/>
                <a:ea typeface="+mn-ea"/>
                <a:cs typeface="+mn-cs"/>
              </a:rPr>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dialog box, click </a:t>
            </a:r>
            <a:r>
              <a:rPr lang="en-US" sz="1200" b="1" kern="1200" dirty="0" smtClean="0">
                <a:solidFill>
                  <a:schemeClr val="tx1"/>
                </a:solidFill>
                <a:latin typeface="+mn-lt"/>
                <a:ea typeface="+mn-ea"/>
                <a:cs typeface="+mn-cs"/>
              </a:rPr>
              <a:t>Glow and Soft Edges </a:t>
            </a:r>
            <a:r>
              <a:rPr lang="en-US" sz="1200" b="0" kern="1200" dirty="0" smtClean="0">
                <a:solidFill>
                  <a:schemeClr val="tx1"/>
                </a:solidFill>
                <a:latin typeface="+mn-lt"/>
                <a:ea typeface="+mn-ea"/>
                <a:cs typeface="+mn-cs"/>
              </a:rPr>
              <a:t>in the left pane, and in the </a:t>
            </a:r>
            <a:r>
              <a:rPr lang="en-US" sz="1200" b="1" kern="1200" dirty="0" smtClean="0">
                <a:solidFill>
                  <a:schemeClr val="tx1"/>
                </a:solidFill>
                <a:latin typeface="+mn-lt"/>
                <a:ea typeface="+mn-ea"/>
                <a:cs typeface="+mn-cs"/>
              </a:rPr>
              <a:t>Glow</a:t>
            </a:r>
            <a:r>
              <a:rPr lang="en-US" sz="1200" b="1" kern="1200" baseline="0" dirty="0" smtClean="0">
                <a:solidFill>
                  <a:schemeClr val="tx1"/>
                </a:solidFill>
                <a:latin typeface="+mn-lt"/>
                <a:ea typeface="+mn-ea"/>
                <a:cs typeface="+mn-cs"/>
              </a:rPr>
              <a:t> and Soft Edges </a:t>
            </a:r>
            <a:r>
              <a:rPr lang="en-US" sz="1200" b="0" kern="1200" baseline="0" dirty="0" smtClean="0">
                <a:solidFill>
                  <a:schemeClr val="tx1"/>
                </a:solidFill>
                <a:latin typeface="+mn-lt"/>
                <a:ea typeface="+mn-ea"/>
                <a:cs typeface="+mn-cs"/>
              </a:rPr>
              <a:t>pane, do the following:</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Size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8 pt</a:t>
            </a:r>
            <a:r>
              <a:rPr lang="en-US" sz="1200" b="0" kern="120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dirty="0" smtClean="0">
                <a:solidFill>
                  <a:schemeClr val="tx1"/>
                </a:solidFill>
                <a:latin typeface="+mn-lt"/>
                <a:ea typeface="+mn-ea"/>
                <a:cs typeface="+mn-cs"/>
              </a:rPr>
              <a:t>Click</a:t>
            </a:r>
            <a:r>
              <a:rPr lang="en-US" sz="1200" b="0" kern="1200" baseline="0" dirty="0" smtClean="0">
                <a:solidFill>
                  <a:schemeClr val="tx1"/>
                </a:solidFill>
                <a:latin typeface="+mn-lt"/>
                <a:ea typeface="+mn-ea"/>
                <a:cs typeface="+mn-cs"/>
              </a:rPr>
              <a:t> the button next to </a:t>
            </a:r>
            <a:r>
              <a:rPr lang="en-US" sz="1200" b="1" kern="1200" baseline="0" dirty="0" smtClean="0">
                <a:solidFill>
                  <a:schemeClr val="tx1"/>
                </a:solidFill>
                <a:latin typeface="+mn-lt"/>
                <a:ea typeface="+mn-ea"/>
                <a:cs typeface="+mn-cs"/>
              </a:rPr>
              <a:t>Color</a:t>
            </a:r>
            <a:r>
              <a:rPr lang="en-US" sz="1200" b="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More Colors</a:t>
            </a:r>
            <a:r>
              <a:rPr lang="en-US" sz="1200" b="0" kern="1200" baseline="0" dirty="0" smtClean="0">
                <a:solidFill>
                  <a:schemeClr val="tx1"/>
                </a:solidFill>
                <a:latin typeface="+mn-lt"/>
                <a:ea typeface="+mn-ea"/>
                <a:cs typeface="+mn-cs"/>
              </a:rPr>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29</a:t>
            </a:r>
            <a:r>
              <a:rPr lang="en-US" sz="1200" dirty="0" smtClean="0"/>
              <a:t>, Green: </a:t>
            </a:r>
            <a:r>
              <a:rPr lang="en-US" sz="1200" b="1" dirty="0" smtClean="0"/>
              <a:t>199</a:t>
            </a:r>
            <a:r>
              <a:rPr lang="en-US" sz="1200" dirty="0" smtClean="0"/>
              <a:t>, Blue: </a:t>
            </a:r>
            <a:r>
              <a:rPr lang="en-US" sz="1200" b="1" dirty="0" smtClean="0"/>
              <a:t>244</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b="0" kern="1200" baseline="0" dirty="0" smtClean="0">
                <a:solidFill>
                  <a:schemeClr val="tx1"/>
                </a:solidFill>
                <a:latin typeface="+mn-lt"/>
                <a:ea typeface="+mn-ea"/>
                <a:cs typeface="+mn-cs"/>
              </a:rPr>
              <a:t>Drag the text box onto the left part of the curved line, slightly to the right of the peak of the curve. </a:t>
            </a:r>
          </a:p>
          <a:p>
            <a:endParaRPr lang="en-US" sz="1200" dirty="0" smtClean="0"/>
          </a:p>
          <a:p>
            <a:endParaRPr lang="en-US" sz="1200" dirty="0" smtClean="0"/>
          </a:p>
          <a:p>
            <a:r>
              <a:rPr lang="en-US" sz="1200" dirty="0" smtClean="0"/>
              <a:t>To reproduce the animation effects for the “1” on this slide, do the following:</a:t>
            </a:r>
          </a:p>
          <a:p>
            <a:pPr marL="228600" indent="-228600">
              <a:buFont typeface="+mj-lt"/>
              <a:buAutoNum type="arabicPeriod"/>
            </a:pPr>
            <a:r>
              <a:rPr lang="en-US" sz="1200" b="0" baseline="0" dirty="0" smtClean="0"/>
              <a:t>On the slide, select the text box. On the </a:t>
            </a:r>
            <a:r>
              <a:rPr lang="en-US" sz="1200" b="1" baseline="0" dirty="0" smtClean="0"/>
              <a:t>Animations</a:t>
            </a:r>
            <a:r>
              <a:rPr lang="en-US" sz="1200" b="0" baseline="0" dirty="0" smtClean="0"/>
              <a:t> tab, in the </a:t>
            </a:r>
            <a:r>
              <a:rPr lang="en-US" sz="1200" b="1" baseline="0" dirty="0" smtClean="0"/>
              <a:t>Advanced Animation </a:t>
            </a:r>
            <a:r>
              <a:rPr lang="en-US" sz="1200" b="0" baseline="0" dirty="0" smtClean="0"/>
              <a:t>group, click </a:t>
            </a:r>
            <a:r>
              <a:rPr lang="en-US" sz="1200" b="1" baseline="0" dirty="0" smtClean="0"/>
              <a:t>Add Animation</a:t>
            </a:r>
            <a:r>
              <a:rPr lang="en-US" sz="1200" b="0" baseline="0" dirty="0" smtClean="0"/>
              <a:t>, and then under </a:t>
            </a:r>
            <a:r>
              <a:rPr lang="en-US" sz="1200" b="1" baseline="0" dirty="0" smtClean="0"/>
              <a:t>Entrance</a:t>
            </a:r>
            <a:r>
              <a:rPr lang="en-US" sz="1200" b="0" baseline="0" dirty="0" smtClean="0"/>
              <a:t>, click </a:t>
            </a:r>
            <a:r>
              <a:rPr lang="en-US" sz="1200" b="1" baseline="0" dirty="0" smtClean="0"/>
              <a:t>Fade</a:t>
            </a:r>
            <a:r>
              <a:rPr lang="en-US" sz="1200" b="0" baseline="0" dirty="0" smtClean="0"/>
              <a:t>.</a:t>
            </a:r>
          </a:p>
          <a:p>
            <a:pPr marL="228600" indent="-228600">
              <a:buFont typeface="+mj-lt"/>
              <a:buAutoNum type="arabicPeriod"/>
            </a:pPr>
            <a:r>
              <a:rPr lang="en-US" sz="1200" b="0" baseline="0" dirty="0" smtClean="0"/>
              <a:t>Also on the </a:t>
            </a:r>
            <a:r>
              <a:rPr lang="en-US" sz="1200" b="1" baseline="0" dirty="0" smtClean="0"/>
              <a:t>Animations</a:t>
            </a:r>
            <a:r>
              <a:rPr lang="en-US" sz="1200" b="0" baseline="0" dirty="0" smtClean="0"/>
              <a:t> tab, in the </a:t>
            </a:r>
            <a:r>
              <a:rPr lang="en-US" sz="1200" b="1" baseline="0" dirty="0" smtClean="0"/>
              <a:t>Timing</a:t>
            </a:r>
            <a:r>
              <a:rPr lang="en-US" sz="1200" b="0" baseline="0" dirty="0" smtClean="0"/>
              <a:t> group, do the following:</a:t>
            </a:r>
            <a:endParaRPr lang="en-US" sz="1200" baseline="0" dirty="0" smtClean="0"/>
          </a:p>
          <a:p>
            <a:pPr marL="685800" lvl="1" indent="-228600">
              <a:buFont typeface="Arial" pitchFamily="34" charset="0"/>
              <a:buChar char="•"/>
            </a:pPr>
            <a:r>
              <a:rPr lang="en-US" sz="1200" b="0" baseline="0" dirty="0" smtClean="0"/>
              <a:t>In the</a:t>
            </a:r>
            <a:r>
              <a:rPr lang="en-US" sz="1200" baseline="0" dirty="0" smtClean="0"/>
              <a:t> </a:t>
            </a:r>
            <a:r>
              <a:rPr lang="en-US" sz="1200" b="1" dirty="0" smtClean="0"/>
              <a:t>Start</a:t>
            </a:r>
            <a:r>
              <a:rPr lang="en-US" sz="1200" baseline="0" dirty="0" smtClean="0"/>
              <a:t> list, select</a:t>
            </a:r>
            <a:r>
              <a:rPr lang="en-US" sz="1200" dirty="0" smtClean="0"/>
              <a:t> </a:t>
            </a:r>
            <a:r>
              <a:rPr lang="en-US" sz="1200" b="1" dirty="0" smtClean="0"/>
              <a:t>With Previous</a:t>
            </a:r>
            <a:r>
              <a:rPr lang="en-US" sz="1200" b="0" dirty="0" smtClean="0"/>
              <a:t>. </a:t>
            </a:r>
          </a:p>
          <a:p>
            <a:pPr marL="685800" lvl="1" indent="-228600">
              <a:buFont typeface="Arial" pitchFamily="34" charset="0"/>
              <a:buChar char="•"/>
            </a:pPr>
            <a:r>
              <a:rPr lang="en-US" sz="1200" b="0" dirty="0" smtClean="0"/>
              <a:t>In the </a:t>
            </a:r>
            <a:r>
              <a:rPr lang="en-US" sz="1200" b="1" dirty="0" smtClean="0"/>
              <a:t>Duration </a:t>
            </a:r>
            <a:r>
              <a:rPr lang="en-US" sz="1200" b="0" dirty="0" smtClean="0"/>
              <a:t>box,</a:t>
            </a:r>
            <a:r>
              <a:rPr lang="en-US" sz="1200" b="0" baseline="0" dirty="0" smtClean="0"/>
              <a:t> enter </a:t>
            </a:r>
            <a:r>
              <a:rPr lang="en-US" sz="1200" b="1" baseline="0" dirty="0" smtClean="0"/>
              <a:t>1.00</a:t>
            </a:r>
            <a:r>
              <a:rPr lang="en-US" sz="1200" b="0" baseline="0" dirty="0" smtClean="0"/>
              <a:t>.</a:t>
            </a:r>
          </a:p>
          <a:p>
            <a:pPr marL="228600" indent="-228600">
              <a:buFont typeface="+mj-lt"/>
              <a:buAutoNum type="arabicPeriod"/>
            </a:pPr>
            <a:r>
              <a:rPr lang="en-US" sz="1200" b="0" baseline="0" dirty="0" smtClean="0"/>
              <a:t>Also on the </a:t>
            </a:r>
            <a:r>
              <a:rPr lang="en-US" sz="1200" b="1" baseline="0" dirty="0" smtClean="0"/>
              <a:t>Animations</a:t>
            </a:r>
            <a:r>
              <a:rPr lang="en-US" sz="1200" b="0" baseline="0" dirty="0" smtClean="0"/>
              <a:t> tab, in the </a:t>
            </a:r>
            <a:r>
              <a:rPr lang="en-US" sz="1200" b="1" baseline="0" dirty="0" smtClean="0"/>
              <a:t>Advanced Animation </a:t>
            </a:r>
            <a:r>
              <a:rPr lang="en-US" sz="1200" b="0" baseline="0" dirty="0" smtClean="0"/>
              <a:t>group, click </a:t>
            </a:r>
            <a:r>
              <a:rPr lang="en-US" sz="1200" b="1" baseline="0" dirty="0" smtClean="0"/>
              <a:t>Add Animation</a:t>
            </a:r>
            <a:r>
              <a:rPr lang="en-US" sz="1200" b="0" baseline="0" dirty="0" smtClean="0"/>
              <a:t>, and then under </a:t>
            </a:r>
            <a:r>
              <a:rPr lang="en-US" sz="1200" b="1" baseline="0" dirty="0" smtClean="0"/>
              <a:t>Emphasis</a:t>
            </a:r>
            <a:r>
              <a:rPr lang="en-US" sz="1200" b="0" baseline="0" dirty="0" smtClean="0"/>
              <a:t> click </a:t>
            </a:r>
            <a:r>
              <a:rPr lang="en-US" sz="1200" b="1" baseline="0" dirty="0" smtClean="0"/>
              <a:t>Spin</a:t>
            </a:r>
            <a:r>
              <a:rPr lang="en-US" sz="1200" b="0" baseline="0" dirty="0" smtClean="0"/>
              <a:t>.</a:t>
            </a:r>
            <a:endParaRPr lang="en-US" sz="1200" baseline="0" dirty="0" smtClean="0"/>
          </a:p>
          <a:p>
            <a:pPr marL="228600" lvl="0" indent="-228600">
              <a:buFont typeface="+mj-lt"/>
              <a:buAutoNum type="arabicPeriod"/>
            </a:pPr>
            <a:r>
              <a:rPr lang="en-US" sz="1200" b="0" baseline="0" dirty="0" smtClean="0"/>
              <a:t>Also on the </a:t>
            </a:r>
            <a:r>
              <a:rPr lang="en-US" sz="1200" b="1" baseline="0" dirty="0" smtClean="0"/>
              <a:t>Animations</a:t>
            </a:r>
            <a:r>
              <a:rPr lang="en-US" sz="1200" b="0" baseline="0" dirty="0" smtClean="0"/>
              <a:t> tab, in the </a:t>
            </a:r>
            <a:r>
              <a:rPr lang="en-US" sz="1200" b="1" baseline="0" dirty="0" smtClean="0"/>
              <a:t>Animation</a:t>
            </a:r>
            <a:r>
              <a:rPr lang="en-US" sz="1200" b="0" baseline="0" dirty="0" smtClean="0"/>
              <a:t> group, click the </a:t>
            </a:r>
            <a:r>
              <a:rPr lang="en-US" sz="1200" b="1" baseline="0" dirty="0" smtClean="0"/>
              <a:t>Effect Options </a:t>
            </a:r>
            <a:r>
              <a:rPr lang="en-US" sz="1200" b="0" baseline="0" dirty="0" smtClean="0"/>
              <a:t>dialog box launcher. In the </a:t>
            </a:r>
            <a:r>
              <a:rPr lang="en-US" sz="1200" b="1" baseline="0" dirty="0" smtClean="0"/>
              <a:t>Spin</a:t>
            </a:r>
            <a:r>
              <a:rPr lang="en-US" sz="1200" b="0" baseline="0" dirty="0" smtClean="0"/>
              <a:t> dialog box, do the following:</a:t>
            </a:r>
            <a:endParaRPr lang="en-US" sz="1200" baseline="0" dirty="0" smtClean="0"/>
          </a:p>
          <a:p>
            <a:pPr marL="685800" lvl="1" indent="-228600">
              <a:buFont typeface="Arial" pitchFamily="34" charset="0"/>
              <a:buChar char="•"/>
            </a:pPr>
            <a:r>
              <a:rPr lang="en-US" sz="1200" baseline="0" dirty="0" smtClean="0"/>
              <a:t>On the </a:t>
            </a:r>
            <a:r>
              <a:rPr lang="en-US" sz="1200" b="1" baseline="0" dirty="0" smtClean="0"/>
              <a:t>Effect</a:t>
            </a:r>
            <a:r>
              <a:rPr lang="en-US" sz="1200" baseline="0" dirty="0" smtClean="0"/>
              <a:t> tab, under </a:t>
            </a:r>
            <a:r>
              <a:rPr lang="en-US" sz="1200" b="1" baseline="0" dirty="0" smtClean="0"/>
              <a:t>Settings</a:t>
            </a:r>
            <a:r>
              <a:rPr lang="en-US" sz="1200" b="0" baseline="0" dirty="0" smtClean="0"/>
              <a:t>, </a:t>
            </a:r>
            <a:r>
              <a:rPr lang="en-US" sz="1200" baseline="0" dirty="0" smtClean="0"/>
              <a:t>do the following:</a:t>
            </a:r>
          </a:p>
          <a:p>
            <a:pPr marL="1143000" lvl="2" indent="-228600">
              <a:buFont typeface="Arial" pitchFamily="34" charset="0"/>
              <a:buChar char="•"/>
            </a:pPr>
            <a:r>
              <a:rPr lang="en-US" sz="1200" baseline="0" dirty="0" smtClean="0"/>
              <a:t>In the </a:t>
            </a:r>
            <a:r>
              <a:rPr lang="en-US" sz="1200" b="1" baseline="0" dirty="0" smtClean="0"/>
              <a:t>Amount </a:t>
            </a:r>
            <a:r>
              <a:rPr lang="en-US" sz="1200" b="0" baseline="0" dirty="0" smtClean="0"/>
              <a:t>list</a:t>
            </a:r>
            <a:r>
              <a:rPr lang="en-US" sz="1200" baseline="0" dirty="0" smtClean="0"/>
              <a:t>, in the </a:t>
            </a:r>
            <a:r>
              <a:rPr lang="en-US" sz="1200" b="1" baseline="0" dirty="0" smtClean="0"/>
              <a:t>Custom</a:t>
            </a:r>
            <a:r>
              <a:rPr lang="en-US" sz="1200" baseline="0" dirty="0" smtClean="0"/>
              <a:t> box, enter </a:t>
            </a:r>
            <a:r>
              <a:rPr lang="en-US" sz="1200" b="1" dirty="0" smtClean="0"/>
              <a:t>30°</a:t>
            </a:r>
            <a:r>
              <a:rPr lang="en-US" sz="1200" b="0" dirty="0" smtClean="0"/>
              <a:t>, and then press ENTER.</a:t>
            </a:r>
            <a:r>
              <a:rPr lang="en-US" sz="1200" b="0" baseline="0" dirty="0" smtClean="0"/>
              <a:t> </a:t>
            </a:r>
          </a:p>
          <a:p>
            <a:pPr marL="1143000" lvl="2" indent="-228600">
              <a:buFont typeface="Arial" pitchFamily="34" charset="0"/>
              <a:buChar char="•"/>
            </a:pPr>
            <a:r>
              <a:rPr lang="en-US" sz="1200" b="0" baseline="0" dirty="0" smtClean="0"/>
              <a:t>S</a:t>
            </a:r>
            <a:r>
              <a:rPr lang="en-US" sz="1200" dirty="0" smtClean="0"/>
              <a:t>elect </a:t>
            </a:r>
            <a:r>
              <a:rPr lang="en-US" sz="1200" b="1" dirty="0" smtClean="0"/>
              <a:t>Clockwise</a:t>
            </a:r>
            <a:r>
              <a:rPr lang="en-US" sz="1200" dirty="0" smtClean="0"/>
              <a:t>.</a:t>
            </a:r>
          </a:p>
          <a:p>
            <a:pPr marL="1143000" lvl="2" indent="-228600">
              <a:buFont typeface="Arial" pitchFamily="34" charset="0"/>
              <a:buChar char="•"/>
            </a:pPr>
            <a:r>
              <a:rPr lang="en-US" sz="1200" baseline="0" dirty="0" smtClean="0"/>
              <a:t>Select </a:t>
            </a:r>
            <a:r>
              <a:rPr lang="en-US" sz="1200" b="1" baseline="0" dirty="0" smtClean="0"/>
              <a:t>Auto-Reverse</a:t>
            </a:r>
            <a:r>
              <a:rPr lang="en-US" sz="1200" baseline="0" dirty="0" smtClean="0"/>
              <a:t>.</a:t>
            </a:r>
            <a:endParaRPr lang="en-US" sz="1200" b="0" baseline="0" dirty="0" smtClean="0"/>
          </a:p>
          <a:p>
            <a:pPr marL="685800" lvl="1" indent="-228600">
              <a:buFont typeface="Arial" pitchFamily="34" charset="0"/>
              <a:buChar char="•"/>
            </a:pPr>
            <a:r>
              <a:rPr lang="en-US" sz="1200" b="0" baseline="0" dirty="0" smtClean="0"/>
              <a:t>On the </a:t>
            </a:r>
            <a:r>
              <a:rPr lang="en-US" sz="1200" b="1" baseline="0" dirty="0" smtClean="0"/>
              <a:t>Timing</a:t>
            </a:r>
            <a:r>
              <a:rPr lang="en-US" sz="1200" b="0" baseline="0" dirty="0" smtClean="0"/>
              <a:t> tab, do the following:</a:t>
            </a:r>
          </a:p>
          <a:p>
            <a:pPr marL="1143000" lvl="2" indent="-228600">
              <a:buFont typeface="Arial" pitchFamily="34" charset="0"/>
              <a:buChar char="•"/>
            </a:pPr>
            <a:r>
              <a:rPr lang="en-US" sz="1200" b="0" baseline="0" dirty="0" smtClean="0"/>
              <a:t>In the</a:t>
            </a:r>
            <a:r>
              <a:rPr lang="en-US" sz="1200" baseline="0" dirty="0" smtClean="0"/>
              <a:t> </a:t>
            </a:r>
            <a:r>
              <a:rPr lang="en-US" sz="1200" b="1" dirty="0" smtClean="0"/>
              <a:t>Start</a:t>
            </a:r>
            <a:r>
              <a:rPr lang="en-US" sz="1200" baseline="0" dirty="0" smtClean="0"/>
              <a:t> list, select</a:t>
            </a:r>
            <a:r>
              <a:rPr lang="en-US" sz="1200" dirty="0" smtClean="0"/>
              <a:t> </a:t>
            </a:r>
            <a:r>
              <a:rPr lang="en-US" sz="1200" b="1" dirty="0" smtClean="0"/>
              <a:t>With Previous</a:t>
            </a:r>
            <a:r>
              <a:rPr lang="en-US" sz="1200" b="0" dirty="0" smtClean="0"/>
              <a:t>. </a:t>
            </a:r>
          </a:p>
          <a:p>
            <a:pPr marL="1143000" lvl="2" indent="-228600">
              <a:buFont typeface="Arial" pitchFamily="34" charset="0"/>
              <a:buChar char="•"/>
            </a:pPr>
            <a:r>
              <a:rPr lang="en-US" sz="1200" b="0" dirty="0" smtClean="0"/>
              <a:t>In the </a:t>
            </a:r>
            <a:r>
              <a:rPr lang="en-US" sz="1200" b="1" dirty="0" smtClean="0"/>
              <a:t>Duration </a:t>
            </a:r>
            <a:r>
              <a:rPr lang="en-US" sz="1200" baseline="0" dirty="0" smtClean="0"/>
              <a:t>list</a:t>
            </a:r>
            <a:r>
              <a:rPr lang="en-US" sz="1200" b="0" dirty="0" smtClean="0"/>
              <a:t>,</a:t>
            </a:r>
            <a:r>
              <a:rPr lang="en-US" sz="1200" b="0" baseline="0" dirty="0" smtClean="0"/>
              <a:t> select </a:t>
            </a:r>
            <a:r>
              <a:rPr lang="en-US" sz="1200" b="1" baseline="0" dirty="0" smtClean="0"/>
              <a:t>1 seconds (Fast)</a:t>
            </a:r>
            <a:r>
              <a:rPr lang="en-US" sz="1200" b="0" baseline="0" dirty="0" smtClean="0"/>
              <a:t>.</a:t>
            </a:r>
          </a:p>
          <a:p>
            <a:pPr marL="228600" indent="-228600">
              <a:buFont typeface="+mj-lt"/>
              <a:buAutoNum type="arabicPeriod"/>
            </a:pPr>
            <a:r>
              <a:rPr lang="en-US" sz="1200" b="0" baseline="0" dirty="0" smtClean="0"/>
              <a:t>On the </a:t>
            </a:r>
            <a:r>
              <a:rPr lang="en-US" sz="1200" b="1" baseline="0" dirty="0" smtClean="0"/>
              <a:t>Animations</a:t>
            </a:r>
            <a:r>
              <a:rPr lang="en-US" sz="1200" b="0" baseline="0" dirty="0" smtClean="0"/>
              <a:t> tab, in the </a:t>
            </a:r>
            <a:r>
              <a:rPr lang="en-US" sz="1200" b="1" baseline="0" dirty="0" smtClean="0"/>
              <a:t>Advanced Animation </a:t>
            </a:r>
            <a:r>
              <a:rPr lang="en-US" sz="1200" b="0" baseline="0" dirty="0" smtClean="0"/>
              <a:t>group, click </a:t>
            </a:r>
            <a:r>
              <a:rPr lang="en-US" sz="1200" b="1" baseline="0" dirty="0" smtClean="0"/>
              <a:t>Add Animation</a:t>
            </a:r>
            <a:r>
              <a:rPr lang="en-US" sz="1200" b="0" baseline="0" dirty="0" smtClean="0"/>
              <a:t>, and then click </a:t>
            </a:r>
            <a:r>
              <a:rPr lang="en-US" sz="1200" b="1" baseline="0" dirty="0" smtClean="0"/>
              <a:t>More Motion Paths</a:t>
            </a:r>
            <a:r>
              <a:rPr lang="en-US" sz="1200" b="0" baseline="0" dirty="0" smtClean="0"/>
              <a:t>. In the </a:t>
            </a:r>
            <a:r>
              <a:rPr lang="en-US" sz="1200" b="1" baseline="0" dirty="0" smtClean="0"/>
              <a:t>Add Motion Path </a:t>
            </a:r>
            <a:r>
              <a:rPr lang="en-US" sz="1200" b="0" baseline="0" dirty="0" smtClean="0"/>
              <a:t>dialog box, under </a:t>
            </a:r>
            <a:r>
              <a:rPr lang="en-US" sz="1200" b="1" baseline="0" dirty="0" smtClean="0"/>
              <a:t>Lines &amp; Curves</a:t>
            </a:r>
            <a:r>
              <a:rPr lang="en-US" sz="1200" b="0" baseline="0" dirty="0" smtClean="0"/>
              <a:t>, click </a:t>
            </a:r>
            <a:r>
              <a:rPr lang="en-US" sz="1200" b="1" baseline="0" dirty="0" smtClean="0"/>
              <a:t>Arc Down</a:t>
            </a:r>
            <a:r>
              <a:rPr lang="en-US" sz="1200" b="0" baseline="0" dirty="0" smtClean="0"/>
              <a:t>.</a:t>
            </a:r>
          </a:p>
          <a:p>
            <a:pPr marL="228600" indent="-228600">
              <a:buFont typeface="+mj-lt"/>
              <a:buAutoNum type="arabicPeriod"/>
            </a:pPr>
            <a:r>
              <a:rPr lang="en-US" sz="1200" b="0" baseline="0" dirty="0" smtClean="0"/>
              <a:t>Also on the </a:t>
            </a:r>
            <a:r>
              <a:rPr lang="en-US" sz="1200" b="1" baseline="0" dirty="0" smtClean="0"/>
              <a:t>Animations</a:t>
            </a:r>
            <a:r>
              <a:rPr lang="en-US" sz="1200" b="0" baseline="0" dirty="0" smtClean="0"/>
              <a:t> tab, in the Timing group, do the following:</a:t>
            </a:r>
          </a:p>
          <a:p>
            <a:pPr marL="685800" lvl="1" indent="-228600">
              <a:buFont typeface="Arial" pitchFamily="34" charset="0"/>
              <a:buChar char="•"/>
            </a:pPr>
            <a:r>
              <a:rPr lang="en-US" sz="1200" b="0" baseline="0" dirty="0" smtClean="0"/>
              <a:t>In the </a:t>
            </a:r>
            <a:r>
              <a:rPr lang="en-US" sz="1200" b="1" baseline="0" dirty="0" smtClean="0"/>
              <a:t>Start</a:t>
            </a:r>
            <a:r>
              <a:rPr lang="en-US" sz="1200" b="0" baseline="0" dirty="0" smtClean="0"/>
              <a:t> list, select </a:t>
            </a:r>
            <a:r>
              <a:rPr lang="en-US" sz="1200" b="1" baseline="0" dirty="0" smtClean="0"/>
              <a:t>With Previous</a:t>
            </a:r>
            <a:r>
              <a:rPr lang="en-US" sz="1200" b="0" baseline="0" dirty="0" smtClean="0"/>
              <a:t>.</a:t>
            </a:r>
          </a:p>
          <a:p>
            <a:pPr marL="685800" lvl="1" indent="-228600">
              <a:buFont typeface="Arial" pitchFamily="34" charset="0"/>
              <a:buChar char="•"/>
            </a:pPr>
            <a:r>
              <a:rPr lang="en-US" sz="1200" b="0" baseline="0" dirty="0" smtClean="0"/>
              <a:t>In the </a:t>
            </a:r>
            <a:r>
              <a:rPr lang="en-US" sz="1200" b="1" baseline="0" dirty="0" smtClean="0"/>
              <a:t>Duration</a:t>
            </a:r>
            <a:r>
              <a:rPr lang="en-US" sz="1200" b="0" baseline="0" dirty="0" smtClean="0"/>
              <a:t> box, enter </a:t>
            </a:r>
            <a:r>
              <a:rPr lang="en-US" sz="1200" b="1" baseline="0" dirty="0" smtClean="0"/>
              <a:t>2.00</a:t>
            </a:r>
            <a:r>
              <a:rPr lang="en-US" sz="1200" b="0" baseline="0" dirty="0" smtClean="0"/>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t>On the slide, right-click the motion path and then click </a:t>
            </a:r>
            <a:r>
              <a:rPr lang="en-US" sz="1200" b="1" baseline="0" dirty="0" smtClean="0"/>
              <a:t>Edit Points</a:t>
            </a:r>
            <a:r>
              <a:rPr lang="en-US" sz="1200" b="0" baseline="0" dirty="0" smtClean="0"/>
              <a:t>. In </a:t>
            </a:r>
            <a:r>
              <a:rPr lang="en-US" sz="1200" b="1" baseline="0" dirty="0" smtClean="0"/>
              <a:t>Edit Points </a:t>
            </a:r>
            <a:r>
              <a:rPr lang="en-US" sz="1200" b="0" baseline="0" dirty="0" smtClean="0"/>
              <a:t>mode, do the following: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t>Right-click the line and then click </a:t>
            </a:r>
            <a:r>
              <a:rPr lang="en-US" sz="1200" b="1" baseline="0" dirty="0" smtClean="0"/>
              <a:t>Add Point</a:t>
            </a:r>
            <a:r>
              <a:rPr lang="en-US" sz="1200" b="0" baseline="0" dirty="0" smtClean="0"/>
              <a:t>. Repeat until the line has five points.</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t>Select the second, third, and fourth points individually. Drag each point so that it is along the dashed curved line.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t>Drag the end point off the right side of the slide. </a:t>
            </a:r>
            <a:r>
              <a:rPr lang="en-US" sz="1200" b="0" i="0" baseline="0" dirty="0" smtClean="0"/>
              <a:t>(</a:t>
            </a:r>
            <a:r>
              <a:rPr lang="en-US" sz="1200" b="1" i="0" baseline="0" dirty="0" smtClean="0"/>
              <a:t>Note:</a:t>
            </a:r>
            <a:r>
              <a:rPr lang="en-US" sz="1200" b="0" i="0" baseline="0" dirty="0" smtClean="0"/>
              <a:t> Click at least 1.5” off the right edge of the slide so that the text and its shadow exit completely.)</a:t>
            </a:r>
          </a:p>
          <a:p>
            <a:pPr marL="228600" indent="-228600">
              <a:buFont typeface="+mj-lt"/>
              <a:buAutoNum type="arabicPeriod"/>
            </a:pPr>
            <a:r>
              <a:rPr lang="en-US" sz="1200" dirty="0" smtClean="0"/>
              <a:t>On the</a:t>
            </a:r>
            <a:r>
              <a:rPr lang="en-US" sz="1200" baseline="0" dirty="0" smtClean="0"/>
              <a:t> sl</a:t>
            </a:r>
            <a:r>
              <a:rPr lang="en-US" sz="1200" dirty="0" smtClean="0"/>
              <a:t>ide, right-click the motion path, and then click </a:t>
            </a:r>
            <a:r>
              <a:rPr lang="en-US" sz="1200" b="1" dirty="0" smtClean="0"/>
              <a:t>Reverse Path Direction</a:t>
            </a:r>
            <a:r>
              <a:rPr lang="en-US" sz="1200" dirty="0" smtClean="0"/>
              <a:t>.</a:t>
            </a:r>
          </a:p>
          <a:p>
            <a:pPr marL="228600" indent="-228600">
              <a:buFont typeface="+mj-lt"/>
              <a:buAutoNum type="arabicPeriod"/>
            </a:pPr>
            <a:r>
              <a:rPr lang="en-US" sz="1200" dirty="0" smtClean="0"/>
              <a:t>On the </a:t>
            </a:r>
            <a:r>
              <a:rPr lang="en-US" sz="1200" b="1" dirty="0" smtClean="0"/>
              <a:t>View</a:t>
            </a:r>
            <a:r>
              <a:rPr lang="en-US" sz="1200" dirty="0" smtClean="0"/>
              <a:t> tab, in the </a:t>
            </a:r>
            <a:r>
              <a:rPr lang="en-US" sz="1200" b="1" dirty="0" smtClean="0"/>
              <a:t>Show/Hide</a:t>
            </a:r>
            <a:r>
              <a:rPr lang="en-US" sz="1200" dirty="0" smtClean="0"/>
              <a:t> group, clear </a:t>
            </a:r>
            <a:r>
              <a:rPr lang="en-US" sz="1200" b="1" dirty="0" smtClean="0"/>
              <a:t>Ruler</a:t>
            </a:r>
            <a:r>
              <a:rPr lang="en-US" sz="1200" dirty="0" smtClean="0"/>
              <a:t>.</a:t>
            </a:r>
          </a:p>
          <a:p>
            <a:pPr marL="228600" indent="-228600">
              <a:buFont typeface="+mj-lt"/>
              <a:buAutoNum type="arabicPeriod"/>
            </a:pPr>
            <a:r>
              <a:rPr lang="en-US" sz="1200" dirty="0" smtClean="0"/>
              <a:t>Right-click</a:t>
            </a:r>
            <a:r>
              <a:rPr lang="en-US" sz="1200" baseline="0" dirty="0" smtClean="0"/>
              <a:t> the slide background area, and then click </a:t>
            </a:r>
            <a:r>
              <a:rPr lang="en-US" sz="1200" b="1" baseline="0" dirty="0" smtClean="0"/>
              <a:t>Grid and Guides</a:t>
            </a:r>
            <a:r>
              <a:rPr lang="en-US" sz="1200" baseline="0" dirty="0" smtClean="0"/>
              <a:t>. In the </a:t>
            </a:r>
            <a:r>
              <a:rPr lang="en-US" sz="1200" b="1" baseline="0" dirty="0" smtClean="0"/>
              <a:t>Grid and Guides </a:t>
            </a:r>
            <a:r>
              <a:rPr lang="en-US" sz="1200" baseline="0" dirty="0" smtClean="0"/>
              <a:t>dialog box, under </a:t>
            </a:r>
            <a:r>
              <a:rPr lang="en-US" sz="1200" b="1" baseline="0" dirty="0" smtClean="0"/>
              <a:t>Guide settings</a:t>
            </a:r>
            <a:r>
              <a:rPr lang="en-US" sz="1200" baseline="0" dirty="0" smtClean="0"/>
              <a:t>, clear </a:t>
            </a:r>
            <a:r>
              <a:rPr lang="en-US" sz="1200" b="1" baseline="0" dirty="0" smtClean="0"/>
              <a:t>Display drawing guides on screen</a:t>
            </a:r>
            <a:r>
              <a:rPr lang="en-US" sz="1200" baseline="0" dirty="0" smtClean="0"/>
              <a:t>. </a:t>
            </a:r>
            <a:endParaRPr lang="en-US" sz="1200" dirty="0" smtClean="0"/>
          </a:p>
          <a:p>
            <a:endParaRPr lang="en-US" sz="1200" dirty="0" smtClean="0"/>
          </a:p>
          <a:p>
            <a:endParaRPr lang="en-US" sz="1200" dirty="0" smtClean="0"/>
          </a:p>
          <a:p>
            <a:pPr marL="0" marR="0" lvl="3" indent="-22860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To reproduce the animated “2” on this slide, do the following:</a:t>
            </a:r>
            <a:endParaRPr lang="en-US" sz="1200" b="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dirty="0" smtClean="0">
                <a:solidFill>
                  <a:schemeClr val="tx1"/>
                </a:solidFill>
                <a:latin typeface="+mn-lt"/>
                <a:ea typeface="+mn-ea"/>
                <a:cs typeface="+mn-cs"/>
              </a:rPr>
              <a:t>Select the first text box. </a:t>
            </a: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Home</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Clipboard</a:t>
            </a:r>
            <a:r>
              <a:rPr lang="en-US" sz="1200" kern="1200" dirty="0" smtClean="0">
                <a:solidFill>
                  <a:schemeClr val="tx1"/>
                </a:solidFill>
                <a:effectLst/>
                <a:latin typeface="+mn-lt"/>
                <a:ea typeface="+mn-ea"/>
                <a:cs typeface="+mn-cs"/>
              </a:rPr>
              <a:t> group, click the arrow to the right of </a:t>
            </a:r>
            <a:r>
              <a:rPr lang="en-US" sz="1200" b="1" kern="1200" dirty="0" smtClean="0">
                <a:solidFill>
                  <a:schemeClr val="tx1"/>
                </a:solidFill>
                <a:effectLst/>
                <a:latin typeface="+mn-lt"/>
                <a:ea typeface="+mn-ea"/>
                <a:cs typeface="+mn-cs"/>
              </a:rPr>
              <a:t>Copy</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Duplicate</a:t>
            </a:r>
            <a:r>
              <a:rPr lang="en-US" sz="1200" b="0" kern="1200" baseline="0" dirty="0" smtClean="0">
                <a:solidFill>
                  <a:schemeClr val="tx1"/>
                </a:solidFill>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startAt="2"/>
              <a:tabLst/>
              <a:defRPr/>
            </a:pPr>
            <a:r>
              <a:rPr lang="en-US" sz="1200" b="0" kern="1200" dirty="0" smtClean="0">
                <a:solidFill>
                  <a:schemeClr val="tx1"/>
                </a:solidFill>
                <a:latin typeface="+mn-lt"/>
                <a:ea typeface="+mn-ea"/>
                <a:cs typeface="+mn-cs"/>
              </a:rPr>
              <a:t>Click in the second text box, delete </a:t>
            </a:r>
            <a:r>
              <a:rPr lang="en-US" sz="1200" b="1" kern="1200" dirty="0" smtClean="0">
                <a:solidFill>
                  <a:schemeClr val="tx1"/>
                </a:solidFill>
                <a:latin typeface="+mn-lt"/>
                <a:ea typeface="+mn-ea"/>
                <a:cs typeface="+mn-cs"/>
              </a:rPr>
              <a:t>1</a:t>
            </a:r>
            <a:r>
              <a:rPr lang="en-US" sz="1200" b="0" kern="1200" dirty="0" smtClean="0">
                <a:solidFill>
                  <a:schemeClr val="tx1"/>
                </a:solidFill>
                <a:latin typeface="+mn-lt"/>
                <a:ea typeface="+mn-ea"/>
                <a:cs typeface="+mn-cs"/>
              </a:rPr>
              <a:t>, and then enter </a:t>
            </a:r>
            <a:r>
              <a:rPr lang="en-US" sz="1200" b="1" kern="1200" dirty="0" smtClean="0">
                <a:solidFill>
                  <a:schemeClr val="tx1"/>
                </a:solidFill>
                <a:latin typeface="+mn-lt"/>
                <a:ea typeface="+mn-ea"/>
                <a:cs typeface="+mn-cs"/>
              </a:rPr>
              <a:t>2</a:t>
            </a:r>
            <a:r>
              <a:rPr lang="en-US" sz="1200" b="0" kern="1200" dirty="0" smtClean="0">
                <a:solidFill>
                  <a:schemeClr val="tx1"/>
                </a:solidFill>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startAt="2"/>
              <a:tabLst/>
              <a:defRPr/>
            </a:pPr>
            <a:r>
              <a:rPr lang="en-US" sz="1200" b="0" kern="1200" dirty="0" smtClean="0">
                <a:solidFill>
                  <a:schemeClr val="tx1"/>
                </a:solidFill>
                <a:latin typeface="+mn-lt"/>
                <a:ea typeface="+mn-ea"/>
                <a:cs typeface="+mn-cs"/>
              </a:rPr>
              <a:t>Select the second text box. Under</a:t>
            </a:r>
            <a:r>
              <a:rPr lang="en-US" sz="1200" b="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Drawing Tools</a:t>
            </a:r>
            <a:r>
              <a:rPr lang="en-US" sz="1200" b="0" kern="1200" baseline="0" dirty="0" smtClean="0">
                <a:solidFill>
                  <a:schemeClr val="tx1"/>
                </a:solidFill>
                <a:latin typeface="+mn-lt"/>
                <a:ea typeface="+mn-ea"/>
                <a:cs typeface="+mn-cs"/>
              </a:rPr>
              <a:t>, on the </a:t>
            </a:r>
            <a:r>
              <a:rPr lang="en-US" sz="1200" b="1" kern="1200" baseline="0" dirty="0" smtClean="0">
                <a:solidFill>
                  <a:schemeClr val="tx1"/>
                </a:solidFill>
                <a:latin typeface="+mn-lt"/>
                <a:ea typeface="+mn-ea"/>
                <a:cs typeface="+mn-cs"/>
              </a:rPr>
              <a:t>Format</a:t>
            </a:r>
            <a:r>
              <a:rPr lang="en-US" sz="1200" b="0" kern="1200" baseline="0" dirty="0" smtClean="0">
                <a:solidFill>
                  <a:schemeClr val="tx1"/>
                </a:solidFill>
                <a:latin typeface="+mn-lt"/>
                <a:ea typeface="+mn-ea"/>
                <a:cs typeface="+mn-cs"/>
              </a:rPr>
              <a:t> tab, in the bottom right corner of the </a:t>
            </a:r>
            <a:r>
              <a:rPr lang="en-US" sz="1200" b="1" kern="1200" baseline="0" dirty="0" smtClean="0">
                <a:solidFill>
                  <a:schemeClr val="tx1"/>
                </a:solidFill>
                <a:latin typeface="+mn-lt"/>
                <a:ea typeface="+mn-ea"/>
                <a:cs typeface="+mn-cs"/>
              </a:rPr>
              <a:t>WordArt Styles </a:t>
            </a:r>
            <a:r>
              <a:rPr lang="en-US" sz="1200" b="0" kern="1200" baseline="0" dirty="0" smtClean="0">
                <a:solidFill>
                  <a:schemeClr val="tx1"/>
                </a:solidFill>
                <a:latin typeface="+mn-lt"/>
                <a:ea typeface="+mn-ea"/>
                <a:cs typeface="+mn-cs"/>
              </a:rPr>
              <a:t>group, click the </a:t>
            </a:r>
            <a:r>
              <a:rPr lang="en-US" sz="1200" b="1" kern="1200" dirty="0" smtClean="0">
                <a:solidFill>
                  <a:schemeClr val="tx1"/>
                </a:solidFill>
                <a:latin typeface="+mn-lt"/>
                <a:ea typeface="+mn-ea"/>
                <a:cs typeface="+mn-cs"/>
              </a:rPr>
              <a:t>Format</a:t>
            </a:r>
            <a:r>
              <a:rPr lang="en-US" sz="1200" b="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Text</a:t>
            </a:r>
            <a:r>
              <a:rPr lang="en-US" sz="1200" b="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Effects</a:t>
            </a:r>
            <a:r>
              <a:rPr lang="en-US" sz="1200" b="0" kern="1200" baseline="0" dirty="0" smtClean="0">
                <a:solidFill>
                  <a:schemeClr val="tx1"/>
                </a:solidFill>
                <a:latin typeface="+mn-lt"/>
                <a:ea typeface="+mn-ea"/>
                <a:cs typeface="+mn-cs"/>
              </a:rPr>
              <a:t> dialog box launcher. </a:t>
            </a: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Fill </a:t>
            </a:r>
            <a:r>
              <a:rPr lang="en-US" sz="1200" kern="1200" baseline="0" dirty="0" smtClean="0">
                <a:solidFill>
                  <a:schemeClr val="tx1"/>
                </a:solidFill>
                <a:latin typeface="+mn-lt"/>
                <a:ea typeface="+mn-ea"/>
                <a:cs typeface="+mn-cs"/>
              </a:rPr>
              <a:t>in the left pane, select </a:t>
            </a:r>
            <a:r>
              <a:rPr lang="en-US" sz="1200" b="1" kern="1200" baseline="0" dirty="0" smtClean="0">
                <a:solidFill>
                  <a:schemeClr val="tx1"/>
                </a:solidFill>
                <a:latin typeface="+mn-lt"/>
                <a:ea typeface="+mn-ea"/>
                <a:cs typeface="+mn-cs"/>
              </a:rPr>
              <a:t>Gradient fill </a:t>
            </a:r>
            <a:r>
              <a:rPr lang="en-US" sz="120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Text Fill </a:t>
            </a:r>
            <a:r>
              <a:rPr lang="en-US" sz="1200" kern="1200" baseline="0" dirty="0" smtClean="0">
                <a:solidFill>
                  <a:schemeClr val="tx1"/>
                </a:solidFill>
                <a:latin typeface="+mn-lt"/>
                <a:ea typeface="+mn-ea"/>
                <a:cs typeface="+mn-cs"/>
              </a:rPr>
              <a:t>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Linear Down </a:t>
            </a:r>
            <a:r>
              <a:rPr lang="en-US" sz="1200" kern="1200" dirty="0" smtClean="0">
                <a:solidFill>
                  <a:schemeClr val="tx1"/>
                </a:solidFill>
                <a:latin typeface="+mn-lt"/>
                <a:ea typeface="+mn-ea"/>
                <a:cs typeface="+mn-cs"/>
              </a:rPr>
              <a:t>(first row, second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 gradient stop</a:t>
            </a:r>
            <a:r>
              <a:rPr lang="en-US" sz="1200" b="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 gradient stop</a:t>
            </a:r>
            <a:r>
              <a:rPr lang="en-US" sz="1200" kern="1200" dirty="0" smtClean="0">
                <a:solidFill>
                  <a:schemeClr val="tx1"/>
                </a:solidFill>
                <a:latin typeface="+mn-lt"/>
                <a:ea typeface="+mn-ea"/>
                <a:cs typeface="+mn-cs"/>
              </a:rPr>
              <a:t> until two stops appear in the slider.</a:t>
            </a:r>
          </a:p>
          <a:p>
            <a:pPr marL="342900" lvl="0" indent="-342900">
              <a:buFont typeface="+mj-lt"/>
              <a:buAutoNum type="arabicPeriod" startAt="2"/>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first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a:t>
            </a:r>
            <a:r>
              <a:rPr lang="en-US" sz="1200" b="0" kern="1200" dirty="0" smtClean="0">
                <a:solidFill>
                  <a:schemeClr val="tx1"/>
                </a:solidFill>
                <a:latin typeface="+mn-lt"/>
                <a:ea typeface="+mn-ea"/>
                <a:cs typeface="+mn-cs"/>
              </a:rPr>
              <a:t>(first row, first option from the left).</a:t>
            </a:r>
          </a:p>
          <a:p>
            <a:pPr marL="1143000" lvl="2" indent="-228600">
              <a:buFont typeface="Arial" pitchFamily="34" charset="0"/>
              <a:buChar cha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50%</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last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85%</a:t>
            </a:r>
            <a:r>
              <a:rPr lang="en-US" sz="1200" kern="1200" dirty="0" smtClean="0">
                <a:solidFill>
                  <a:schemeClr val="tx1"/>
                </a:solidFill>
                <a:latin typeface="+mn-lt"/>
                <a:ea typeface="+mn-ea"/>
                <a:cs typeface="+mn-cs"/>
              </a:rPr>
              <a:t>.</a:t>
            </a:r>
          </a:p>
          <a:p>
            <a:pPr marL="1143000" lvl="2" indent="-228600">
              <a:buFont typeface="Arial" pitchFamily="34" charset="0"/>
              <a:buChar char="•"/>
              <a:defRPr/>
            </a:pPr>
            <a:r>
              <a:rPr lang="en-US" sz="1200" dirty="0" smtClean="0"/>
              <a:t>Click the button next to </a:t>
            </a:r>
            <a:r>
              <a:rPr lang="en-US" sz="1200" b="1" dirty="0" smtClean="0"/>
              <a:t>Color</a:t>
            </a:r>
            <a:r>
              <a:rPr lang="en-US" sz="1200" dirty="0" smtClean="0"/>
              <a:t>, click </a:t>
            </a:r>
            <a:r>
              <a:rPr lang="en-US" sz="1200" b="1" dirty="0" smtClean="0"/>
              <a:t>More Colors</a:t>
            </a:r>
            <a:r>
              <a:rPr lang="en-US" sz="1200" dirty="0" smtClean="0"/>
              <a:t>, and then 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198</a:t>
            </a:r>
            <a:r>
              <a:rPr lang="en-US" sz="1200" dirty="0" smtClean="0"/>
              <a:t>, Green: </a:t>
            </a:r>
            <a:r>
              <a:rPr lang="en-US" sz="1200" b="1" dirty="0" smtClean="0"/>
              <a:t>217</a:t>
            </a:r>
            <a:r>
              <a:rPr lang="en-US" sz="1200" dirty="0" smtClean="0"/>
              <a:t>, Blue: </a:t>
            </a:r>
            <a:r>
              <a:rPr lang="en-US" sz="1200" b="1" dirty="0" smtClean="0"/>
              <a:t>241</a:t>
            </a:r>
            <a:r>
              <a:rPr lang="en-US" sz="1200" dirty="0" smtClean="0"/>
              <a: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0%</a:t>
            </a:r>
            <a:r>
              <a:rPr lang="en-US" sz="1200" b="0" kern="1200" dirty="0" smtClean="0">
                <a:solidFill>
                  <a:schemeClr val="tx1"/>
                </a:solidFill>
                <a:latin typeface="+mn-lt"/>
                <a:ea typeface="+mn-ea"/>
                <a:cs typeface="+mn-cs"/>
              </a:rPr>
              <a:t>.</a:t>
            </a:r>
            <a:endParaRPr lang="en-US" sz="1200" i="0" baseline="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in the left pane. In the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pane, select </a:t>
            </a:r>
            <a:r>
              <a:rPr lang="en-US" sz="1200" b="1" kern="1200" baseline="0" dirty="0" smtClean="0">
                <a:solidFill>
                  <a:schemeClr val="tx1"/>
                </a:solidFill>
                <a:latin typeface="+mn-lt"/>
                <a:ea typeface="+mn-ea"/>
                <a:cs typeface="+mn-cs"/>
              </a:rPr>
              <a:t>Solid line</a:t>
            </a:r>
            <a:r>
              <a:rPr lang="en-US" sz="1200" kern="1200" baseline="0" dirty="0" smtClean="0">
                <a:solidFill>
                  <a:schemeClr val="tx1"/>
                </a:solidFill>
                <a:latin typeface="+mn-lt"/>
                <a:ea typeface="+mn-ea"/>
                <a:cs typeface="+mn-cs"/>
              </a:rPr>
              <a:t>, click the button next to </a:t>
            </a:r>
            <a:r>
              <a:rPr lang="en-US" sz="1200" b="1" kern="1200" baseline="0" dirty="0" smtClean="0">
                <a:solidFill>
                  <a:schemeClr val="tx1"/>
                </a:solidFill>
                <a:latin typeface="+mn-lt"/>
                <a:ea typeface="+mn-ea"/>
                <a:cs typeface="+mn-cs"/>
              </a:rPr>
              <a:t>Color</a:t>
            </a:r>
            <a:r>
              <a:rPr lang="en-US" sz="120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More Colors</a:t>
            </a:r>
            <a:r>
              <a:rPr lang="en-US" sz="1200" kern="1200" baseline="0" dirty="0" smtClean="0">
                <a:solidFill>
                  <a:schemeClr val="tx1"/>
                </a:solidFill>
                <a:latin typeface="+mn-lt"/>
                <a:ea typeface="+mn-ea"/>
                <a:cs typeface="+mn-cs"/>
              </a:rPr>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228</a:t>
            </a:r>
            <a:r>
              <a:rPr lang="en-US" sz="1200" dirty="0" smtClean="0"/>
              <a:t>, Green: </a:t>
            </a:r>
            <a:r>
              <a:rPr lang="en-US" sz="1200" b="1" dirty="0" smtClean="0"/>
              <a:t>108</a:t>
            </a:r>
            <a:r>
              <a:rPr lang="en-US" sz="1200" dirty="0" smtClean="0"/>
              <a:t>, Blue: </a:t>
            </a:r>
            <a:r>
              <a:rPr lang="en-US" sz="1200" b="1" dirty="0" smtClean="0"/>
              <a:t>10</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3-D Rotation </a:t>
            </a:r>
            <a:r>
              <a:rPr lang="en-US" sz="1200" kern="1200" baseline="0" dirty="0" smtClean="0">
                <a:solidFill>
                  <a:schemeClr val="tx1"/>
                </a:solidFill>
                <a:latin typeface="+mn-lt"/>
                <a:ea typeface="+mn-ea"/>
                <a:cs typeface="+mn-cs"/>
              </a:rPr>
              <a:t>in the left pane. In the </a:t>
            </a:r>
            <a:r>
              <a:rPr lang="en-US" sz="1200" b="1" kern="1200" dirty="0" smtClean="0">
                <a:solidFill>
                  <a:schemeClr val="tx1"/>
                </a:solidFill>
                <a:latin typeface="+mn-lt"/>
                <a:ea typeface="+mn-ea"/>
                <a:cs typeface="+mn-cs"/>
              </a:rPr>
              <a:t>3-D Rotation </a:t>
            </a:r>
            <a:r>
              <a:rPr lang="en-US" sz="1200" kern="1200" baseline="0" dirty="0" smtClean="0">
                <a:solidFill>
                  <a:schemeClr val="tx1"/>
                </a:solidFill>
                <a:latin typeface="+mn-lt"/>
                <a:ea typeface="+mn-ea"/>
                <a:cs typeface="+mn-cs"/>
              </a:rPr>
              <a:t>pane, under </a:t>
            </a:r>
            <a:r>
              <a:rPr lang="en-US" sz="1200" b="1" kern="1200" baseline="0" dirty="0" smtClean="0">
                <a:solidFill>
                  <a:schemeClr val="tx1"/>
                </a:solidFill>
                <a:latin typeface="+mn-lt"/>
                <a:ea typeface="+mn-ea"/>
                <a:cs typeface="+mn-cs"/>
              </a:rPr>
              <a:t>Rotation</a:t>
            </a:r>
            <a:r>
              <a:rPr lang="en-US" sz="1200" kern="1200" baseline="0" dirty="0" smtClean="0">
                <a:solidFill>
                  <a:schemeClr val="tx1"/>
                </a:solidFill>
                <a:latin typeface="+mn-lt"/>
                <a:ea typeface="+mn-ea"/>
                <a:cs typeface="+mn-cs"/>
              </a:rPr>
              <a:t>, in the </a:t>
            </a:r>
            <a:r>
              <a:rPr lang="en-US" sz="1200" b="1" kern="1200" baseline="0" dirty="0" smtClean="0">
                <a:solidFill>
                  <a:schemeClr val="tx1"/>
                </a:solidFill>
                <a:latin typeface="+mn-lt"/>
                <a:ea typeface="+mn-ea"/>
                <a:cs typeface="+mn-cs"/>
              </a:rPr>
              <a:t>Z</a:t>
            </a:r>
            <a:r>
              <a:rPr lang="en-US" sz="1200" kern="1200" baseline="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350°</a:t>
            </a:r>
            <a:r>
              <a:rPr lang="en-US" sz="1200" b="0" kern="1200" dirty="0" smtClean="0">
                <a:solidFill>
                  <a:schemeClr val="tx1"/>
                </a:solidFill>
                <a:latin typeface="+mn-lt"/>
                <a:ea typeface="+mn-ea"/>
                <a:cs typeface="+mn-cs"/>
              </a:rPr>
              <a:t>.</a:t>
            </a:r>
            <a:endParaRPr lang="en-US" sz="120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i="0" baseline="0" dirty="0" smtClean="0"/>
              <a:t>Also in the </a:t>
            </a:r>
            <a:r>
              <a:rPr lang="en-US" sz="1200" b="1" i="0" baseline="0" dirty="0" smtClean="0"/>
              <a:t>Format Text Effects </a:t>
            </a:r>
            <a:r>
              <a:rPr lang="en-US" sz="1200" i="0" baseline="0" dirty="0" smtClean="0"/>
              <a:t>dialog box, click </a:t>
            </a:r>
            <a:r>
              <a:rPr lang="en-US" sz="1200" b="1" i="0" baseline="0" dirty="0" smtClean="0"/>
              <a:t>Glow and Soft Edges </a:t>
            </a:r>
            <a:r>
              <a:rPr lang="en-US" sz="1200" i="0" baseline="0" dirty="0" smtClean="0"/>
              <a:t>in the left pane, in the </a:t>
            </a:r>
            <a:r>
              <a:rPr lang="en-US" sz="1200" b="1" i="0" baseline="0" dirty="0" smtClean="0"/>
              <a:t>Glow and Soft Edges </a:t>
            </a:r>
            <a:r>
              <a:rPr lang="en-US" sz="1200" i="0" baseline="0" dirty="0" smtClean="0"/>
              <a:t>pane, click the button next to </a:t>
            </a:r>
            <a:r>
              <a:rPr lang="en-US" sz="1200" b="1" i="0" baseline="0" dirty="0" smtClean="0"/>
              <a:t>Color</a:t>
            </a:r>
            <a:r>
              <a:rPr lang="en-US" sz="1200" i="0" baseline="0" dirty="0" smtClean="0"/>
              <a:t>, and then click </a:t>
            </a:r>
            <a:r>
              <a:rPr lang="en-US" sz="1200" b="1" i="0" baseline="0" dirty="0" smtClean="0"/>
              <a:t>More Colors</a:t>
            </a:r>
            <a:r>
              <a:rPr lang="en-US" sz="1200" i="0" baseline="0" dirty="0" smtClean="0"/>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255</a:t>
            </a:r>
            <a:r>
              <a:rPr lang="en-US" sz="1200" dirty="0" smtClean="0"/>
              <a:t>, Green: </a:t>
            </a:r>
            <a:r>
              <a:rPr lang="en-US" sz="1200" b="1" dirty="0" smtClean="0"/>
              <a:t>144</a:t>
            </a:r>
            <a:r>
              <a:rPr lang="en-US" sz="1200" dirty="0" smtClean="0"/>
              <a:t>, Blue: </a:t>
            </a:r>
            <a:r>
              <a:rPr lang="en-US" sz="1200" b="1" dirty="0" smtClean="0"/>
              <a:t>4</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b="0" i="0" kern="1200" dirty="0" smtClean="0">
                <a:solidFill>
                  <a:schemeClr val="tx1"/>
                </a:solidFill>
                <a:latin typeface="+mn-lt"/>
                <a:ea typeface="+mn-ea"/>
                <a:cs typeface="+mn-cs"/>
              </a:rPr>
              <a:t>Drag the second text box onto the curved</a:t>
            </a:r>
            <a:r>
              <a:rPr lang="en-US" sz="1200" b="0" i="0" kern="1200" baseline="0" dirty="0" smtClean="0">
                <a:solidFill>
                  <a:schemeClr val="tx1"/>
                </a:solidFill>
                <a:latin typeface="+mn-lt"/>
                <a:ea typeface="+mn-ea"/>
                <a:cs typeface="+mn-cs"/>
              </a:rPr>
              <a:t> line, to the right of the “1” text box and approximately in the middle of the slide.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b="0" i="0" kern="1200" baseline="0" dirty="0" smtClean="0">
                <a:solidFill>
                  <a:schemeClr val="tx1"/>
                </a:solidFill>
                <a:latin typeface="+mn-lt"/>
                <a:ea typeface="+mn-ea"/>
                <a:cs typeface="+mn-cs"/>
              </a:rPr>
              <a:t>On the </a:t>
            </a:r>
            <a:r>
              <a:rPr lang="en-US" sz="1200" b="1" i="0" kern="1200" baseline="0" dirty="0" smtClean="0">
                <a:solidFill>
                  <a:schemeClr val="tx1"/>
                </a:solidFill>
                <a:latin typeface="+mn-lt"/>
                <a:ea typeface="+mn-ea"/>
                <a:cs typeface="+mn-cs"/>
              </a:rPr>
              <a:t>Animations</a:t>
            </a:r>
            <a:r>
              <a:rPr lang="en-US" sz="1200" b="0" i="0" kern="1200" baseline="0" dirty="0" smtClean="0">
                <a:solidFill>
                  <a:schemeClr val="tx1"/>
                </a:solidFill>
                <a:latin typeface="+mn-lt"/>
                <a:ea typeface="+mn-ea"/>
                <a:cs typeface="+mn-cs"/>
              </a:rPr>
              <a:t> tab, in the </a:t>
            </a:r>
            <a:r>
              <a:rPr lang="en-US" sz="1200" b="1" i="0" kern="1200" baseline="0" dirty="0" smtClean="0">
                <a:solidFill>
                  <a:schemeClr val="tx1"/>
                </a:solidFill>
                <a:latin typeface="+mn-lt"/>
                <a:ea typeface="+mn-ea"/>
                <a:cs typeface="+mn-cs"/>
              </a:rPr>
              <a:t>Advanced Animation </a:t>
            </a:r>
            <a:r>
              <a:rPr lang="en-US" sz="1200" b="0" i="0" kern="1200" baseline="0" dirty="0" smtClean="0">
                <a:solidFill>
                  <a:schemeClr val="tx1"/>
                </a:solidFill>
                <a:latin typeface="+mn-lt"/>
                <a:ea typeface="+mn-ea"/>
                <a:cs typeface="+mn-cs"/>
              </a:rPr>
              <a:t>group, click </a:t>
            </a:r>
            <a:r>
              <a:rPr lang="en-US" sz="1200" b="1" i="0" kern="1200" baseline="0" dirty="0" smtClean="0">
                <a:solidFill>
                  <a:schemeClr val="tx1"/>
                </a:solidFill>
                <a:latin typeface="+mn-lt"/>
                <a:ea typeface="+mn-ea"/>
                <a:cs typeface="+mn-cs"/>
              </a:rPr>
              <a:t>Animation Pane</a:t>
            </a:r>
            <a:r>
              <a:rPr lang="en-US" sz="1200" b="0" i="0" kern="1200" baseline="0" dirty="0" smtClean="0">
                <a:solidFill>
                  <a:schemeClr val="tx1"/>
                </a:solidFill>
                <a:latin typeface="+mn-lt"/>
                <a:ea typeface="+mn-ea"/>
                <a:cs typeface="+mn-cs"/>
              </a:rPr>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i="0" kern="1200" baseline="0" dirty="0" smtClean="0">
                <a:solidFill>
                  <a:schemeClr val="tx1"/>
                </a:solidFill>
                <a:latin typeface="+mn-lt"/>
                <a:ea typeface="+mn-ea"/>
                <a:cs typeface="+mn-cs"/>
              </a:rPr>
              <a:t>Press and hold CTRL, and then 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fourth and fifth animation effects (fade and spin effects for the second text box). On the </a:t>
            </a:r>
            <a:r>
              <a:rPr lang="en-US" sz="1200" b="1" i="0" kern="1200" baseline="0" dirty="0" smtClean="0">
                <a:solidFill>
                  <a:schemeClr val="tx1"/>
                </a:solidFill>
                <a:latin typeface="+mn-lt"/>
                <a:ea typeface="+mn-ea"/>
                <a:cs typeface="+mn-cs"/>
              </a:rPr>
              <a:t>Animations</a:t>
            </a:r>
            <a:r>
              <a:rPr lang="en-US" sz="1200" i="0" kern="1200" baseline="0" dirty="0" smtClean="0">
                <a:solidFill>
                  <a:schemeClr val="tx1"/>
                </a:solidFill>
                <a:latin typeface="+mn-lt"/>
                <a:ea typeface="+mn-ea"/>
                <a:cs typeface="+mn-cs"/>
              </a:rPr>
              <a:t> tab, in the </a:t>
            </a:r>
            <a:r>
              <a:rPr lang="en-US" sz="1200" b="1" i="0" kern="1200" baseline="0" dirty="0" smtClean="0">
                <a:solidFill>
                  <a:schemeClr val="tx1"/>
                </a:solidFill>
                <a:latin typeface="+mn-lt"/>
                <a:ea typeface="+mn-ea"/>
                <a:cs typeface="+mn-cs"/>
              </a:rPr>
              <a:t>Timing</a:t>
            </a:r>
            <a:r>
              <a:rPr lang="en-US" sz="1200" i="0" kern="1200" baseline="0" dirty="0" smtClean="0">
                <a:solidFill>
                  <a:schemeClr val="tx1"/>
                </a:solidFill>
                <a:latin typeface="+mn-lt"/>
                <a:ea typeface="+mn-ea"/>
                <a:cs typeface="+mn-cs"/>
              </a:rPr>
              <a:t> group, do the following:</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Delay</a:t>
            </a:r>
            <a:r>
              <a:rPr lang="en-US" sz="1200" i="0" kern="1200" baseline="0" dirty="0" smtClean="0">
                <a:solidFill>
                  <a:schemeClr val="tx1"/>
                </a:solidFill>
                <a:latin typeface="+mn-lt"/>
                <a:ea typeface="+mn-ea"/>
                <a:cs typeface="+mn-cs"/>
              </a:rPr>
              <a:t> box, enter </a:t>
            </a:r>
            <a:r>
              <a:rPr lang="en-US" sz="1200" b="1" i="0" kern="1200" baseline="0" dirty="0" smtClean="0">
                <a:solidFill>
                  <a:schemeClr val="tx1"/>
                </a:solidFill>
                <a:latin typeface="+mn-lt"/>
                <a:ea typeface="+mn-ea"/>
                <a:cs typeface="+mn-cs"/>
              </a:rPr>
              <a:t>0.5</a:t>
            </a:r>
            <a:r>
              <a:rPr lang="en-US" sz="1200" i="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Duration </a:t>
            </a:r>
            <a:r>
              <a:rPr lang="en-US" sz="1200" i="0" kern="1200" baseline="0" dirty="0" smtClean="0">
                <a:solidFill>
                  <a:schemeClr val="tx1"/>
                </a:solidFill>
                <a:latin typeface="+mn-lt"/>
                <a:ea typeface="+mn-ea"/>
                <a:cs typeface="+mn-cs"/>
              </a:rPr>
              <a:t>box, enter </a:t>
            </a:r>
            <a:r>
              <a:rPr lang="en-US" sz="1200" b="1" i="0" kern="1200" baseline="0" dirty="0" smtClean="0">
                <a:solidFill>
                  <a:schemeClr val="tx1"/>
                </a:solidFill>
                <a:latin typeface="+mn-lt"/>
                <a:ea typeface="+mn-ea"/>
                <a:cs typeface="+mn-cs"/>
              </a:rPr>
              <a:t>0.9 seconds</a:t>
            </a:r>
            <a:r>
              <a:rPr lang="en-US" sz="1200" i="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sixth animation effect (motion path for the second text box). On the </a:t>
            </a:r>
            <a:r>
              <a:rPr lang="en-US" sz="1200" b="1" i="0" kern="1200" baseline="0" dirty="0" smtClean="0">
                <a:solidFill>
                  <a:schemeClr val="tx1"/>
                </a:solidFill>
                <a:latin typeface="+mn-lt"/>
                <a:ea typeface="+mn-ea"/>
                <a:cs typeface="+mn-cs"/>
              </a:rPr>
              <a:t>Animations</a:t>
            </a:r>
            <a:r>
              <a:rPr lang="en-US" sz="1200" i="0" kern="1200" baseline="0" dirty="0" smtClean="0">
                <a:solidFill>
                  <a:schemeClr val="tx1"/>
                </a:solidFill>
                <a:latin typeface="+mn-lt"/>
                <a:ea typeface="+mn-ea"/>
                <a:cs typeface="+mn-cs"/>
              </a:rPr>
              <a:t> tab, in the </a:t>
            </a:r>
            <a:r>
              <a:rPr lang="en-US" sz="1200" b="1" i="0" kern="1200" baseline="0" dirty="0" smtClean="0">
                <a:solidFill>
                  <a:schemeClr val="tx1"/>
                </a:solidFill>
                <a:latin typeface="+mn-lt"/>
                <a:ea typeface="+mn-ea"/>
                <a:cs typeface="+mn-cs"/>
              </a:rPr>
              <a:t>Timing</a:t>
            </a:r>
            <a:r>
              <a:rPr lang="en-US" sz="1200" i="0" kern="1200" baseline="0" dirty="0" smtClean="0">
                <a:solidFill>
                  <a:schemeClr val="tx1"/>
                </a:solidFill>
                <a:latin typeface="+mn-lt"/>
                <a:ea typeface="+mn-ea"/>
                <a:cs typeface="+mn-cs"/>
              </a:rPr>
              <a:t> group, do the following:</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Delay</a:t>
            </a:r>
            <a:r>
              <a:rPr lang="en-US" sz="1200" i="0" kern="1200" baseline="0" dirty="0" smtClean="0">
                <a:solidFill>
                  <a:schemeClr val="tx1"/>
                </a:solidFill>
                <a:latin typeface="+mn-lt"/>
                <a:ea typeface="+mn-ea"/>
                <a:cs typeface="+mn-cs"/>
              </a:rPr>
              <a:t> box, enter </a:t>
            </a:r>
            <a:r>
              <a:rPr lang="en-US" sz="1200" b="1" i="0" kern="1200" baseline="0" dirty="0" smtClean="0">
                <a:solidFill>
                  <a:schemeClr val="tx1"/>
                </a:solidFill>
                <a:latin typeface="+mn-lt"/>
                <a:ea typeface="+mn-ea"/>
                <a:cs typeface="+mn-cs"/>
              </a:rPr>
              <a:t>0.5</a:t>
            </a:r>
            <a:r>
              <a:rPr lang="en-US" sz="1200" i="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Duration </a:t>
            </a:r>
            <a:r>
              <a:rPr lang="en-US" sz="1200" i="0" kern="1200" baseline="0" dirty="0" smtClean="0">
                <a:solidFill>
                  <a:schemeClr val="tx1"/>
                </a:solidFill>
                <a:latin typeface="+mn-lt"/>
                <a:ea typeface="+mn-ea"/>
                <a:cs typeface="+mn-cs"/>
              </a:rPr>
              <a:t>box, enter </a:t>
            </a:r>
            <a:r>
              <a:rPr lang="en-US" sz="1200" b="1" i="0" kern="1200" baseline="0" dirty="0" smtClean="0">
                <a:solidFill>
                  <a:schemeClr val="tx1"/>
                </a:solidFill>
                <a:latin typeface="+mn-lt"/>
                <a:ea typeface="+mn-ea"/>
                <a:cs typeface="+mn-cs"/>
              </a:rPr>
              <a:t>1.8 seconds</a:t>
            </a:r>
            <a:r>
              <a:rPr lang="en-US" sz="1200" i="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10"/>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sixth animation effect. On the slide, right-click the selected motion path, and then click </a:t>
            </a:r>
            <a:r>
              <a:rPr lang="en-US" sz="1200" b="1" i="0" kern="1200" baseline="0" dirty="0" smtClean="0">
                <a:solidFill>
                  <a:schemeClr val="tx1"/>
                </a:solidFill>
                <a:latin typeface="+mn-lt"/>
                <a:ea typeface="+mn-ea"/>
                <a:cs typeface="+mn-cs"/>
              </a:rPr>
              <a:t>Edit Points</a:t>
            </a:r>
            <a:r>
              <a:rPr lang="en-US" sz="1200" i="0" kern="1200" baseline="0" dirty="0" smtClean="0">
                <a:solidFill>
                  <a:schemeClr val="tx1"/>
                </a:solidFill>
                <a:latin typeface="+mn-lt"/>
                <a:ea typeface="+mn-ea"/>
                <a:cs typeface="+mn-cs"/>
              </a:rPr>
              <a:t>. Drag the points on the path to match the path to the curved line. (</a:t>
            </a:r>
            <a:r>
              <a:rPr lang="en-US" sz="1200" b="1" i="0" kern="1200" baseline="0" dirty="0" smtClean="0">
                <a:solidFill>
                  <a:schemeClr val="tx1"/>
                </a:solidFill>
                <a:latin typeface="+mn-lt"/>
                <a:ea typeface="+mn-ea"/>
                <a:cs typeface="+mn-cs"/>
              </a:rPr>
              <a:t>Note:</a:t>
            </a:r>
            <a:r>
              <a:rPr lang="en-US" sz="1200" i="0" kern="1200" baseline="0" dirty="0" smtClean="0">
                <a:solidFill>
                  <a:schemeClr val="tx1"/>
                </a:solidFill>
                <a:latin typeface="+mn-lt"/>
                <a:ea typeface="+mn-ea"/>
                <a:cs typeface="+mn-cs"/>
              </a:rPr>
              <a:t> The starting point will be further to the right of the right edge of the slide than the starting point for the first motion path.)</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11"/>
              <a:tabLst/>
              <a:defRPr/>
            </a:pPr>
            <a:endParaRPr lang="en-US" sz="120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11"/>
              <a:tabLst/>
              <a:defRPr/>
            </a:pPr>
            <a:endParaRPr lang="en-US" sz="1200" dirty="0" smtClean="0"/>
          </a:p>
          <a:p>
            <a:pPr marL="228600" marR="0" lvl="2" indent="-228600" algn="l" defTabSz="914400" rtl="0" eaLnBrk="1" fontAlgn="auto" latinLnBrk="0" hangingPunct="1">
              <a:lnSpc>
                <a:spcPct val="100000"/>
              </a:lnSpc>
              <a:spcBef>
                <a:spcPts val="0"/>
              </a:spcBef>
              <a:spcAft>
                <a:spcPts val="0"/>
              </a:spcAft>
              <a:buClrTx/>
              <a:buSzTx/>
              <a:buFont typeface="+mj-lt"/>
              <a:buNone/>
              <a:tabLst/>
              <a:defRPr/>
            </a:pPr>
            <a:r>
              <a:rPr lang="en-US" sz="1200" kern="1200" dirty="0" smtClean="0">
                <a:solidFill>
                  <a:schemeClr val="tx1"/>
                </a:solidFill>
                <a:latin typeface="+mn-lt"/>
                <a:ea typeface="+mn-ea"/>
                <a:cs typeface="+mn-cs"/>
              </a:rPr>
              <a:t>To reproduce the animated “3” on this slide, do the following:</a:t>
            </a:r>
            <a:endParaRPr lang="en-US" sz="120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On</a:t>
            </a:r>
            <a:r>
              <a:rPr lang="en-US" sz="1200" baseline="0" dirty="0" smtClean="0"/>
              <a:t> the slide, s</a:t>
            </a:r>
            <a:r>
              <a:rPr lang="en-US" sz="1200" dirty="0" smtClean="0"/>
              <a:t>elect the second text box. </a:t>
            </a: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Home</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Clipboard</a:t>
            </a:r>
            <a:r>
              <a:rPr lang="en-US" sz="1200" kern="1200" dirty="0" smtClean="0">
                <a:solidFill>
                  <a:schemeClr val="tx1"/>
                </a:solidFill>
                <a:effectLst/>
                <a:latin typeface="+mn-lt"/>
                <a:ea typeface="+mn-ea"/>
                <a:cs typeface="+mn-cs"/>
              </a:rPr>
              <a:t> group, click the arrow to the right of </a:t>
            </a:r>
            <a:r>
              <a:rPr lang="en-US" sz="1200" b="1" kern="1200" dirty="0" smtClean="0">
                <a:solidFill>
                  <a:schemeClr val="tx1"/>
                </a:solidFill>
                <a:effectLst/>
                <a:latin typeface="+mn-lt"/>
                <a:ea typeface="+mn-ea"/>
                <a:cs typeface="+mn-cs"/>
              </a:rPr>
              <a:t>Copy</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Duplicate</a:t>
            </a:r>
            <a:r>
              <a:rPr lang="en-US" sz="1200" b="0" kern="1200" baseline="0" dirty="0" smtClean="0">
                <a:solidFill>
                  <a:schemeClr val="tx1"/>
                </a:solidFill>
                <a:latin typeface="+mn-lt"/>
                <a:ea typeface="+mn-ea"/>
                <a:cs typeface="+mn-cs"/>
              </a:rPr>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Drag the third text box away from the second text box.</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Click in the third text box, delete </a:t>
            </a:r>
            <a:r>
              <a:rPr lang="en-US" sz="1200" b="1" kern="1200" baseline="0" dirty="0" smtClean="0">
                <a:solidFill>
                  <a:schemeClr val="tx1"/>
                </a:solidFill>
                <a:latin typeface="+mn-lt"/>
                <a:ea typeface="+mn-ea"/>
                <a:cs typeface="+mn-cs"/>
              </a:rPr>
              <a:t>2</a:t>
            </a:r>
            <a:r>
              <a:rPr lang="en-US" sz="1200" b="0" kern="1200" baseline="0" dirty="0" smtClean="0">
                <a:solidFill>
                  <a:schemeClr val="tx1"/>
                </a:solidFill>
                <a:latin typeface="+mn-lt"/>
                <a:ea typeface="+mn-ea"/>
                <a:cs typeface="+mn-cs"/>
              </a:rPr>
              <a:t>, and then enter </a:t>
            </a:r>
            <a:r>
              <a:rPr lang="en-US" sz="1200" b="1" kern="1200" baseline="0" dirty="0" smtClean="0">
                <a:solidFill>
                  <a:schemeClr val="tx1"/>
                </a:solidFill>
                <a:latin typeface="+mn-lt"/>
                <a:ea typeface="+mn-ea"/>
                <a:cs typeface="+mn-cs"/>
              </a:rPr>
              <a:t>3</a:t>
            </a:r>
            <a:r>
              <a:rPr lang="en-US" sz="1200" b="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Select the third text box. </a:t>
            </a:r>
            <a:r>
              <a:rPr lang="en-US" sz="1200" b="0" kern="1200" dirty="0" smtClean="0">
                <a:solidFill>
                  <a:schemeClr val="tx1"/>
                </a:solidFill>
                <a:latin typeface="+mn-lt"/>
                <a:ea typeface="+mn-ea"/>
                <a:cs typeface="+mn-cs"/>
              </a:rPr>
              <a:t>Under</a:t>
            </a:r>
            <a:r>
              <a:rPr lang="en-US" sz="1200" b="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Drawing Tools</a:t>
            </a:r>
            <a:r>
              <a:rPr lang="en-US" sz="1200" b="0" kern="1200" baseline="0" dirty="0" smtClean="0">
                <a:solidFill>
                  <a:schemeClr val="tx1"/>
                </a:solidFill>
                <a:latin typeface="+mn-lt"/>
                <a:ea typeface="+mn-ea"/>
                <a:cs typeface="+mn-cs"/>
              </a:rPr>
              <a:t>, on the </a:t>
            </a:r>
            <a:r>
              <a:rPr lang="en-US" sz="1200" b="1" kern="1200" baseline="0" dirty="0" smtClean="0">
                <a:solidFill>
                  <a:schemeClr val="tx1"/>
                </a:solidFill>
                <a:latin typeface="+mn-lt"/>
                <a:ea typeface="+mn-ea"/>
                <a:cs typeface="+mn-cs"/>
              </a:rPr>
              <a:t>Format tab</a:t>
            </a:r>
            <a:r>
              <a:rPr lang="en-US" sz="1200" b="0" kern="1200" baseline="0" dirty="0" smtClean="0">
                <a:solidFill>
                  <a:schemeClr val="tx1"/>
                </a:solidFill>
                <a:latin typeface="+mn-lt"/>
                <a:ea typeface="+mn-ea"/>
                <a:cs typeface="+mn-cs"/>
              </a:rPr>
              <a:t>, in the bottom right corner of the </a:t>
            </a:r>
            <a:r>
              <a:rPr lang="en-US" sz="1200" b="1" kern="1200" baseline="0" dirty="0" smtClean="0">
                <a:solidFill>
                  <a:schemeClr val="tx1"/>
                </a:solidFill>
                <a:latin typeface="+mn-lt"/>
                <a:ea typeface="+mn-ea"/>
                <a:cs typeface="+mn-cs"/>
              </a:rPr>
              <a:t>WordArt Styles </a:t>
            </a:r>
            <a:r>
              <a:rPr lang="en-US" sz="1200" b="0" kern="1200" baseline="0" dirty="0" smtClean="0">
                <a:solidFill>
                  <a:schemeClr val="tx1"/>
                </a:solidFill>
                <a:latin typeface="+mn-lt"/>
                <a:ea typeface="+mn-ea"/>
                <a:cs typeface="+mn-cs"/>
              </a:rPr>
              <a:t>group, click the </a:t>
            </a:r>
            <a:r>
              <a:rPr lang="en-US" sz="1200" b="1" kern="1200" dirty="0" smtClean="0">
                <a:solidFill>
                  <a:schemeClr val="tx1"/>
                </a:solidFill>
                <a:latin typeface="+mn-lt"/>
                <a:ea typeface="+mn-ea"/>
                <a:cs typeface="+mn-cs"/>
              </a:rPr>
              <a:t>Format</a:t>
            </a:r>
            <a:r>
              <a:rPr lang="en-US" sz="1200" b="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Text</a:t>
            </a:r>
            <a:r>
              <a:rPr lang="en-US" sz="1200" b="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Effects</a:t>
            </a:r>
            <a:r>
              <a:rPr lang="en-US" sz="1200" b="0" kern="1200" baseline="0" dirty="0" smtClean="0">
                <a:solidFill>
                  <a:schemeClr val="tx1"/>
                </a:solidFill>
                <a:latin typeface="+mn-lt"/>
                <a:ea typeface="+mn-ea"/>
                <a:cs typeface="+mn-cs"/>
              </a:rPr>
              <a:t> dialog box launcher. </a:t>
            </a: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Fill </a:t>
            </a:r>
            <a:r>
              <a:rPr lang="en-US" sz="1200" kern="1200" baseline="0" dirty="0" smtClean="0">
                <a:solidFill>
                  <a:schemeClr val="tx1"/>
                </a:solidFill>
                <a:latin typeface="+mn-lt"/>
                <a:ea typeface="+mn-ea"/>
                <a:cs typeface="+mn-cs"/>
              </a:rPr>
              <a:t>in the left pane, select </a:t>
            </a:r>
            <a:r>
              <a:rPr lang="en-US" sz="1200" b="1" kern="1200" baseline="0" dirty="0" smtClean="0">
                <a:solidFill>
                  <a:schemeClr val="tx1"/>
                </a:solidFill>
                <a:latin typeface="+mn-lt"/>
                <a:ea typeface="+mn-ea"/>
                <a:cs typeface="+mn-cs"/>
              </a:rPr>
              <a:t>Gradient fill </a:t>
            </a:r>
            <a:r>
              <a:rPr lang="en-US" sz="120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Text Fill</a:t>
            </a:r>
            <a:r>
              <a:rPr lang="en-US" sz="1200" kern="1200" baseline="0" dirty="0" smtClean="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Linear Down </a:t>
            </a:r>
            <a:r>
              <a:rPr lang="en-US" sz="1200" kern="1200" dirty="0" smtClean="0">
                <a:solidFill>
                  <a:schemeClr val="tx1"/>
                </a:solidFill>
                <a:latin typeface="+mn-lt"/>
                <a:ea typeface="+mn-ea"/>
                <a:cs typeface="+mn-cs"/>
              </a:rPr>
              <a:t>(first row, second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 gradient stop</a:t>
            </a:r>
            <a:r>
              <a:rPr lang="en-US" sz="1200" b="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 gradient stop</a:t>
            </a:r>
            <a:r>
              <a:rPr lang="en-US" sz="1200" kern="1200" dirty="0" smtClean="0">
                <a:solidFill>
                  <a:schemeClr val="tx1"/>
                </a:solidFill>
                <a:latin typeface="+mn-lt"/>
                <a:ea typeface="+mn-ea"/>
                <a:cs typeface="+mn-cs"/>
              </a:rPr>
              <a:t> until two stops appear in the slider.</a:t>
            </a:r>
          </a:p>
          <a:p>
            <a:pPr marL="228600" lvl="0" indent="-228600">
              <a:buFont typeface="+mj-lt"/>
              <a:buAutoNum type="arabicPeriod" startAt="5"/>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first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a:t>
            </a:r>
            <a:r>
              <a:rPr lang="en-US" sz="1200" b="0" kern="1200" dirty="0" smtClean="0">
                <a:solidFill>
                  <a:schemeClr val="tx1"/>
                </a:solidFill>
                <a:latin typeface="+mn-lt"/>
                <a:ea typeface="+mn-ea"/>
                <a:cs typeface="+mn-cs"/>
              </a:rPr>
              <a:t>(first row, first option from the left).</a:t>
            </a:r>
          </a:p>
          <a:p>
            <a:pPr marL="1143000" lvl="2" indent="-228600">
              <a:buFont typeface="Arial" pitchFamily="34" charset="0"/>
              <a:buChar cha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50%</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last stop in the slider,</a:t>
            </a:r>
            <a:r>
              <a:rPr lang="en-US" sz="1200" b="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85%</a:t>
            </a:r>
            <a:r>
              <a:rPr lang="en-US" sz="1200" kern="1200" dirty="0" smtClean="0">
                <a:solidFill>
                  <a:schemeClr val="tx1"/>
                </a:solidFill>
                <a:latin typeface="+mn-lt"/>
                <a:ea typeface="+mn-ea"/>
                <a:cs typeface="+mn-cs"/>
              </a:rPr>
              <a:t>.</a:t>
            </a:r>
          </a:p>
          <a:p>
            <a:pPr marL="1143000" lvl="2" indent="-228600">
              <a:buFont typeface="Arial" pitchFamily="34" charset="0"/>
              <a:buChar char="•"/>
              <a:defRPr/>
            </a:pPr>
            <a:r>
              <a:rPr lang="en-US" sz="1200" dirty="0" smtClean="0"/>
              <a:t>Click the button next to </a:t>
            </a:r>
            <a:r>
              <a:rPr lang="en-US" sz="1200" b="1" dirty="0" smtClean="0"/>
              <a:t>Color</a:t>
            </a:r>
            <a:r>
              <a:rPr lang="en-US" sz="1200" dirty="0" smtClean="0"/>
              <a:t>, click </a:t>
            </a:r>
            <a:r>
              <a:rPr lang="en-US" sz="1200" b="1" dirty="0" smtClean="0"/>
              <a:t>More Colors</a:t>
            </a:r>
            <a:r>
              <a:rPr lang="en-US" sz="1200" dirty="0" smtClean="0"/>
              <a:t>, and then 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198</a:t>
            </a:r>
            <a:r>
              <a:rPr lang="en-US" sz="1200" dirty="0" smtClean="0"/>
              <a:t>, Green: </a:t>
            </a:r>
            <a:r>
              <a:rPr lang="en-US" sz="1200" b="1" dirty="0" smtClean="0"/>
              <a:t>217</a:t>
            </a:r>
            <a:r>
              <a:rPr lang="en-US" sz="1200" dirty="0" smtClean="0"/>
              <a:t>, Blue: </a:t>
            </a:r>
            <a:r>
              <a:rPr lang="en-US" sz="1200" b="1" dirty="0" smtClean="0"/>
              <a:t>241</a:t>
            </a:r>
            <a:r>
              <a:rPr lang="en-US" sz="1200" dirty="0" smtClean="0"/>
              <a: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0%</a:t>
            </a:r>
            <a:r>
              <a:rPr lang="en-US" sz="1200" b="0" kern="1200" dirty="0" smtClean="0">
                <a:solidFill>
                  <a:schemeClr val="tx1"/>
                </a:solidFill>
                <a:latin typeface="+mn-lt"/>
                <a:ea typeface="+mn-ea"/>
                <a:cs typeface="+mn-cs"/>
              </a:rPr>
              <a:t>.</a:t>
            </a:r>
            <a:endParaRPr lang="en-US" sz="1200" i="0" baseline="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in the left pane. In the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pane, select </a:t>
            </a:r>
            <a:r>
              <a:rPr lang="en-US" sz="1200" b="1" kern="1200" baseline="0" dirty="0" smtClean="0">
                <a:solidFill>
                  <a:schemeClr val="tx1"/>
                </a:solidFill>
                <a:latin typeface="+mn-lt"/>
                <a:ea typeface="+mn-ea"/>
                <a:cs typeface="+mn-cs"/>
              </a:rPr>
              <a:t>Solid line</a:t>
            </a:r>
            <a:r>
              <a:rPr lang="en-US" sz="1200" kern="1200" baseline="0" dirty="0" smtClean="0">
                <a:solidFill>
                  <a:schemeClr val="tx1"/>
                </a:solidFill>
                <a:latin typeface="+mn-lt"/>
                <a:ea typeface="+mn-ea"/>
                <a:cs typeface="+mn-cs"/>
              </a:rPr>
              <a:t>, click the button next to </a:t>
            </a:r>
            <a:r>
              <a:rPr lang="en-US" sz="1200" b="1" kern="1200" baseline="0" dirty="0" smtClean="0">
                <a:solidFill>
                  <a:schemeClr val="tx1"/>
                </a:solidFill>
                <a:latin typeface="+mn-lt"/>
                <a:ea typeface="+mn-ea"/>
                <a:cs typeface="+mn-cs"/>
              </a:rPr>
              <a:t>Color</a:t>
            </a:r>
            <a:r>
              <a:rPr lang="en-US" sz="120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More Colors</a:t>
            </a:r>
            <a:r>
              <a:rPr lang="en-US" sz="1200" kern="1200" baseline="0" dirty="0" smtClean="0">
                <a:solidFill>
                  <a:schemeClr val="tx1"/>
                </a:solidFill>
                <a:latin typeface="+mn-lt"/>
                <a:ea typeface="+mn-ea"/>
                <a:cs typeface="+mn-cs"/>
              </a:rPr>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119</a:t>
            </a:r>
            <a:r>
              <a:rPr lang="en-US" sz="1200" dirty="0" smtClean="0"/>
              <a:t>, Green: </a:t>
            </a:r>
            <a:r>
              <a:rPr lang="en-US" sz="1200" b="1" dirty="0" smtClean="0"/>
              <a:t>147</a:t>
            </a:r>
            <a:r>
              <a:rPr lang="en-US" sz="1200" dirty="0" smtClean="0"/>
              <a:t>, Blue: </a:t>
            </a:r>
            <a:r>
              <a:rPr lang="en-US" sz="1200" b="1" dirty="0" smtClean="0"/>
              <a:t>60</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3-D Rotation </a:t>
            </a:r>
            <a:r>
              <a:rPr lang="en-US" sz="1200" kern="1200" baseline="0" dirty="0" smtClean="0">
                <a:solidFill>
                  <a:schemeClr val="tx1"/>
                </a:solidFill>
                <a:latin typeface="+mn-lt"/>
                <a:ea typeface="+mn-ea"/>
                <a:cs typeface="+mn-cs"/>
              </a:rPr>
              <a:t>in the left pane. In the </a:t>
            </a:r>
            <a:r>
              <a:rPr lang="en-US" sz="1200" b="1" kern="1200" dirty="0" smtClean="0">
                <a:solidFill>
                  <a:schemeClr val="tx1"/>
                </a:solidFill>
                <a:latin typeface="+mn-lt"/>
                <a:ea typeface="+mn-ea"/>
                <a:cs typeface="+mn-cs"/>
              </a:rPr>
              <a:t>3-D Rotation </a:t>
            </a:r>
            <a:r>
              <a:rPr lang="en-US" sz="1200" kern="1200" baseline="0" dirty="0" smtClean="0">
                <a:solidFill>
                  <a:schemeClr val="tx1"/>
                </a:solidFill>
                <a:latin typeface="+mn-lt"/>
                <a:ea typeface="+mn-ea"/>
                <a:cs typeface="+mn-cs"/>
              </a:rPr>
              <a:t>pane, under </a:t>
            </a:r>
            <a:r>
              <a:rPr lang="en-US" sz="1200" b="1" kern="1200" baseline="0" dirty="0" smtClean="0">
                <a:solidFill>
                  <a:schemeClr val="tx1"/>
                </a:solidFill>
                <a:latin typeface="+mn-lt"/>
                <a:ea typeface="+mn-ea"/>
                <a:cs typeface="+mn-cs"/>
              </a:rPr>
              <a:t>Rotation</a:t>
            </a:r>
            <a:r>
              <a:rPr lang="en-US" sz="1200" kern="1200" baseline="0" dirty="0" smtClean="0">
                <a:solidFill>
                  <a:schemeClr val="tx1"/>
                </a:solidFill>
                <a:latin typeface="+mn-lt"/>
                <a:ea typeface="+mn-ea"/>
                <a:cs typeface="+mn-cs"/>
              </a:rPr>
              <a:t>, in the </a:t>
            </a:r>
            <a:r>
              <a:rPr lang="en-US" sz="1200" b="1" kern="1200" baseline="0" dirty="0" smtClean="0">
                <a:solidFill>
                  <a:schemeClr val="tx1"/>
                </a:solidFill>
                <a:latin typeface="+mn-lt"/>
                <a:ea typeface="+mn-ea"/>
                <a:cs typeface="+mn-cs"/>
              </a:rPr>
              <a:t>Z</a:t>
            </a:r>
            <a:r>
              <a:rPr lang="en-US" sz="1200" kern="1200" baseline="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5°</a:t>
            </a:r>
            <a:r>
              <a:rPr lang="en-US" sz="1200" b="0" kern="1200" dirty="0" smtClean="0">
                <a:solidFill>
                  <a:schemeClr val="tx1"/>
                </a:solidFill>
                <a:latin typeface="+mn-lt"/>
                <a:ea typeface="+mn-ea"/>
                <a:cs typeface="+mn-cs"/>
              </a:rPr>
              <a:t>.</a:t>
            </a:r>
            <a:endParaRPr lang="en-US" sz="120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baseline="0" dirty="0" smtClean="0"/>
              <a:t>Also in the </a:t>
            </a:r>
            <a:r>
              <a:rPr lang="en-US" sz="1200" b="1" i="0" baseline="0" dirty="0" smtClean="0"/>
              <a:t>Format Text Effects </a:t>
            </a:r>
            <a:r>
              <a:rPr lang="en-US" sz="1200" i="0" baseline="0" dirty="0" smtClean="0"/>
              <a:t>dialog box, click </a:t>
            </a:r>
            <a:r>
              <a:rPr lang="en-US" sz="1200" b="1" i="0" baseline="0" dirty="0" smtClean="0"/>
              <a:t>Glow and Soft Edges </a:t>
            </a:r>
            <a:r>
              <a:rPr lang="en-US" sz="1200" i="0" baseline="0" dirty="0" smtClean="0"/>
              <a:t>in the left pane, and in the </a:t>
            </a:r>
            <a:r>
              <a:rPr lang="en-US" sz="1200" b="1" i="0" baseline="0" dirty="0" smtClean="0"/>
              <a:t>Glow and Soft Edges </a:t>
            </a:r>
            <a:r>
              <a:rPr lang="en-US" sz="1200" i="0" baseline="0" dirty="0" smtClean="0"/>
              <a:t>pane, under </a:t>
            </a:r>
            <a:r>
              <a:rPr lang="en-US" sz="1200" b="1" i="0" baseline="0" dirty="0" smtClean="0"/>
              <a:t>Glow</a:t>
            </a:r>
            <a:r>
              <a:rPr lang="en-US" sz="1200" i="0" baseline="0" dirty="0" smtClean="0"/>
              <a:t>, click the button next to </a:t>
            </a:r>
            <a:r>
              <a:rPr lang="en-US" sz="1200" b="1" i="0" baseline="0" dirty="0" smtClean="0"/>
              <a:t>Color</a:t>
            </a:r>
            <a:r>
              <a:rPr lang="en-US" sz="1200" i="0" baseline="0" dirty="0" smtClean="0"/>
              <a:t>, and then click </a:t>
            </a:r>
            <a:r>
              <a:rPr lang="en-US" sz="1200" b="1" i="0" baseline="0" dirty="0" smtClean="0"/>
              <a:t>More Colors</a:t>
            </a:r>
            <a:r>
              <a:rPr lang="en-US" sz="1200" i="0" baseline="0" dirty="0" smtClean="0"/>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168</a:t>
            </a:r>
            <a:r>
              <a:rPr lang="en-US" sz="1200" dirty="0" smtClean="0"/>
              <a:t>, Green: </a:t>
            </a:r>
            <a:r>
              <a:rPr lang="en-US" sz="1200" b="1" dirty="0" smtClean="0"/>
              <a:t>224</a:t>
            </a:r>
            <a:r>
              <a:rPr lang="en-US" sz="1200" dirty="0" smtClean="0"/>
              <a:t>, Blue: </a:t>
            </a:r>
            <a:r>
              <a:rPr lang="en-US" sz="1200" b="1" dirty="0" smtClean="0"/>
              <a:t>52</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b="0" kern="1200" baseline="0" dirty="0" smtClean="0">
                <a:solidFill>
                  <a:schemeClr val="tx1"/>
                </a:solidFill>
                <a:latin typeface="+mn-lt"/>
                <a:ea typeface="+mn-ea"/>
                <a:cs typeface="+mn-cs"/>
              </a:rPr>
              <a:t>Drag the third text box to the right of the second text box, above the curve.</a:t>
            </a:r>
            <a:endParaRPr lang="en-US" sz="120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seventh animation effect (fade effect for the third text box). On the </a:t>
            </a:r>
            <a:r>
              <a:rPr lang="en-US" sz="1200" b="1" i="0" kern="1200" baseline="0" dirty="0" smtClean="0">
                <a:solidFill>
                  <a:schemeClr val="tx1"/>
                </a:solidFill>
                <a:latin typeface="+mn-lt"/>
                <a:ea typeface="+mn-ea"/>
                <a:cs typeface="+mn-cs"/>
              </a:rPr>
              <a:t>Animations</a:t>
            </a:r>
            <a:r>
              <a:rPr lang="en-US" sz="1200" i="0" kern="1200" baseline="0" dirty="0" smtClean="0">
                <a:solidFill>
                  <a:schemeClr val="tx1"/>
                </a:solidFill>
                <a:latin typeface="+mn-lt"/>
                <a:ea typeface="+mn-ea"/>
                <a:cs typeface="+mn-cs"/>
              </a:rPr>
              <a:t> tab, in the </a:t>
            </a:r>
            <a:r>
              <a:rPr lang="en-US" sz="1200" b="1" i="0" kern="1200" baseline="0" dirty="0" smtClean="0">
                <a:solidFill>
                  <a:schemeClr val="tx1"/>
                </a:solidFill>
                <a:latin typeface="+mn-lt"/>
                <a:ea typeface="+mn-ea"/>
                <a:cs typeface="+mn-cs"/>
              </a:rPr>
              <a:t>Timing</a:t>
            </a:r>
            <a:r>
              <a:rPr lang="en-US" sz="1200" i="0" kern="1200" baseline="0" dirty="0" smtClean="0">
                <a:solidFill>
                  <a:schemeClr val="tx1"/>
                </a:solidFill>
                <a:latin typeface="+mn-lt"/>
                <a:ea typeface="+mn-ea"/>
                <a:cs typeface="+mn-cs"/>
              </a:rPr>
              <a:t> group, do the following:</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Delay</a:t>
            </a:r>
            <a:r>
              <a:rPr lang="en-US" sz="1200" i="0" kern="1200" baseline="0" dirty="0" smtClean="0">
                <a:solidFill>
                  <a:schemeClr val="tx1"/>
                </a:solidFill>
                <a:latin typeface="+mn-lt"/>
                <a:ea typeface="+mn-ea"/>
                <a:cs typeface="+mn-cs"/>
              </a:rPr>
              <a:t> box, enter </a:t>
            </a:r>
            <a:r>
              <a:rPr lang="en-US" sz="1200" b="1" i="0" kern="1200" baseline="0" dirty="0" smtClean="0">
                <a:solidFill>
                  <a:schemeClr val="tx1"/>
                </a:solidFill>
                <a:latin typeface="+mn-lt"/>
                <a:ea typeface="+mn-ea"/>
                <a:cs typeface="+mn-cs"/>
              </a:rPr>
              <a:t>0.9</a:t>
            </a:r>
            <a:r>
              <a:rPr lang="en-US" sz="1200" i="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Duration </a:t>
            </a:r>
            <a:r>
              <a:rPr lang="en-US" sz="1200" i="0" kern="1200" baseline="0" dirty="0" smtClean="0">
                <a:solidFill>
                  <a:schemeClr val="tx1"/>
                </a:solidFill>
                <a:latin typeface="+mn-lt"/>
                <a:ea typeface="+mn-ea"/>
                <a:cs typeface="+mn-cs"/>
              </a:rPr>
              <a:t>box, enter </a:t>
            </a:r>
            <a:r>
              <a:rPr lang="en-US" sz="1200" b="1" i="0" kern="1200" baseline="0" dirty="0" smtClean="0">
                <a:solidFill>
                  <a:schemeClr val="tx1"/>
                </a:solidFill>
                <a:latin typeface="+mn-lt"/>
                <a:ea typeface="+mn-ea"/>
                <a:cs typeface="+mn-cs"/>
              </a:rPr>
              <a:t>0.7 seconds</a:t>
            </a:r>
            <a:r>
              <a:rPr lang="en-US" sz="1200" i="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eighth animation effect (spin effect for the third text box). On the </a:t>
            </a:r>
            <a:r>
              <a:rPr lang="en-US" sz="1200" b="1" i="0" kern="1200" baseline="0" dirty="0" smtClean="0">
                <a:solidFill>
                  <a:schemeClr val="tx1"/>
                </a:solidFill>
                <a:latin typeface="+mn-lt"/>
                <a:ea typeface="+mn-ea"/>
                <a:cs typeface="+mn-cs"/>
              </a:rPr>
              <a:t>Animations</a:t>
            </a:r>
            <a:r>
              <a:rPr lang="en-US" sz="1200" i="0" kern="1200" baseline="0" dirty="0" smtClean="0">
                <a:solidFill>
                  <a:schemeClr val="tx1"/>
                </a:solidFill>
                <a:latin typeface="+mn-lt"/>
                <a:ea typeface="+mn-ea"/>
                <a:cs typeface="+mn-cs"/>
              </a:rPr>
              <a:t> tab, in the </a:t>
            </a:r>
            <a:r>
              <a:rPr lang="en-US" sz="1200" b="1" i="0" kern="1200" baseline="0" dirty="0" smtClean="0">
                <a:solidFill>
                  <a:schemeClr val="tx1"/>
                </a:solidFill>
                <a:latin typeface="+mn-lt"/>
                <a:ea typeface="+mn-ea"/>
                <a:cs typeface="+mn-cs"/>
              </a:rPr>
              <a:t>Timing</a:t>
            </a:r>
            <a:r>
              <a:rPr lang="en-US" sz="1200" i="0" kern="1200" baseline="0" dirty="0" smtClean="0">
                <a:solidFill>
                  <a:schemeClr val="tx1"/>
                </a:solidFill>
                <a:latin typeface="+mn-lt"/>
                <a:ea typeface="+mn-ea"/>
                <a:cs typeface="+mn-cs"/>
              </a:rPr>
              <a:t> group, do the following:</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Delay</a:t>
            </a:r>
            <a:r>
              <a:rPr lang="en-US" sz="1200" i="0" kern="1200" baseline="0" dirty="0" smtClean="0">
                <a:solidFill>
                  <a:schemeClr val="tx1"/>
                </a:solidFill>
                <a:latin typeface="+mn-lt"/>
                <a:ea typeface="+mn-ea"/>
                <a:cs typeface="+mn-cs"/>
              </a:rPr>
              <a:t> box, enter </a:t>
            </a:r>
            <a:r>
              <a:rPr lang="en-US" sz="1200" b="1" i="0" kern="1200" baseline="0" dirty="0" smtClean="0">
                <a:solidFill>
                  <a:schemeClr val="tx1"/>
                </a:solidFill>
                <a:latin typeface="+mn-lt"/>
                <a:ea typeface="+mn-ea"/>
                <a:cs typeface="+mn-cs"/>
              </a:rPr>
              <a:t>0.9</a:t>
            </a:r>
            <a:r>
              <a:rPr lang="en-US" sz="1200" i="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Duration </a:t>
            </a:r>
            <a:r>
              <a:rPr lang="en-US" sz="1200" i="0" kern="1200" baseline="0" dirty="0" smtClean="0">
                <a:solidFill>
                  <a:schemeClr val="tx1"/>
                </a:solidFill>
                <a:latin typeface="+mn-lt"/>
                <a:ea typeface="+mn-ea"/>
                <a:cs typeface="+mn-cs"/>
              </a:rPr>
              <a:t>box, enter </a:t>
            </a:r>
            <a:r>
              <a:rPr lang="en-US" sz="1200" b="1" i="0" kern="1200" baseline="0" dirty="0" smtClean="0">
                <a:solidFill>
                  <a:schemeClr val="tx1"/>
                </a:solidFill>
                <a:latin typeface="+mn-lt"/>
                <a:ea typeface="+mn-ea"/>
                <a:cs typeface="+mn-cs"/>
              </a:rPr>
              <a:t>0.75 seconds</a:t>
            </a:r>
            <a:r>
              <a:rPr lang="en-US" sz="1200" i="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ninth animation effect (motion path for the third text box). On the </a:t>
            </a:r>
            <a:r>
              <a:rPr lang="en-US" sz="1200" b="1" i="0" kern="1200" baseline="0" dirty="0" smtClean="0">
                <a:solidFill>
                  <a:schemeClr val="tx1"/>
                </a:solidFill>
                <a:latin typeface="+mn-lt"/>
                <a:ea typeface="+mn-ea"/>
                <a:cs typeface="+mn-cs"/>
              </a:rPr>
              <a:t>Animations</a:t>
            </a:r>
            <a:r>
              <a:rPr lang="en-US" sz="1200" i="0" kern="1200" baseline="0" dirty="0" smtClean="0">
                <a:solidFill>
                  <a:schemeClr val="tx1"/>
                </a:solidFill>
                <a:latin typeface="+mn-lt"/>
                <a:ea typeface="+mn-ea"/>
                <a:cs typeface="+mn-cs"/>
              </a:rPr>
              <a:t> tab, in the </a:t>
            </a:r>
            <a:r>
              <a:rPr lang="en-US" sz="1200" b="1" i="0" kern="1200" baseline="0" dirty="0" smtClean="0">
                <a:solidFill>
                  <a:schemeClr val="tx1"/>
                </a:solidFill>
                <a:latin typeface="+mn-lt"/>
                <a:ea typeface="+mn-ea"/>
                <a:cs typeface="+mn-cs"/>
              </a:rPr>
              <a:t>Timing</a:t>
            </a:r>
            <a:r>
              <a:rPr lang="en-US" sz="1200" i="0" kern="1200" baseline="0" dirty="0" smtClean="0">
                <a:solidFill>
                  <a:schemeClr val="tx1"/>
                </a:solidFill>
                <a:latin typeface="+mn-lt"/>
                <a:ea typeface="+mn-ea"/>
                <a:cs typeface="+mn-cs"/>
              </a:rPr>
              <a:t> group, do the following:</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Delay</a:t>
            </a:r>
            <a:r>
              <a:rPr lang="en-US" sz="1200" i="0" kern="1200" baseline="0" dirty="0" smtClean="0">
                <a:solidFill>
                  <a:schemeClr val="tx1"/>
                </a:solidFill>
                <a:latin typeface="+mn-lt"/>
                <a:ea typeface="+mn-ea"/>
                <a:cs typeface="+mn-cs"/>
              </a:rPr>
              <a:t> box, enter </a:t>
            </a:r>
            <a:r>
              <a:rPr lang="en-US" sz="1200" b="1" i="0" kern="1200" baseline="0" dirty="0" smtClean="0">
                <a:solidFill>
                  <a:schemeClr val="tx1"/>
                </a:solidFill>
                <a:latin typeface="+mn-lt"/>
                <a:ea typeface="+mn-ea"/>
                <a:cs typeface="+mn-cs"/>
              </a:rPr>
              <a:t>0.9</a:t>
            </a:r>
            <a:r>
              <a:rPr lang="en-US" sz="1200" i="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Duration </a:t>
            </a:r>
            <a:r>
              <a:rPr lang="en-US" sz="1200" i="0" kern="1200" baseline="0" dirty="0" smtClean="0">
                <a:solidFill>
                  <a:schemeClr val="tx1"/>
                </a:solidFill>
                <a:latin typeface="+mn-lt"/>
                <a:ea typeface="+mn-ea"/>
                <a:cs typeface="+mn-cs"/>
              </a:rPr>
              <a:t>box, enter </a:t>
            </a:r>
            <a:r>
              <a:rPr lang="en-US" sz="1200" b="1" i="0" kern="1200" baseline="0" dirty="0" smtClean="0">
                <a:solidFill>
                  <a:schemeClr val="tx1"/>
                </a:solidFill>
                <a:latin typeface="+mn-lt"/>
                <a:ea typeface="+mn-ea"/>
                <a:cs typeface="+mn-cs"/>
              </a:rPr>
              <a:t>1.5 seconds</a:t>
            </a:r>
            <a:r>
              <a:rPr lang="en-US" sz="1200" i="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ninth animation effect (motion path for the third text box). On the slide, right-click the selected motion path, and then click </a:t>
            </a:r>
            <a:r>
              <a:rPr lang="en-US" sz="1200" b="1" i="0" kern="1200" baseline="0" dirty="0" smtClean="0">
                <a:solidFill>
                  <a:schemeClr val="tx1"/>
                </a:solidFill>
                <a:latin typeface="+mn-lt"/>
                <a:ea typeface="+mn-ea"/>
                <a:cs typeface="+mn-cs"/>
              </a:rPr>
              <a:t>Edit Points</a:t>
            </a:r>
            <a:r>
              <a:rPr lang="en-US" sz="1200" i="0" kern="1200" baseline="0" dirty="0" smtClean="0">
                <a:solidFill>
                  <a:schemeClr val="tx1"/>
                </a:solidFill>
                <a:latin typeface="+mn-lt"/>
                <a:ea typeface="+mn-ea"/>
                <a:cs typeface="+mn-cs"/>
              </a:rPr>
              <a:t>. Drag the points on the path to match the path to the curved line. (</a:t>
            </a:r>
            <a:r>
              <a:rPr lang="en-US" sz="1200" b="1" i="0" kern="1200" baseline="0" dirty="0" smtClean="0">
                <a:solidFill>
                  <a:schemeClr val="tx1"/>
                </a:solidFill>
                <a:latin typeface="+mn-lt"/>
                <a:ea typeface="+mn-ea"/>
                <a:cs typeface="+mn-cs"/>
              </a:rPr>
              <a:t>Note:</a:t>
            </a:r>
            <a:r>
              <a:rPr lang="en-US" sz="1200" i="0" kern="1200" baseline="0" dirty="0" smtClean="0">
                <a:solidFill>
                  <a:schemeClr val="tx1"/>
                </a:solidFill>
                <a:latin typeface="+mn-lt"/>
                <a:ea typeface="+mn-ea"/>
                <a:cs typeface="+mn-cs"/>
              </a:rPr>
              <a:t> The endpoint will be above the curved line and the path will eventually meet the curve. The starting point will be further to the right of the right edge of the slide than the starting point for the first motion path.)</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endParaRPr lang="en-US" sz="1200" b="0" kern="1200" baseline="0" dirty="0" smtClean="0">
              <a:solidFill>
                <a:schemeClr val="tx1"/>
              </a:solidFill>
              <a:latin typeface="+mn-lt"/>
              <a:ea typeface="+mn-ea"/>
              <a:cs typeface="+mn-cs"/>
            </a:endParaRPr>
          </a:p>
          <a:p>
            <a:endParaRPr lang="en-US" sz="1200" dirty="0" smtClean="0"/>
          </a:p>
          <a:p>
            <a:r>
              <a:rPr lang="en-US" sz="1200" kern="1200" dirty="0" smtClean="0">
                <a:solidFill>
                  <a:schemeClr val="tx1"/>
                </a:solidFill>
                <a:latin typeface="+mn-lt"/>
                <a:ea typeface="+mn-ea"/>
                <a:cs typeface="+mn-cs"/>
              </a:rPr>
              <a:t>To reproduce the background on this slide, do the following: </a:t>
            </a:r>
          </a:p>
          <a:p>
            <a:pPr marL="228600" lvl="0" indent="-228600">
              <a:buFont typeface="+mj-lt"/>
              <a:buAutoNum type="arabicPeriod"/>
            </a:pPr>
            <a:r>
              <a:rPr lang="en-US" sz="1200" kern="1200" dirty="0" smtClean="0">
                <a:solidFill>
                  <a:schemeClr val="tx1"/>
                </a:solidFill>
                <a:latin typeface="+mn-lt"/>
                <a:ea typeface="+mn-ea"/>
                <a:cs typeface="+mn-cs"/>
              </a:rPr>
              <a:t>Right-click the slide background area, and then click </a:t>
            </a:r>
            <a:r>
              <a:rPr lang="en-US" sz="1200" b="1" kern="1200" dirty="0" smtClean="0">
                <a:solidFill>
                  <a:schemeClr val="tx1"/>
                </a:solidFill>
                <a:latin typeface="+mn-lt"/>
                <a:ea typeface="+mn-ea"/>
                <a:cs typeface="+mn-cs"/>
              </a:rPr>
              <a:t>Format Background</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Format Background </a:t>
            </a:r>
            <a:r>
              <a:rPr lang="en-US" sz="1200" kern="1200" dirty="0" smtClean="0">
                <a:solidFill>
                  <a:schemeClr val="tx1"/>
                </a:solidFill>
                <a:latin typeface="+mn-lt"/>
                <a:ea typeface="+mn-ea"/>
                <a:cs typeface="+mn-cs"/>
              </a:rPr>
              <a:t>dialog box, click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left pane, select </a:t>
            </a:r>
            <a:r>
              <a:rPr lang="en-US" sz="1200" b="1" kern="1200" dirty="0" smtClean="0">
                <a:solidFill>
                  <a:schemeClr val="tx1"/>
                </a:solidFill>
                <a:latin typeface="+mn-lt"/>
                <a:ea typeface="+mn-ea"/>
                <a:cs typeface="+mn-cs"/>
              </a:rPr>
              <a:t>Gradient fill</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Radial</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From Corner</a:t>
            </a:r>
            <a:r>
              <a:rPr lang="en-US" sz="1200" b="0" kern="1200" dirty="0" smtClean="0">
                <a:solidFill>
                  <a:schemeClr val="tx1"/>
                </a:solidFill>
                <a:latin typeface="+mn-lt"/>
                <a:ea typeface="+mn-ea"/>
                <a:cs typeface="+mn-cs"/>
              </a:rPr>
              <a:t> (fifth option from the left).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 gradient stop</a:t>
            </a:r>
            <a:r>
              <a:rPr lang="en-US" sz="1200" b="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 gradient stop</a:t>
            </a:r>
            <a:r>
              <a:rPr lang="en-US" sz="1200" kern="1200" dirty="0" smtClean="0">
                <a:solidFill>
                  <a:schemeClr val="tx1"/>
                </a:solidFill>
                <a:latin typeface="+mn-lt"/>
                <a:ea typeface="+mn-ea"/>
                <a:cs typeface="+mn-cs"/>
              </a:rPr>
              <a:t> until two stops appear in the slider.</a:t>
            </a:r>
          </a:p>
          <a:p>
            <a:pPr marL="228600" lvl="0" indent="-228600">
              <a:buFont typeface="+mj-lt"/>
              <a:buAutoNum type="arabicPeriod"/>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first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a:t>
            </a:r>
            <a:r>
              <a:rPr lang="en-US" sz="1200" b="0" kern="1200" dirty="0" smtClean="0">
                <a:solidFill>
                  <a:schemeClr val="tx1"/>
                </a:solidFill>
                <a:latin typeface="+mn-lt"/>
                <a:ea typeface="+mn-ea"/>
                <a:cs typeface="+mn-cs"/>
              </a:rPr>
              <a:t>(first row, first option from the left).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last stop in the slider</a:t>
            </a:r>
            <a:r>
              <a:rPr lang="en-US" sz="1200" kern="1200" dirty="0" smtClean="0">
                <a:solidFill>
                  <a:schemeClr val="tx1"/>
                </a:solidFill>
                <a:latin typeface="+mn-lt"/>
                <a:ea typeface="+mn-ea"/>
                <a:cs typeface="+mn-cs"/>
              </a:rPr>
              <a:t>, and then do the following: </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100%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Darker 35% </a:t>
            </a:r>
            <a:r>
              <a:rPr lang="en-US" sz="1200" b="0" kern="1200" dirty="0" smtClean="0">
                <a:solidFill>
                  <a:schemeClr val="tx1"/>
                </a:solidFill>
                <a:latin typeface="+mn-lt"/>
                <a:ea typeface="+mn-ea"/>
                <a:cs typeface="+mn-cs"/>
              </a:rPr>
              <a:t>(fifth</a:t>
            </a:r>
            <a:r>
              <a:rPr lang="en-US" sz="1200" b="0" kern="1200" baseline="0" dirty="0" smtClean="0">
                <a:solidFill>
                  <a:schemeClr val="tx1"/>
                </a:solidFill>
                <a:latin typeface="+mn-lt"/>
                <a:ea typeface="+mn-ea"/>
                <a:cs typeface="+mn-cs"/>
              </a:rPr>
              <a:t> row, first option from the left)</a:t>
            </a:r>
            <a:r>
              <a:rPr lang="en-US" sz="1200" b="0" kern="1200" dirty="0" smtClean="0">
                <a:solidFill>
                  <a:schemeClr val="tx1"/>
                </a:solidFill>
                <a:latin typeface="+mn-lt"/>
                <a:ea typeface="+mn-ea"/>
                <a:cs typeface="+mn-cs"/>
              </a:rPr>
              <a:t>.</a:t>
            </a:r>
          </a:p>
          <a:p>
            <a:pPr marL="1143000" lvl="2" indent="-228600">
              <a:buFont typeface="Arial" pitchFamily="34" charset="0"/>
              <a:buNone/>
            </a:pPr>
            <a:endParaRPr lang="en-US" sz="1200" b="0" kern="1200" dirty="0" smtClean="0">
              <a:solidFill>
                <a:schemeClr val="tx1"/>
              </a:solidFill>
              <a:latin typeface="+mn-lt"/>
              <a:ea typeface="+mn-ea"/>
              <a:cs typeface="+mn-cs"/>
            </a:endParaRPr>
          </a:p>
        </p:txBody>
      </p:sp>
      <p:sp>
        <p:nvSpPr>
          <p:cNvPr id="5" name="Slide Image Placeholder 4"/>
          <p:cNvSpPr>
            <a:spLocks noGrp="1" noRot="1" noChangeAspect="1"/>
          </p:cNvSpPr>
          <p:nvPr>
            <p:ph type="sldImg"/>
          </p:nvPr>
        </p:nvSpPr>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r>
              <a:rPr lang="en-US" sz="1400" b="1" dirty="0" smtClean="0"/>
              <a:t>Rotating numbers on a curved path</a:t>
            </a:r>
          </a:p>
          <a:p>
            <a:r>
              <a:rPr lang="en-US" sz="1400" dirty="0" smtClean="0"/>
              <a:t>(Advanced)</a:t>
            </a:r>
          </a:p>
          <a:p>
            <a:endParaRPr lang="en-US" sz="1200" dirty="0" smtClean="0"/>
          </a:p>
          <a:p>
            <a:pPr marL="685800" marR="0" lvl="3" indent="-228600" algn="l" defTabSz="914400" rtl="0" eaLnBrk="1" fontAlgn="auto" latinLnBrk="0" hangingPunct="1">
              <a:lnSpc>
                <a:spcPct val="100000"/>
              </a:lnSpc>
              <a:spcBef>
                <a:spcPts val="0"/>
              </a:spcBef>
              <a:spcAft>
                <a:spcPts val="0"/>
              </a:spcAft>
              <a:buClrTx/>
              <a:buSzTx/>
              <a:buFont typeface="+mj-lt"/>
              <a:buNone/>
              <a:tabLst/>
              <a:defRPr/>
            </a:pPr>
            <a:endParaRPr lang="en-US" sz="1200" dirty="0" smtClean="0"/>
          </a:p>
          <a:p>
            <a:pPr marL="0" marR="0" lvl="3" indent="0" algn="l" defTabSz="914400" rtl="0" eaLnBrk="1" fontAlgn="auto" latinLnBrk="0" hangingPunct="1">
              <a:lnSpc>
                <a:spcPct val="100000"/>
              </a:lnSpc>
              <a:spcBef>
                <a:spcPts val="0"/>
              </a:spcBef>
              <a:spcAft>
                <a:spcPts val="0"/>
              </a:spcAft>
              <a:buClrTx/>
              <a:buSzTx/>
              <a:buFont typeface="+mj-lt"/>
              <a:buNone/>
              <a:tabLst/>
              <a:defRPr/>
            </a:pPr>
            <a:r>
              <a:rPr lang="en-US" sz="1200" b="1" dirty="0" smtClean="0"/>
              <a:t>Tip: </a:t>
            </a:r>
            <a:r>
              <a:rPr lang="en-US" sz="1200" dirty="0" smtClean="0"/>
              <a:t>To draw the curved line on this slide, you will need to use the ruler and the drawing guides.</a:t>
            </a:r>
          </a:p>
          <a:p>
            <a:pPr marL="685800" marR="0" lvl="3" indent="-228600" algn="l" defTabSz="914400" rtl="0" eaLnBrk="1" fontAlgn="auto" latinLnBrk="0" hangingPunct="1">
              <a:lnSpc>
                <a:spcPct val="100000"/>
              </a:lnSpc>
              <a:spcBef>
                <a:spcPts val="0"/>
              </a:spcBef>
              <a:spcAft>
                <a:spcPts val="0"/>
              </a:spcAft>
              <a:buClrTx/>
              <a:buSzTx/>
              <a:buFont typeface="+mj-lt"/>
              <a:buNone/>
              <a:tabLst/>
              <a:defRPr/>
            </a:pPr>
            <a:endParaRPr lang="en-US" sz="1200" dirty="0" smtClean="0"/>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dirty="0" smtClean="0"/>
          </a:p>
          <a:p>
            <a:r>
              <a:rPr lang="en-US" sz="1200" dirty="0" smtClean="0"/>
              <a:t>To display the ruler and the drawing</a:t>
            </a:r>
            <a:r>
              <a:rPr lang="en-US" sz="1200" baseline="0" dirty="0" smtClean="0"/>
              <a:t> guides, do the following:</a:t>
            </a:r>
            <a:endParaRPr lang="en-US" sz="120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On the </a:t>
            </a:r>
            <a:r>
              <a:rPr lang="en-US" sz="1200" b="1" kern="1200" baseline="0" dirty="0" smtClean="0">
                <a:solidFill>
                  <a:schemeClr val="tx1"/>
                </a:solidFill>
                <a:latin typeface="+mn-lt"/>
                <a:ea typeface="+mn-ea"/>
                <a:cs typeface="+mn-cs"/>
              </a:rPr>
              <a:t>View</a:t>
            </a:r>
            <a:r>
              <a:rPr lang="en-US" sz="1200" b="0" kern="1200" baseline="0" dirty="0" smtClean="0">
                <a:solidFill>
                  <a:schemeClr val="tx1"/>
                </a:solidFill>
                <a:latin typeface="+mn-lt"/>
                <a:ea typeface="+mn-ea"/>
                <a:cs typeface="+mn-cs"/>
              </a:rPr>
              <a:t> tab, in the </a:t>
            </a:r>
            <a:r>
              <a:rPr lang="en-US" sz="1200" b="1" kern="1200" baseline="0" dirty="0" smtClean="0">
                <a:solidFill>
                  <a:schemeClr val="tx1"/>
                </a:solidFill>
                <a:latin typeface="+mn-lt"/>
                <a:ea typeface="+mn-ea"/>
                <a:cs typeface="+mn-cs"/>
              </a:rPr>
              <a:t>Show/Hide</a:t>
            </a:r>
            <a:r>
              <a:rPr lang="en-US" sz="1200" b="0" kern="1200" baseline="0" dirty="0" smtClean="0">
                <a:solidFill>
                  <a:schemeClr val="tx1"/>
                </a:solidFill>
                <a:latin typeface="+mn-lt"/>
                <a:ea typeface="+mn-ea"/>
                <a:cs typeface="+mn-cs"/>
              </a:rPr>
              <a:t> group, select </a:t>
            </a:r>
            <a:r>
              <a:rPr lang="en-US" sz="1200" b="1" kern="1200" baseline="0" dirty="0" smtClean="0">
                <a:solidFill>
                  <a:schemeClr val="tx1"/>
                </a:solidFill>
                <a:latin typeface="+mn-lt"/>
                <a:ea typeface="+mn-ea"/>
                <a:cs typeface="+mn-cs"/>
              </a:rPr>
              <a:t>Ruler</a:t>
            </a:r>
            <a:r>
              <a:rPr lang="en-US" sz="1200" b="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Right-click the slide background area, and then click </a:t>
            </a:r>
            <a:r>
              <a:rPr lang="en-US" sz="1200" b="1" kern="1200" baseline="0" dirty="0" smtClean="0">
                <a:solidFill>
                  <a:schemeClr val="tx1"/>
                </a:solidFill>
                <a:latin typeface="+mn-lt"/>
                <a:ea typeface="+mn-ea"/>
                <a:cs typeface="+mn-cs"/>
              </a:rPr>
              <a:t>Grid and Guides</a:t>
            </a:r>
            <a:r>
              <a:rPr lang="en-US" sz="1200" b="0" kern="1200" baseline="0" dirty="0" smtClean="0">
                <a:solidFill>
                  <a:schemeClr val="tx1"/>
                </a:solidFill>
                <a:latin typeface="+mn-lt"/>
                <a:ea typeface="+mn-ea"/>
                <a:cs typeface="+mn-cs"/>
              </a:rPr>
              <a:t>. In the </a:t>
            </a:r>
            <a:r>
              <a:rPr lang="en-US" sz="1200" b="1" kern="1200" baseline="0" dirty="0" smtClean="0">
                <a:solidFill>
                  <a:schemeClr val="tx1"/>
                </a:solidFill>
                <a:latin typeface="+mn-lt"/>
                <a:ea typeface="+mn-ea"/>
                <a:cs typeface="+mn-cs"/>
              </a:rPr>
              <a:t>Grid and Guides </a:t>
            </a:r>
            <a:r>
              <a:rPr lang="en-US" sz="1200" b="0" kern="1200" baseline="0" dirty="0" smtClean="0">
                <a:solidFill>
                  <a:schemeClr val="tx1"/>
                </a:solidFill>
                <a:latin typeface="+mn-lt"/>
                <a:ea typeface="+mn-ea"/>
                <a:cs typeface="+mn-cs"/>
              </a:rPr>
              <a:t>dialog box, under </a:t>
            </a:r>
            <a:r>
              <a:rPr lang="en-US" sz="1200" b="1" kern="1200" baseline="0" dirty="0" smtClean="0">
                <a:solidFill>
                  <a:schemeClr val="tx1"/>
                </a:solidFill>
                <a:latin typeface="+mn-lt"/>
                <a:ea typeface="+mn-ea"/>
                <a:cs typeface="+mn-cs"/>
              </a:rPr>
              <a:t>Guide settings</a:t>
            </a:r>
            <a:r>
              <a:rPr lang="en-US" sz="1200" b="0" kern="1200" baseline="0" dirty="0" smtClean="0">
                <a:solidFill>
                  <a:schemeClr val="tx1"/>
                </a:solidFill>
                <a:latin typeface="+mn-lt"/>
                <a:ea typeface="+mn-ea"/>
                <a:cs typeface="+mn-cs"/>
              </a:rPr>
              <a:t>, select </a:t>
            </a:r>
            <a:r>
              <a:rPr lang="en-US" sz="1200" b="1" kern="1200" baseline="0" dirty="0" smtClean="0">
                <a:solidFill>
                  <a:schemeClr val="tx1"/>
                </a:solidFill>
                <a:latin typeface="+mn-lt"/>
                <a:ea typeface="+mn-ea"/>
                <a:cs typeface="+mn-cs"/>
              </a:rPr>
              <a:t>Display drawing guides on screen</a:t>
            </a:r>
            <a:r>
              <a:rPr lang="en-US" sz="1200" b="0" kern="1200" baseline="0" dirty="0" smtClean="0">
                <a:solidFill>
                  <a:schemeClr val="tx1"/>
                </a:solidFill>
                <a:latin typeface="+mn-lt"/>
                <a:ea typeface="+mn-ea"/>
                <a:cs typeface="+mn-cs"/>
              </a:rPr>
              <a:t>. </a:t>
            </a:r>
            <a:r>
              <a:rPr lang="en-US" sz="1200" b="0" baseline="0" dirty="0" smtClean="0"/>
              <a:t>(</a:t>
            </a:r>
            <a:r>
              <a:rPr lang="en-US" sz="1200" b="1" dirty="0" smtClean="0"/>
              <a:t>Note: </a:t>
            </a:r>
            <a:r>
              <a:rPr lang="en-US" sz="1200" dirty="0" smtClean="0"/>
              <a:t>One horizontal and one vertical guide will display on</a:t>
            </a:r>
            <a:r>
              <a:rPr lang="en-US" sz="1200" baseline="0" dirty="0" smtClean="0"/>
              <a:t> the slide </a:t>
            </a:r>
            <a:r>
              <a:rPr lang="en-US" sz="1200" dirty="0" smtClean="0"/>
              <a:t>at 0.00, the default</a:t>
            </a:r>
            <a:r>
              <a:rPr lang="en-US" sz="1200" baseline="0" dirty="0" smtClean="0"/>
              <a:t> position</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None/>
              <a:tabLst/>
              <a:defRPr/>
            </a:pPr>
            <a:r>
              <a:rPr lang="en-US" sz="1200" dirty="0" smtClean="0"/>
              <a:t>To reproduce the curved line on this slide, do the following:</a:t>
            </a:r>
            <a:endParaRPr lang="en-US" sz="1200" b="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On the </a:t>
            </a:r>
            <a:r>
              <a:rPr lang="en-US" sz="1200" b="1" kern="1200" baseline="0" dirty="0" smtClean="0">
                <a:solidFill>
                  <a:schemeClr val="tx1"/>
                </a:solidFill>
                <a:latin typeface="+mn-lt"/>
                <a:ea typeface="+mn-ea"/>
                <a:cs typeface="+mn-cs"/>
              </a:rPr>
              <a:t>Insert </a:t>
            </a:r>
            <a:r>
              <a:rPr lang="en-US" sz="1200" b="0" kern="1200" baseline="0" dirty="0" smtClean="0">
                <a:solidFill>
                  <a:schemeClr val="tx1"/>
                </a:solidFill>
                <a:latin typeface="+mn-lt"/>
                <a:ea typeface="+mn-ea"/>
                <a:cs typeface="+mn-cs"/>
              </a:rPr>
              <a:t>tab, in the </a:t>
            </a:r>
            <a:r>
              <a:rPr lang="en-US" sz="1200" b="1" kern="1200" baseline="0" dirty="0" smtClean="0">
                <a:solidFill>
                  <a:schemeClr val="tx1"/>
                </a:solidFill>
                <a:latin typeface="+mn-lt"/>
                <a:ea typeface="+mn-ea"/>
                <a:cs typeface="+mn-cs"/>
              </a:rPr>
              <a:t>Illustrations </a:t>
            </a:r>
            <a:r>
              <a:rPr lang="en-US" sz="1200" b="0" kern="1200" baseline="0" dirty="0" smtClean="0">
                <a:solidFill>
                  <a:schemeClr val="tx1"/>
                </a:solidFill>
                <a:latin typeface="+mn-lt"/>
                <a:ea typeface="+mn-ea"/>
                <a:cs typeface="+mn-cs"/>
              </a:rPr>
              <a:t>group, click </a:t>
            </a:r>
            <a:r>
              <a:rPr lang="en-US" sz="1200" b="1" kern="1200" baseline="0" dirty="0" smtClean="0">
                <a:solidFill>
                  <a:schemeClr val="tx1"/>
                </a:solidFill>
                <a:latin typeface="+mn-lt"/>
                <a:ea typeface="+mn-ea"/>
                <a:cs typeface="+mn-cs"/>
              </a:rPr>
              <a:t>Shapes</a:t>
            </a:r>
            <a:r>
              <a:rPr lang="en-US" sz="1200" b="0" kern="1200" baseline="0" dirty="0" smtClean="0">
                <a:solidFill>
                  <a:schemeClr val="tx1"/>
                </a:solidFill>
                <a:latin typeface="+mn-lt"/>
                <a:ea typeface="+mn-ea"/>
                <a:cs typeface="+mn-cs"/>
              </a:rPr>
              <a:t>, and then under </a:t>
            </a:r>
            <a:r>
              <a:rPr lang="en-US" sz="1200" b="1" kern="1200" baseline="0" dirty="0" smtClean="0">
                <a:solidFill>
                  <a:schemeClr val="tx1"/>
                </a:solidFill>
                <a:latin typeface="+mn-lt"/>
                <a:ea typeface="+mn-ea"/>
                <a:cs typeface="+mn-cs"/>
              </a:rPr>
              <a:t>Lines</a:t>
            </a:r>
            <a:r>
              <a:rPr lang="en-US" sz="1200" b="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Curve</a:t>
            </a:r>
            <a:r>
              <a:rPr lang="en-US" sz="1200" b="0" kern="1200" baseline="0" dirty="0" smtClean="0">
                <a:solidFill>
                  <a:schemeClr val="tx1"/>
                </a:solidFill>
                <a:latin typeface="+mn-lt"/>
                <a:ea typeface="+mn-ea"/>
                <a:cs typeface="+mn-cs"/>
              </a:rPr>
              <a:t> (10</a:t>
            </a:r>
            <a:r>
              <a:rPr lang="en-US" sz="1200" b="0" kern="1200" baseline="30000" dirty="0" smtClean="0">
                <a:solidFill>
                  <a:schemeClr val="tx1"/>
                </a:solidFill>
                <a:latin typeface="+mn-lt"/>
                <a:ea typeface="+mn-ea"/>
                <a:cs typeface="+mn-cs"/>
              </a:rPr>
              <a:t>th</a:t>
            </a:r>
            <a:r>
              <a:rPr lang="en-US" sz="1200" b="0" kern="1200" baseline="0" dirty="0" smtClean="0">
                <a:solidFill>
                  <a:schemeClr val="tx1"/>
                </a:solidFill>
                <a:latin typeface="+mn-lt"/>
                <a:ea typeface="+mn-ea"/>
                <a:cs typeface="+mn-cs"/>
              </a:rPr>
              <a:t> option from the left). To draw the curved line on the slide, do the following:</a:t>
            </a:r>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Click the first point 0.25” to the left of the left edge of the slide and 0.75” below the horizontal drawing guide.</a:t>
            </a:r>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Click the second point 3” to the left of the vertical drawing guide and 1” above the horizontal drawing guide.</a:t>
            </a:r>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Click the third point 1.5” to the right of the vertical drawing guide and 0.5” below the horizontal drawing guide.</a:t>
            </a:r>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Double-click the fourth and final point 0.25” to the right of the right edge of the slide and 1.5” above the horizontal drawing guide.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2"/>
              <a:tabLst/>
              <a:defRPr/>
            </a:pPr>
            <a:r>
              <a:rPr lang="en-US" sz="1200" b="0" kern="1200" dirty="0" smtClean="0">
                <a:solidFill>
                  <a:schemeClr val="tx1"/>
                </a:solidFill>
                <a:latin typeface="+mn-lt"/>
                <a:ea typeface="+mn-ea"/>
                <a:cs typeface="+mn-cs"/>
              </a:rPr>
              <a:t>Select the curved line. Under</a:t>
            </a:r>
            <a:r>
              <a:rPr lang="en-US" sz="1200" b="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Drawing Tools</a:t>
            </a:r>
            <a:r>
              <a:rPr lang="en-US" sz="1200" b="0" kern="1200" baseline="0" dirty="0" smtClean="0">
                <a:solidFill>
                  <a:schemeClr val="tx1"/>
                </a:solidFill>
                <a:latin typeface="+mn-lt"/>
                <a:ea typeface="+mn-ea"/>
                <a:cs typeface="+mn-cs"/>
              </a:rPr>
              <a:t>, on the </a:t>
            </a:r>
            <a:r>
              <a:rPr lang="en-US" sz="1200" b="1" kern="1200" baseline="0" dirty="0" smtClean="0">
                <a:solidFill>
                  <a:schemeClr val="tx1"/>
                </a:solidFill>
                <a:latin typeface="+mn-lt"/>
                <a:ea typeface="+mn-ea"/>
                <a:cs typeface="+mn-cs"/>
              </a:rPr>
              <a:t>Format</a:t>
            </a:r>
            <a:r>
              <a:rPr lang="en-US" sz="1200" b="0" kern="1200" baseline="0" dirty="0" smtClean="0">
                <a:solidFill>
                  <a:schemeClr val="tx1"/>
                </a:solidFill>
                <a:latin typeface="+mn-lt"/>
                <a:ea typeface="+mn-ea"/>
                <a:cs typeface="+mn-cs"/>
              </a:rPr>
              <a:t> tab, in the </a:t>
            </a:r>
            <a:r>
              <a:rPr lang="en-US" sz="1200" b="1" kern="1200" baseline="0" dirty="0" smtClean="0">
                <a:solidFill>
                  <a:schemeClr val="tx1"/>
                </a:solidFill>
                <a:latin typeface="+mn-lt"/>
                <a:ea typeface="+mn-ea"/>
                <a:cs typeface="+mn-cs"/>
              </a:rPr>
              <a:t>Shape Styles </a:t>
            </a:r>
            <a:r>
              <a:rPr lang="en-US" sz="1200" b="0" kern="1200" baseline="0" dirty="0" smtClean="0">
                <a:solidFill>
                  <a:schemeClr val="tx1"/>
                </a:solidFill>
                <a:latin typeface="+mn-lt"/>
                <a:ea typeface="+mn-ea"/>
                <a:cs typeface="+mn-cs"/>
              </a:rPr>
              <a:t>group, click </a:t>
            </a:r>
            <a:r>
              <a:rPr lang="en-US" sz="1200" b="1" kern="1200" baseline="0" dirty="0" smtClean="0">
                <a:solidFill>
                  <a:schemeClr val="tx1"/>
                </a:solidFill>
                <a:latin typeface="+mn-lt"/>
                <a:ea typeface="+mn-ea"/>
                <a:cs typeface="+mn-cs"/>
              </a:rPr>
              <a:t>Shape Outline</a:t>
            </a:r>
            <a:r>
              <a:rPr lang="en-US" sz="1200" b="0" kern="1200" baseline="0" dirty="0" smtClean="0">
                <a:solidFill>
                  <a:schemeClr val="tx1"/>
                </a:solidFill>
                <a:latin typeface="+mn-lt"/>
                <a:ea typeface="+mn-ea"/>
                <a:cs typeface="+mn-cs"/>
              </a:rPr>
              <a:t>, and then do the following: </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Under </a:t>
            </a:r>
            <a:r>
              <a:rPr lang="en-US" sz="1200" b="1" kern="1200" baseline="0" dirty="0" smtClean="0">
                <a:solidFill>
                  <a:schemeClr val="tx1"/>
                </a:solidFill>
                <a:latin typeface="+mn-lt"/>
                <a:ea typeface="+mn-ea"/>
                <a:cs typeface="+mn-cs"/>
              </a:rPr>
              <a:t>Theme Colors</a:t>
            </a:r>
            <a:r>
              <a:rPr lang="en-US" sz="1200" b="0" kern="1200" baseline="0" dirty="0" smtClean="0">
                <a:solidFill>
                  <a:schemeClr val="tx1"/>
                </a:solidFill>
                <a:latin typeface="+mn-lt"/>
                <a:ea typeface="+mn-ea"/>
                <a:cs typeface="+mn-cs"/>
              </a:rPr>
              <a:t>,</a:t>
            </a:r>
            <a:r>
              <a:rPr lang="en-US" sz="1200" b="1" kern="1200" baseline="0" dirty="0" smtClean="0">
                <a:solidFill>
                  <a:schemeClr val="tx1"/>
                </a:solidFill>
                <a:latin typeface="+mn-lt"/>
                <a:ea typeface="+mn-ea"/>
                <a:cs typeface="+mn-cs"/>
              </a:rPr>
              <a:t> </a:t>
            </a:r>
            <a:r>
              <a:rPr lang="en-US" sz="1200" b="0" kern="1200" baseline="0" dirty="0" smtClean="0">
                <a:solidFill>
                  <a:schemeClr val="tx1"/>
                </a:solidFill>
                <a:latin typeface="+mn-lt"/>
                <a:ea typeface="+mn-ea"/>
                <a:cs typeface="+mn-cs"/>
              </a:rPr>
              <a:t>click</a:t>
            </a:r>
            <a:r>
              <a:rPr lang="en-US" sz="1200" b="0" dirty="0" smtClean="0"/>
              <a:t> </a:t>
            </a:r>
            <a:r>
              <a:rPr lang="en-US" sz="1200" b="1" dirty="0" smtClean="0"/>
              <a:t>White, Background 1, Darker 35%</a:t>
            </a:r>
            <a:r>
              <a:rPr lang="en-US" sz="1200" b="0" dirty="0" smtClean="0"/>
              <a:t> (fifth row, first option from the left). </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Point to </a:t>
            </a:r>
            <a:r>
              <a:rPr lang="en-US" sz="1200" b="1" kern="1200" baseline="0" dirty="0" smtClean="0">
                <a:solidFill>
                  <a:schemeClr val="tx1"/>
                </a:solidFill>
                <a:latin typeface="+mn-lt"/>
                <a:ea typeface="+mn-ea"/>
                <a:cs typeface="+mn-cs"/>
              </a:rPr>
              <a:t>Dashes</a:t>
            </a:r>
            <a:r>
              <a:rPr lang="en-US" sz="1200" b="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Square Dot </a:t>
            </a:r>
            <a:r>
              <a:rPr lang="en-US" sz="1200" b="0" kern="1200" baseline="0" dirty="0" smtClean="0">
                <a:solidFill>
                  <a:schemeClr val="tx1"/>
                </a:solidFill>
                <a:latin typeface="+mn-lt"/>
                <a:ea typeface="+mn-ea"/>
                <a:cs typeface="+mn-cs"/>
              </a:rPr>
              <a:t>(third option from the top).</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Point to </a:t>
            </a:r>
            <a:r>
              <a:rPr lang="en-US" sz="1200" b="1" kern="1200" baseline="0" dirty="0" smtClean="0">
                <a:solidFill>
                  <a:schemeClr val="tx1"/>
                </a:solidFill>
                <a:latin typeface="+mn-lt"/>
                <a:ea typeface="+mn-ea"/>
                <a:cs typeface="+mn-cs"/>
              </a:rPr>
              <a:t>Weight</a:t>
            </a:r>
            <a:r>
              <a:rPr lang="en-US" sz="1200" b="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1 ½ pt</a:t>
            </a:r>
            <a:r>
              <a:rPr lang="en-US" sz="1200" b="0" kern="1200" baseline="0" dirty="0" smtClean="0">
                <a:solidFill>
                  <a:schemeClr val="tx1"/>
                </a:solidFill>
                <a:latin typeface="+mn-lt"/>
                <a:ea typeface="+mn-ea"/>
                <a:cs typeface="+mn-cs"/>
              </a:rPr>
              <a:t>. </a:t>
            </a:r>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dirty="0" smtClean="0"/>
          </a:p>
          <a:p>
            <a:endParaRPr lang="en-US" sz="1200" dirty="0" smtClean="0"/>
          </a:p>
          <a:p>
            <a:r>
              <a:rPr lang="en-US" sz="1200" dirty="0" smtClean="0"/>
              <a:t>To reproduce the “1”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t>On the </a:t>
            </a:r>
            <a:r>
              <a:rPr lang="en-US" sz="1200" b="1" i="0" dirty="0" smtClean="0"/>
              <a:t>Home</a:t>
            </a:r>
            <a:r>
              <a:rPr lang="en-US" sz="1200" i="0" dirty="0" smtClean="0"/>
              <a:t> tab, in the</a:t>
            </a:r>
            <a:r>
              <a:rPr lang="en-US" sz="1200" i="0" baseline="0" dirty="0" smtClean="0"/>
              <a:t> </a:t>
            </a:r>
            <a:r>
              <a:rPr lang="en-US" sz="1200" b="1" i="0" baseline="0" dirty="0" smtClean="0"/>
              <a:t>Slides</a:t>
            </a:r>
            <a:r>
              <a:rPr lang="en-US" sz="1200" i="0" baseline="0" dirty="0" smtClean="0"/>
              <a:t> group, click </a:t>
            </a:r>
            <a:r>
              <a:rPr lang="en-US" sz="1200" b="1" i="0" baseline="0" dirty="0" smtClean="0"/>
              <a:t>Layout</a:t>
            </a:r>
            <a:r>
              <a:rPr lang="en-US" sz="1200" i="0" baseline="0" dirty="0" smtClean="0"/>
              <a:t>, and then click </a:t>
            </a:r>
            <a:r>
              <a:rPr lang="en-US" sz="1200" b="1" i="0" baseline="0" dirty="0" smtClean="0"/>
              <a:t>Blank</a:t>
            </a:r>
            <a:r>
              <a:rPr lang="en-US" sz="1200" i="0" baseline="0" dirty="0" smtClean="0"/>
              <a:t>.</a:t>
            </a:r>
            <a:endParaRPr lang="en-US" sz="1200" i="0" dirty="0" smtClean="0"/>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t>On</a:t>
            </a:r>
            <a:r>
              <a:rPr lang="en-US" sz="1200" i="0" baseline="0" dirty="0" smtClean="0"/>
              <a:t> the </a:t>
            </a:r>
            <a:r>
              <a:rPr lang="en-US" sz="1200" b="1" i="0" baseline="0" dirty="0" smtClean="0"/>
              <a:t>Insert</a:t>
            </a:r>
            <a:r>
              <a:rPr lang="en-US" sz="1200" i="0" baseline="0" dirty="0" smtClean="0"/>
              <a:t> tab, in the </a:t>
            </a:r>
            <a:r>
              <a:rPr lang="en-US" sz="1200" b="1" i="0" baseline="0" dirty="0" smtClean="0"/>
              <a:t>Text</a:t>
            </a:r>
            <a:r>
              <a:rPr lang="en-US" sz="1200" i="0" baseline="0" dirty="0" smtClean="0"/>
              <a:t> group, click </a:t>
            </a:r>
            <a:r>
              <a:rPr lang="en-US" sz="1200" b="1" i="0" baseline="0" dirty="0" smtClean="0"/>
              <a:t>Text Box</a:t>
            </a:r>
            <a:r>
              <a:rPr lang="en-US" sz="1200" i="0" baseline="0" dirty="0" smtClean="0"/>
              <a:t>, and then on the slide, drag to draw the text 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t>Enter </a:t>
            </a:r>
            <a:r>
              <a:rPr lang="en-US" sz="1200" b="1" i="0" baseline="0" dirty="0" smtClean="0"/>
              <a:t>1</a:t>
            </a:r>
            <a:r>
              <a:rPr lang="en-US" sz="1200" i="0" baseline="0" dirty="0" smtClean="0"/>
              <a:t> in the text box, and then select the text. O</a:t>
            </a:r>
            <a:r>
              <a:rPr lang="en-US" sz="1200" i="0" dirty="0" smtClean="0"/>
              <a:t>n the </a:t>
            </a:r>
            <a:r>
              <a:rPr lang="en-US" sz="1200" b="1" i="0" dirty="0" smtClean="0"/>
              <a:t>Home</a:t>
            </a:r>
            <a:r>
              <a:rPr lang="en-US" sz="1200" i="0" baseline="0" dirty="0" smtClean="0"/>
              <a:t> tab, in the </a:t>
            </a:r>
            <a:r>
              <a:rPr lang="en-US" sz="1200" b="1" i="0" baseline="0" dirty="0" smtClean="0"/>
              <a:t>Font</a:t>
            </a:r>
            <a:r>
              <a:rPr lang="en-US" sz="1200" i="0" baseline="0" dirty="0" smtClean="0"/>
              <a:t> group, do the following:</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t>In the </a:t>
            </a:r>
            <a:r>
              <a:rPr lang="en-US" sz="1200" b="1" i="0" baseline="0" dirty="0" smtClean="0"/>
              <a:t>Font</a:t>
            </a:r>
            <a:r>
              <a:rPr lang="en-US" sz="1200" i="0" baseline="0" dirty="0" smtClean="0"/>
              <a:t> list, select </a:t>
            </a:r>
            <a:r>
              <a:rPr lang="en-US" sz="1200" b="1" baseline="0" dirty="0" smtClean="0"/>
              <a:t>Impact</a:t>
            </a:r>
            <a:r>
              <a:rPr lang="en-US" sz="1200" b="0" baseline="0" dirty="0" smtClean="0"/>
              <a:t>.</a:t>
            </a:r>
            <a:endParaRPr lang="en-US" sz="1200" b="0" i="0" baseline="0" dirty="0" smtClean="0"/>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t>In the </a:t>
            </a:r>
            <a:r>
              <a:rPr lang="en-US" sz="1200" b="1" i="0" baseline="0" dirty="0" smtClean="0"/>
              <a:t>Font Size </a:t>
            </a:r>
            <a:r>
              <a:rPr lang="en-US" sz="1200" i="0" baseline="0" dirty="0" smtClean="0"/>
              <a:t>box, enter </a:t>
            </a:r>
            <a:r>
              <a:rPr lang="en-US" sz="1200" b="1" baseline="0" dirty="0" smtClean="0"/>
              <a:t>140</a:t>
            </a:r>
            <a:r>
              <a:rPr lang="en-US" sz="1200" b="0" baseline="0" dirty="0" smtClean="0"/>
              <a:t>.</a:t>
            </a:r>
            <a:endParaRPr lang="en-US" sz="1200" i="0" baseline="0" dirty="0" smtClean="0"/>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t>On the </a:t>
            </a:r>
            <a:r>
              <a:rPr lang="en-US" sz="1200" b="1" i="0" baseline="0" dirty="0" smtClean="0"/>
              <a:t>Home</a:t>
            </a:r>
            <a:r>
              <a:rPr lang="en-US" sz="1200" i="0" baseline="0" dirty="0" smtClean="0"/>
              <a:t> tab, in the </a:t>
            </a:r>
            <a:r>
              <a:rPr lang="en-US" sz="1200" b="1" i="0" baseline="0" dirty="0" smtClean="0"/>
              <a:t>Paragraph</a:t>
            </a:r>
            <a:r>
              <a:rPr lang="en-US" sz="1200" i="0" baseline="0" dirty="0" smtClean="0"/>
              <a:t> group, click </a:t>
            </a:r>
            <a:r>
              <a:rPr lang="en-US" sz="1200" b="1" i="0" baseline="0" dirty="0" smtClean="0"/>
              <a:t>Align Text Left </a:t>
            </a:r>
            <a:r>
              <a:rPr lang="en-US" sz="1200" i="0" baseline="0" dirty="0" smtClean="0"/>
              <a:t>to align the text left in the text box.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t>Select the text box. Under </a:t>
            </a:r>
            <a:r>
              <a:rPr lang="en-US" sz="1200" b="1" i="0" baseline="0" dirty="0" smtClean="0"/>
              <a:t>Drawing Tools</a:t>
            </a:r>
            <a:r>
              <a:rPr lang="en-US" sz="1200" i="0" baseline="0" dirty="0" smtClean="0"/>
              <a:t>, on the </a:t>
            </a:r>
            <a:r>
              <a:rPr lang="en-US" sz="1200" b="1" i="0" baseline="0" dirty="0" smtClean="0"/>
              <a:t>Format</a:t>
            </a:r>
            <a:r>
              <a:rPr lang="en-US" sz="1200" i="0" baseline="0" dirty="0" smtClean="0"/>
              <a:t> tab, in the bottom right corner of the </a:t>
            </a:r>
            <a:r>
              <a:rPr lang="en-US" sz="1200" b="1" i="0" baseline="0" dirty="0" smtClean="0"/>
              <a:t>WordArt Styles </a:t>
            </a:r>
            <a:r>
              <a:rPr lang="en-US" sz="1200" i="0" baseline="0" dirty="0" smtClean="0"/>
              <a:t>group, click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 launcher.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Fill </a:t>
            </a:r>
            <a:r>
              <a:rPr lang="en-US" sz="1200" kern="1200" baseline="0" dirty="0" smtClean="0">
                <a:solidFill>
                  <a:schemeClr val="tx1"/>
                </a:solidFill>
                <a:latin typeface="+mn-lt"/>
                <a:ea typeface="+mn-ea"/>
                <a:cs typeface="+mn-cs"/>
              </a:rPr>
              <a:t>in the left pane, select </a:t>
            </a:r>
            <a:r>
              <a:rPr lang="en-US" sz="1200" b="1" kern="1200" baseline="0" dirty="0" smtClean="0">
                <a:solidFill>
                  <a:schemeClr val="tx1"/>
                </a:solidFill>
                <a:latin typeface="+mn-lt"/>
                <a:ea typeface="+mn-ea"/>
                <a:cs typeface="+mn-cs"/>
              </a:rPr>
              <a:t>Gradient fill </a:t>
            </a:r>
            <a:r>
              <a:rPr lang="en-US" sz="120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Text Fill </a:t>
            </a:r>
            <a:r>
              <a:rPr lang="en-US" sz="1200" kern="1200" baseline="0" dirty="0" smtClean="0">
                <a:solidFill>
                  <a:schemeClr val="tx1"/>
                </a:solidFill>
                <a:latin typeface="+mn-lt"/>
                <a:ea typeface="+mn-ea"/>
                <a:cs typeface="+mn-cs"/>
              </a:rPr>
              <a:t>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Linear Down </a:t>
            </a:r>
            <a:r>
              <a:rPr lang="en-US" sz="1200" kern="1200" dirty="0" smtClean="0">
                <a:solidFill>
                  <a:schemeClr val="tx1"/>
                </a:solidFill>
                <a:latin typeface="+mn-lt"/>
                <a:ea typeface="+mn-ea"/>
                <a:cs typeface="+mn-cs"/>
              </a:rPr>
              <a:t>(first row, second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 gradient stops</a:t>
            </a:r>
            <a:r>
              <a:rPr lang="en-US" sz="1200" b="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 gradient</a:t>
            </a:r>
            <a:r>
              <a:rPr lang="en-US" sz="1200" b="1" kern="1200" baseline="0" dirty="0" smtClean="0">
                <a:solidFill>
                  <a:schemeClr val="tx1"/>
                </a:solidFill>
                <a:latin typeface="+mn-lt"/>
                <a:ea typeface="+mn-ea"/>
                <a:cs typeface="+mn-cs"/>
              </a:rPr>
              <a:t> stops</a:t>
            </a:r>
            <a:r>
              <a:rPr lang="en-US" sz="1200" kern="1200" dirty="0" smtClean="0">
                <a:solidFill>
                  <a:schemeClr val="tx1"/>
                </a:solidFill>
                <a:latin typeface="+mn-lt"/>
                <a:ea typeface="+mn-ea"/>
                <a:cs typeface="+mn-cs"/>
              </a:rPr>
              <a:t> until two stops appear in the slider.</a:t>
            </a:r>
          </a:p>
          <a:p>
            <a:pPr marL="228600" lvl="0" indent="-228600">
              <a:buFont typeface="+mj-lt"/>
              <a:buAutoNum type="arabicPeriod"/>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first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a:t>
            </a:r>
            <a:r>
              <a:rPr lang="en-US" sz="1200" b="0" kern="1200" dirty="0" smtClean="0">
                <a:solidFill>
                  <a:schemeClr val="tx1"/>
                </a:solidFill>
                <a:latin typeface="+mn-lt"/>
                <a:ea typeface="+mn-ea"/>
                <a:cs typeface="+mn-cs"/>
              </a:rPr>
              <a:t>(first row, first option from the left).</a:t>
            </a:r>
          </a:p>
          <a:p>
            <a:pPr marL="1143000" lvl="2" indent="-228600">
              <a:buFont typeface="Arial" pitchFamily="34" charset="0"/>
              <a:buChar cha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50%</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last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85%</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a:t>
            </a:r>
            <a:r>
              <a:rPr lang="en-US" sz="1200" b="0" kern="1200" dirty="0" smtClean="0">
                <a:solidFill>
                  <a:schemeClr val="tx1"/>
                </a:solidFill>
                <a:latin typeface="+mn-lt"/>
                <a:ea typeface="+mn-ea"/>
                <a:cs typeface="+mn-cs"/>
              </a:rPr>
              <a:t>(first row, first option from the left).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0%</a:t>
            </a:r>
            <a:r>
              <a:rPr lang="en-US" sz="1200" b="0" kern="1200" dirty="0" smtClean="0">
                <a:solidFill>
                  <a:schemeClr val="tx1"/>
                </a:solidFill>
                <a:latin typeface="+mn-lt"/>
                <a:ea typeface="+mn-ea"/>
                <a:cs typeface="+mn-cs"/>
              </a:rPr>
              <a:t>.</a:t>
            </a:r>
            <a:endParaRPr lang="en-US" sz="1200" i="0" baseline="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in the left pane. In the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pane, select </a:t>
            </a:r>
            <a:r>
              <a:rPr lang="en-US" sz="1200" b="1" kern="1200" baseline="0" dirty="0" smtClean="0">
                <a:solidFill>
                  <a:schemeClr val="tx1"/>
                </a:solidFill>
                <a:latin typeface="+mn-lt"/>
                <a:ea typeface="+mn-ea"/>
                <a:cs typeface="+mn-cs"/>
              </a:rPr>
              <a:t>Solid line</a:t>
            </a:r>
            <a:r>
              <a:rPr lang="en-US" sz="1200" kern="1200" baseline="0" dirty="0" smtClean="0">
                <a:solidFill>
                  <a:schemeClr val="tx1"/>
                </a:solidFill>
                <a:latin typeface="+mn-lt"/>
                <a:ea typeface="+mn-ea"/>
                <a:cs typeface="+mn-cs"/>
              </a:rPr>
              <a:t>, click the button next to </a:t>
            </a:r>
            <a:r>
              <a:rPr lang="en-US" sz="1200" b="1" kern="1200" baseline="0" dirty="0" smtClean="0">
                <a:solidFill>
                  <a:schemeClr val="tx1"/>
                </a:solidFill>
                <a:latin typeface="+mn-lt"/>
                <a:ea typeface="+mn-ea"/>
                <a:cs typeface="+mn-cs"/>
              </a:rPr>
              <a:t>Color</a:t>
            </a:r>
            <a:r>
              <a:rPr lang="en-US" sz="120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More Colors</a:t>
            </a:r>
            <a:r>
              <a:rPr lang="en-US" sz="1200" kern="1200" baseline="0" dirty="0" smtClean="0">
                <a:solidFill>
                  <a:schemeClr val="tx1"/>
                </a:solidFill>
                <a:latin typeface="+mn-lt"/>
                <a:ea typeface="+mn-ea"/>
                <a:cs typeface="+mn-cs"/>
              </a:rPr>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49</a:t>
            </a:r>
            <a:r>
              <a:rPr lang="en-US" sz="1200" dirty="0" smtClean="0"/>
              <a:t>, Green: </a:t>
            </a:r>
            <a:r>
              <a:rPr lang="en-US" sz="1200" b="1" dirty="0" smtClean="0"/>
              <a:t>133</a:t>
            </a:r>
            <a:r>
              <a:rPr lang="en-US" sz="1200" dirty="0" smtClean="0"/>
              <a:t>, Blue: </a:t>
            </a:r>
            <a:r>
              <a:rPr lang="en-US" sz="1200" b="1" dirty="0" smtClean="0"/>
              <a:t>156</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Outline Style </a:t>
            </a:r>
            <a:r>
              <a:rPr lang="en-US" sz="1200" kern="1200" baseline="0" dirty="0" smtClean="0">
                <a:solidFill>
                  <a:schemeClr val="tx1"/>
                </a:solidFill>
                <a:latin typeface="+mn-lt"/>
                <a:ea typeface="+mn-ea"/>
                <a:cs typeface="+mn-cs"/>
              </a:rPr>
              <a:t>in the left pane. In the </a:t>
            </a:r>
            <a:r>
              <a:rPr lang="en-US" sz="1200" b="1" kern="1200" baseline="0" dirty="0" smtClean="0">
                <a:solidFill>
                  <a:schemeClr val="tx1"/>
                </a:solidFill>
                <a:latin typeface="+mn-lt"/>
                <a:ea typeface="+mn-ea"/>
                <a:cs typeface="+mn-cs"/>
              </a:rPr>
              <a:t>Outline Style </a:t>
            </a:r>
            <a:r>
              <a:rPr lang="en-US" sz="1200" kern="1200" baseline="0" dirty="0" smtClean="0">
                <a:solidFill>
                  <a:schemeClr val="tx1"/>
                </a:solidFill>
                <a:latin typeface="+mn-lt"/>
                <a:ea typeface="+mn-ea"/>
                <a:cs typeface="+mn-cs"/>
              </a:rPr>
              <a:t>pane, in the </a:t>
            </a:r>
            <a:r>
              <a:rPr lang="en-US" sz="1200" b="1" kern="1200" baseline="0" dirty="0" smtClean="0">
                <a:solidFill>
                  <a:schemeClr val="tx1"/>
                </a:solidFill>
                <a:latin typeface="+mn-lt"/>
                <a:ea typeface="+mn-ea"/>
                <a:cs typeface="+mn-cs"/>
              </a:rPr>
              <a:t>Width</a:t>
            </a:r>
            <a:r>
              <a:rPr lang="en-US" sz="1200" kern="1200" baseline="0" dirty="0" smtClean="0">
                <a:solidFill>
                  <a:schemeClr val="tx1"/>
                </a:solidFill>
                <a:latin typeface="+mn-lt"/>
                <a:ea typeface="+mn-ea"/>
                <a:cs typeface="+mn-cs"/>
              </a:rPr>
              <a:t> box, enter </a:t>
            </a:r>
            <a:r>
              <a:rPr lang="en-US" sz="1200" b="1" kern="1200" baseline="0" dirty="0" smtClean="0">
                <a:solidFill>
                  <a:schemeClr val="tx1"/>
                </a:solidFill>
                <a:latin typeface="+mn-lt"/>
                <a:ea typeface="+mn-ea"/>
                <a:cs typeface="+mn-cs"/>
              </a:rPr>
              <a:t>2.5 pt</a:t>
            </a:r>
            <a:r>
              <a:rPr lang="en-US" sz="120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Shadow </a:t>
            </a:r>
            <a:r>
              <a:rPr lang="en-US" sz="1200" kern="1200" baseline="0" dirty="0" smtClean="0">
                <a:solidFill>
                  <a:schemeClr val="tx1"/>
                </a:solidFill>
                <a:latin typeface="+mn-lt"/>
                <a:ea typeface="+mn-ea"/>
                <a:cs typeface="+mn-cs"/>
              </a:rPr>
              <a:t>in the left pane. In the </a:t>
            </a:r>
            <a:r>
              <a:rPr lang="en-US" sz="1200" b="1" kern="1200" baseline="0" dirty="0" smtClean="0">
                <a:solidFill>
                  <a:schemeClr val="tx1"/>
                </a:solidFill>
                <a:latin typeface="+mn-lt"/>
                <a:ea typeface="+mn-ea"/>
                <a:cs typeface="+mn-cs"/>
              </a:rPr>
              <a:t>Shadow</a:t>
            </a:r>
            <a:r>
              <a:rPr lang="en-US" sz="1200" kern="1200" baseline="0" dirty="0" smtClean="0">
                <a:solidFill>
                  <a:schemeClr val="tx1"/>
                </a:solidFill>
                <a:latin typeface="+mn-lt"/>
                <a:ea typeface="+mn-ea"/>
                <a:cs typeface="+mn-cs"/>
              </a:rPr>
              <a:t> pane, click the button next to </a:t>
            </a:r>
            <a:r>
              <a:rPr lang="en-US" sz="1200" b="1" kern="1200" baseline="0" dirty="0" smtClean="0">
                <a:solidFill>
                  <a:schemeClr val="tx1"/>
                </a:solidFill>
                <a:latin typeface="+mn-lt"/>
                <a:ea typeface="+mn-ea"/>
                <a:cs typeface="+mn-cs"/>
              </a:rPr>
              <a:t>Presets</a:t>
            </a:r>
            <a:r>
              <a:rPr lang="en-US" sz="1200" b="0" kern="1200" baseline="0" dirty="0" smtClean="0">
                <a:solidFill>
                  <a:schemeClr val="tx1"/>
                </a:solidFill>
                <a:latin typeface="+mn-lt"/>
                <a:ea typeface="+mn-ea"/>
                <a:cs typeface="+mn-cs"/>
              </a:rPr>
              <a:t>,</a:t>
            </a:r>
            <a:r>
              <a:rPr lang="en-US" sz="1200" kern="1200" baseline="0" dirty="0" smtClean="0">
                <a:solidFill>
                  <a:schemeClr val="tx1"/>
                </a:solidFill>
                <a:latin typeface="+mn-lt"/>
                <a:ea typeface="+mn-ea"/>
                <a:cs typeface="+mn-cs"/>
              </a:rPr>
              <a:t> under </a:t>
            </a:r>
            <a:r>
              <a:rPr lang="en-US" sz="1200" b="1" kern="1200" baseline="0" dirty="0" smtClean="0">
                <a:solidFill>
                  <a:schemeClr val="tx1"/>
                </a:solidFill>
                <a:latin typeface="+mn-lt"/>
                <a:ea typeface="+mn-ea"/>
                <a:cs typeface="+mn-cs"/>
              </a:rPr>
              <a:t>Outer</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Offset Diagonal Bottom Left</a:t>
            </a:r>
            <a:r>
              <a:rPr lang="en-US" sz="1200" b="0" kern="1200" dirty="0" smtClean="0">
                <a:solidFill>
                  <a:schemeClr val="tx1"/>
                </a:solidFill>
                <a:latin typeface="+mn-lt"/>
                <a:ea typeface="+mn-ea"/>
                <a:cs typeface="+mn-cs"/>
              </a:rPr>
              <a:t> (first row, third option from the left),</a:t>
            </a:r>
            <a:r>
              <a:rPr lang="en-US" sz="1200" b="0" kern="1200" baseline="0" dirty="0" smtClean="0">
                <a:solidFill>
                  <a:schemeClr val="tx1"/>
                </a:solidFill>
                <a:latin typeface="+mn-lt"/>
                <a:ea typeface="+mn-ea"/>
                <a:cs typeface="+mn-cs"/>
              </a:rPr>
              <a:t> and then do the following:</a:t>
            </a:r>
            <a:endParaRPr lang="en-US" sz="1200" kern="1200" baseline="0" dirty="0" smtClean="0">
              <a:solidFill>
                <a:schemeClr val="tx1"/>
              </a:solidFill>
              <a:latin typeface="+mn-lt"/>
              <a:ea typeface="+mn-ea"/>
              <a:cs typeface="+mn-cs"/>
            </a:endParaRP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Transparency</a:t>
            </a:r>
            <a:r>
              <a:rPr lang="en-US" sz="1200" b="0" kern="1200" baseline="0" dirty="0" smtClean="0">
                <a:solidFill>
                  <a:schemeClr val="tx1"/>
                </a:solidFill>
                <a:latin typeface="+mn-lt"/>
                <a:ea typeface="+mn-ea"/>
                <a:cs typeface="+mn-cs"/>
              </a:rPr>
              <a:t> box, enter </a:t>
            </a:r>
            <a:r>
              <a:rPr lang="en-US" sz="1200" b="1" kern="1200" baseline="0" dirty="0" smtClean="0">
                <a:solidFill>
                  <a:schemeClr val="tx1"/>
                </a:solidFill>
                <a:latin typeface="+mn-lt"/>
                <a:ea typeface="+mn-ea"/>
                <a:cs typeface="+mn-cs"/>
              </a:rPr>
              <a:t>82%</a:t>
            </a:r>
            <a:r>
              <a:rPr lang="en-US" sz="1200" b="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Size </a:t>
            </a:r>
            <a:r>
              <a:rPr lang="en-US" sz="1200" b="0" kern="1200" baseline="0" dirty="0" smtClean="0">
                <a:solidFill>
                  <a:schemeClr val="tx1"/>
                </a:solidFill>
                <a:latin typeface="+mn-lt"/>
                <a:ea typeface="+mn-ea"/>
                <a:cs typeface="+mn-cs"/>
              </a:rPr>
              <a:t>box, enter </a:t>
            </a:r>
            <a:r>
              <a:rPr lang="en-US" sz="1200" b="1" kern="1200" baseline="0" dirty="0" smtClean="0">
                <a:solidFill>
                  <a:schemeClr val="tx1"/>
                </a:solidFill>
                <a:latin typeface="+mn-lt"/>
                <a:ea typeface="+mn-ea"/>
                <a:cs typeface="+mn-cs"/>
              </a:rPr>
              <a:t>100%</a:t>
            </a:r>
            <a:r>
              <a:rPr lang="en-US" sz="1200" b="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Blur</a:t>
            </a:r>
            <a:r>
              <a:rPr lang="en-US" sz="1200" b="0" kern="1200" baseline="0" dirty="0" smtClean="0">
                <a:solidFill>
                  <a:schemeClr val="tx1"/>
                </a:solidFill>
                <a:latin typeface="+mn-lt"/>
                <a:ea typeface="+mn-ea"/>
                <a:cs typeface="+mn-cs"/>
              </a:rPr>
              <a:t> box, enter </a:t>
            </a:r>
            <a:r>
              <a:rPr lang="en-US" sz="1200" b="1" kern="1200" baseline="0" dirty="0" smtClean="0">
                <a:solidFill>
                  <a:schemeClr val="tx1"/>
                </a:solidFill>
                <a:latin typeface="+mn-lt"/>
                <a:ea typeface="+mn-ea"/>
                <a:cs typeface="+mn-cs"/>
              </a:rPr>
              <a:t>8 pt</a:t>
            </a:r>
            <a:r>
              <a:rPr lang="en-US" sz="1200" b="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Angle</a:t>
            </a:r>
            <a:r>
              <a:rPr lang="en-US" sz="1200" b="0" kern="1200" baseline="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135°</a:t>
            </a:r>
            <a:r>
              <a:rPr lang="en-US" sz="1200" b="0" kern="120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Distance</a:t>
            </a:r>
            <a:r>
              <a:rPr lang="en-US" sz="1200" b="0" kern="1200" baseline="0" dirty="0" smtClean="0">
                <a:solidFill>
                  <a:schemeClr val="tx1"/>
                </a:solidFill>
                <a:latin typeface="+mn-lt"/>
                <a:ea typeface="+mn-ea"/>
                <a:cs typeface="+mn-cs"/>
              </a:rPr>
              <a:t> box, enter </a:t>
            </a:r>
            <a:r>
              <a:rPr lang="en-US" sz="1200" b="1" kern="1200" baseline="0" dirty="0" smtClean="0">
                <a:solidFill>
                  <a:schemeClr val="tx1"/>
                </a:solidFill>
                <a:latin typeface="+mn-lt"/>
                <a:ea typeface="+mn-ea"/>
                <a:cs typeface="+mn-cs"/>
              </a:rPr>
              <a:t>30 pt</a:t>
            </a:r>
            <a:r>
              <a:rPr lang="en-US" sz="1200" b="0" kern="1200" baseline="0" dirty="0" smtClean="0">
                <a:solidFill>
                  <a:schemeClr val="tx1"/>
                </a:solidFill>
                <a:latin typeface="+mn-lt"/>
                <a:ea typeface="+mn-ea"/>
                <a:cs typeface="+mn-cs"/>
              </a:rPr>
              <a:t>. </a:t>
            </a:r>
            <a:endParaRPr lang="en-US" sz="120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3-D Rotation </a:t>
            </a:r>
            <a:r>
              <a:rPr lang="en-US" sz="1200" kern="1200" baseline="0" dirty="0" smtClean="0">
                <a:solidFill>
                  <a:schemeClr val="tx1"/>
                </a:solidFill>
                <a:latin typeface="+mn-lt"/>
                <a:ea typeface="+mn-ea"/>
                <a:cs typeface="+mn-cs"/>
              </a:rPr>
              <a:t>in the left pane. In the </a:t>
            </a:r>
            <a:r>
              <a:rPr lang="en-US" sz="1200" b="1" kern="1200" dirty="0" smtClean="0">
                <a:solidFill>
                  <a:schemeClr val="tx1"/>
                </a:solidFill>
                <a:latin typeface="+mn-lt"/>
                <a:ea typeface="+mn-ea"/>
                <a:cs typeface="+mn-cs"/>
              </a:rPr>
              <a:t>3-D Rotation </a:t>
            </a:r>
            <a:r>
              <a:rPr lang="en-US" sz="1200" b="0" kern="1200" dirty="0" smtClean="0">
                <a:solidFill>
                  <a:schemeClr val="tx1"/>
                </a:solidFill>
                <a:latin typeface="+mn-lt"/>
                <a:ea typeface="+mn-ea"/>
                <a:cs typeface="+mn-cs"/>
              </a:rPr>
              <a:t>pane, under </a:t>
            </a:r>
            <a:r>
              <a:rPr lang="en-US" sz="1200" b="1" kern="1200" dirty="0" smtClean="0">
                <a:solidFill>
                  <a:schemeClr val="tx1"/>
                </a:solidFill>
                <a:latin typeface="+mn-lt"/>
                <a:ea typeface="+mn-ea"/>
                <a:cs typeface="+mn-cs"/>
              </a:rPr>
              <a:t>Rotation</a:t>
            </a:r>
            <a:r>
              <a:rPr lang="en-US" sz="1200" b="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Z</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15°</a:t>
            </a:r>
            <a:r>
              <a:rPr lang="en-US" sz="1200" b="0" kern="1200" dirty="0" smtClean="0">
                <a:solidFill>
                  <a:schemeClr val="tx1"/>
                </a:solidFill>
                <a:latin typeface="+mn-lt"/>
                <a:ea typeface="+mn-ea"/>
                <a:cs typeface="+mn-cs"/>
              </a:rPr>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b="0" kern="1200" dirty="0" smtClean="0">
                <a:solidFill>
                  <a:schemeClr val="tx1"/>
                </a:solidFill>
                <a:latin typeface="+mn-lt"/>
                <a:ea typeface="+mn-ea"/>
                <a:cs typeface="+mn-cs"/>
              </a:rPr>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dialog box, click </a:t>
            </a:r>
            <a:r>
              <a:rPr lang="en-US" sz="1200" b="1" kern="1200" dirty="0" smtClean="0">
                <a:solidFill>
                  <a:schemeClr val="tx1"/>
                </a:solidFill>
                <a:latin typeface="+mn-lt"/>
                <a:ea typeface="+mn-ea"/>
                <a:cs typeface="+mn-cs"/>
              </a:rPr>
              <a:t>Glow and Soft Edges </a:t>
            </a:r>
            <a:r>
              <a:rPr lang="en-US" sz="1200" b="0" kern="1200" dirty="0" smtClean="0">
                <a:solidFill>
                  <a:schemeClr val="tx1"/>
                </a:solidFill>
                <a:latin typeface="+mn-lt"/>
                <a:ea typeface="+mn-ea"/>
                <a:cs typeface="+mn-cs"/>
              </a:rPr>
              <a:t>in the left pane, and in the </a:t>
            </a:r>
            <a:r>
              <a:rPr lang="en-US" sz="1200" b="1" kern="1200" dirty="0" smtClean="0">
                <a:solidFill>
                  <a:schemeClr val="tx1"/>
                </a:solidFill>
                <a:latin typeface="+mn-lt"/>
                <a:ea typeface="+mn-ea"/>
                <a:cs typeface="+mn-cs"/>
              </a:rPr>
              <a:t>Glow</a:t>
            </a:r>
            <a:r>
              <a:rPr lang="en-US" sz="1200" b="1" kern="1200" baseline="0" dirty="0" smtClean="0">
                <a:solidFill>
                  <a:schemeClr val="tx1"/>
                </a:solidFill>
                <a:latin typeface="+mn-lt"/>
                <a:ea typeface="+mn-ea"/>
                <a:cs typeface="+mn-cs"/>
              </a:rPr>
              <a:t> and Soft Edges </a:t>
            </a:r>
            <a:r>
              <a:rPr lang="en-US" sz="1200" b="0" kern="1200" baseline="0" dirty="0" smtClean="0">
                <a:solidFill>
                  <a:schemeClr val="tx1"/>
                </a:solidFill>
                <a:latin typeface="+mn-lt"/>
                <a:ea typeface="+mn-ea"/>
                <a:cs typeface="+mn-cs"/>
              </a:rPr>
              <a:t>pane, do the following:</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Size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8 pt</a:t>
            </a:r>
            <a:r>
              <a:rPr lang="en-US" sz="1200" b="0" kern="120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dirty="0" smtClean="0">
                <a:solidFill>
                  <a:schemeClr val="tx1"/>
                </a:solidFill>
                <a:latin typeface="+mn-lt"/>
                <a:ea typeface="+mn-ea"/>
                <a:cs typeface="+mn-cs"/>
              </a:rPr>
              <a:t>Click</a:t>
            </a:r>
            <a:r>
              <a:rPr lang="en-US" sz="1200" b="0" kern="1200" baseline="0" dirty="0" smtClean="0">
                <a:solidFill>
                  <a:schemeClr val="tx1"/>
                </a:solidFill>
                <a:latin typeface="+mn-lt"/>
                <a:ea typeface="+mn-ea"/>
                <a:cs typeface="+mn-cs"/>
              </a:rPr>
              <a:t> the button next to </a:t>
            </a:r>
            <a:r>
              <a:rPr lang="en-US" sz="1200" b="1" kern="1200" baseline="0" dirty="0" smtClean="0">
                <a:solidFill>
                  <a:schemeClr val="tx1"/>
                </a:solidFill>
                <a:latin typeface="+mn-lt"/>
                <a:ea typeface="+mn-ea"/>
                <a:cs typeface="+mn-cs"/>
              </a:rPr>
              <a:t>Color</a:t>
            </a:r>
            <a:r>
              <a:rPr lang="en-US" sz="1200" b="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More Colors</a:t>
            </a:r>
            <a:r>
              <a:rPr lang="en-US" sz="1200" b="0" kern="1200" baseline="0" dirty="0" smtClean="0">
                <a:solidFill>
                  <a:schemeClr val="tx1"/>
                </a:solidFill>
                <a:latin typeface="+mn-lt"/>
                <a:ea typeface="+mn-ea"/>
                <a:cs typeface="+mn-cs"/>
              </a:rPr>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29</a:t>
            </a:r>
            <a:r>
              <a:rPr lang="en-US" sz="1200" dirty="0" smtClean="0"/>
              <a:t>, Green: </a:t>
            </a:r>
            <a:r>
              <a:rPr lang="en-US" sz="1200" b="1" dirty="0" smtClean="0"/>
              <a:t>199</a:t>
            </a:r>
            <a:r>
              <a:rPr lang="en-US" sz="1200" dirty="0" smtClean="0"/>
              <a:t>, Blue: </a:t>
            </a:r>
            <a:r>
              <a:rPr lang="en-US" sz="1200" b="1" dirty="0" smtClean="0"/>
              <a:t>244</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b="0" kern="1200" baseline="0" dirty="0" smtClean="0">
                <a:solidFill>
                  <a:schemeClr val="tx1"/>
                </a:solidFill>
                <a:latin typeface="+mn-lt"/>
                <a:ea typeface="+mn-ea"/>
                <a:cs typeface="+mn-cs"/>
              </a:rPr>
              <a:t>Drag the text box onto the left part of the curved line, slightly to the right of the peak of the curve. </a:t>
            </a:r>
          </a:p>
          <a:p>
            <a:endParaRPr lang="en-US" sz="1200" dirty="0" smtClean="0"/>
          </a:p>
          <a:p>
            <a:endParaRPr lang="en-US" sz="1200" dirty="0" smtClean="0"/>
          </a:p>
          <a:p>
            <a:r>
              <a:rPr lang="en-US" sz="1200" dirty="0" smtClean="0"/>
              <a:t>To reproduce the animation effects for the “1” on this slide, do the following:</a:t>
            </a:r>
          </a:p>
          <a:p>
            <a:pPr marL="228600" indent="-228600">
              <a:buFont typeface="+mj-lt"/>
              <a:buAutoNum type="arabicPeriod"/>
            </a:pPr>
            <a:r>
              <a:rPr lang="en-US" sz="1200" b="0" baseline="0" dirty="0" smtClean="0"/>
              <a:t>On the slide, select the text box. On the </a:t>
            </a:r>
            <a:r>
              <a:rPr lang="en-US" sz="1200" b="1" baseline="0" dirty="0" smtClean="0"/>
              <a:t>Animations</a:t>
            </a:r>
            <a:r>
              <a:rPr lang="en-US" sz="1200" b="0" baseline="0" dirty="0" smtClean="0"/>
              <a:t> tab, in the </a:t>
            </a:r>
            <a:r>
              <a:rPr lang="en-US" sz="1200" b="1" baseline="0" dirty="0" smtClean="0"/>
              <a:t>Advanced Animation </a:t>
            </a:r>
            <a:r>
              <a:rPr lang="en-US" sz="1200" b="0" baseline="0" dirty="0" smtClean="0"/>
              <a:t>group, click </a:t>
            </a:r>
            <a:r>
              <a:rPr lang="en-US" sz="1200" b="1" baseline="0" dirty="0" smtClean="0"/>
              <a:t>Add Animation</a:t>
            </a:r>
            <a:r>
              <a:rPr lang="en-US" sz="1200" b="0" baseline="0" dirty="0" smtClean="0"/>
              <a:t>, and then under </a:t>
            </a:r>
            <a:r>
              <a:rPr lang="en-US" sz="1200" b="1" baseline="0" dirty="0" smtClean="0"/>
              <a:t>Entrance</a:t>
            </a:r>
            <a:r>
              <a:rPr lang="en-US" sz="1200" b="0" baseline="0" dirty="0" smtClean="0"/>
              <a:t>, click </a:t>
            </a:r>
            <a:r>
              <a:rPr lang="en-US" sz="1200" b="1" baseline="0" dirty="0" smtClean="0"/>
              <a:t>Fade</a:t>
            </a:r>
            <a:r>
              <a:rPr lang="en-US" sz="1200" b="0" baseline="0" dirty="0" smtClean="0"/>
              <a:t>.</a:t>
            </a:r>
          </a:p>
          <a:p>
            <a:pPr marL="228600" indent="-228600">
              <a:buFont typeface="+mj-lt"/>
              <a:buAutoNum type="arabicPeriod"/>
            </a:pPr>
            <a:r>
              <a:rPr lang="en-US" sz="1200" b="0" baseline="0" dirty="0" smtClean="0"/>
              <a:t>Also on the </a:t>
            </a:r>
            <a:r>
              <a:rPr lang="en-US" sz="1200" b="1" baseline="0" dirty="0" smtClean="0"/>
              <a:t>Animations</a:t>
            </a:r>
            <a:r>
              <a:rPr lang="en-US" sz="1200" b="0" baseline="0" dirty="0" smtClean="0"/>
              <a:t> tab, in the </a:t>
            </a:r>
            <a:r>
              <a:rPr lang="en-US" sz="1200" b="1" baseline="0" dirty="0" smtClean="0"/>
              <a:t>Timing</a:t>
            </a:r>
            <a:r>
              <a:rPr lang="en-US" sz="1200" b="0" baseline="0" dirty="0" smtClean="0"/>
              <a:t> group, do the following:</a:t>
            </a:r>
            <a:endParaRPr lang="en-US" sz="1200" baseline="0" dirty="0" smtClean="0"/>
          </a:p>
          <a:p>
            <a:pPr marL="685800" lvl="1" indent="-228600">
              <a:buFont typeface="Arial" pitchFamily="34" charset="0"/>
              <a:buChar char="•"/>
            </a:pPr>
            <a:r>
              <a:rPr lang="en-US" sz="1200" b="0" baseline="0" dirty="0" smtClean="0"/>
              <a:t>In the</a:t>
            </a:r>
            <a:r>
              <a:rPr lang="en-US" sz="1200" baseline="0" dirty="0" smtClean="0"/>
              <a:t> </a:t>
            </a:r>
            <a:r>
              <a:rPr lang="en-US" sz="1200" b="1" dirty="0" smtClean="0"/>
              <a:t>Start</a:t>
            </a:r>
            <a:r>
              <a:rPr lang="en-US" sz="1200" baseline="0" dirty="0" smtClean="0"/>
              <a:t> list, select</a:t>
            </a:r>
            <a:r>
              <a:rPr lang="en-US" sz="1200" dirty="0" smtClean="0"/>
              <a:t> </a:t>
            </a:r>
            <a:r>
              <a:rPr lang="en-US" sz="1200" b="1" dirty="0" smtClean="0"/>
              <a:t>With Previous</a:t>
            </a:r>
            <a:r>
              <a:rPr lang="en-US" sz="1200" b="0" dirty="0" smtClean="0"/>
              <a:t>. </a:t>
            </a:r>
          </a:p>
          <a:p>
            <a:pPr marL="685800" lvl="1" indent="-228600">
              <a:buFont typeface="Arial" pitchFamily="34" charset="0"/>
              <a:buChar char="•"/>
            </a:pPr>
            <a:r>
              <a:rPr lang="en-US" sz="1200" b="0" dirty="0" smtClean="0"/>
              <a:t>In the </a:t>
            </a:r>
            <a:r>
              <a:rPr lang="en-US" sz="1200" b="1" dirty="0" smtClean="0"/>
              <a:t>Duration </a:t>
            </a:r>
            <a:r>
              <a:rPr lang="en-US" sz="1200" b="0" dirty="0" smtClean="0"/>
              <a:t>box,</a:t>
            </a:r>
            <a:r>
              <a:rPr lang="en-US" sz="1200" b="0" baseline="0" dirty="0" smtClean="0"/>
              <a:t> enter </a:t>
            </a:r>
            <a:r>
              <a:rPr lang="en-US" sz="1200" b="1" baseline="0" dirty="0" smtClean="0"/>
              <a:t>1.00</a:t>
            </a:r>
            <a:r>
              <a:rPr lang="en-US" sz="1200" b="0" baseline="0" dirty="0" smtClean="0"/>
              <a:t>.</a:t>
            </a:r>
          </a:p>
          <a:p>
            <a:pPr marL="228600" indent="-228600">
              <a:buFont typeface="+mj-lt"/>
              <a:buAutoNum type="arabicPeriod"/>
            </a:pPr>
            <a:r>
              <a:rPr lang="en-US" sz="1200" b="0" baseline="0" dirty="0" smtClean="0"/>
              <a:t>Also on the </a:t>
            </a:r>
            <a:r>
              <a:rPr lang="en-US" sz="1200" b="1" baseline="0" dirty="0" smtClean="0"/>
              <a:t>Animations</a:t>
            </a:r>
            <a:r>
              <a:rPr lang="en-US" sz="1200" b="0" baseline="0" dirty="0" smtClean="0"/>
              <a:t> tab, in the </a:t>
            </a:r>
            <a:r>
              <a:rPr lang="en-US" sz="1200" b="1" baseline="0" dirty="0" smtClean="0"/>
              <a:t>Advanced Animation </a:t>
            </a:r>
            <a:r>
              <a:rPr lang="en-US" sz="1200" b="0" baseline="0" dirty="0" smtClean="0"/>
              <a:t>group, click </a:t>
            </a:r>
            <a:r>
              <a:rPr lang="en-US" sz="1200" b="1" baseline="0" dirty="0" smtClean="0"/>
              <a:t>Add Animation</a:t>
            </a:r>
            <a:r>
              <a:rPr lang="en-US" sz="1200" b="0" baseline="0" dirty="0" smtClean="0"/>
              <a:t>, and then under </a:t>
            </a:r>
            <a:r>
              <a:rPr lang="en-US" sz="1200" b="1" baseline="0" dirty="0" smtClean="0"/>
              <a:t>Emphasis</a:t>
            </a:r>
            <a:r>
              <a:rPr lang="en-US" sz="1200" b="0" baseline="0" dirty="0" smtClean="0"/>
              <a:t> click </a:t>
            </a:r>
            <a:r>
              <a:rPr lang="en-US" sz="1200" b="1" baseline="0" dirty="0" smtClean="0"/>
              <a:t>Spin</a:t>
            </a:r>
            <a:r>
              <a:rPr lang="en-US" sz="1200" b="0" baseline="0" dirty="0" smtClean="0"/>
              <a:t>.</a:t>
            </a:r>
            <a:endParaRPr lang="en-US" sz="1200" baseline="0" dirty="0" smtClean="0"/>
          </a:p>
          <a:p>
            <a:pPr marL="228600" lvl="0" indent="-228600">
              <a:buFont typeface="+mj-lt"/>
              <a:buAutoNum type="arabicPeriod"/>
            </a:pPr>
            <a:r>
              <a:rPr lang="en-US" sz="1200" b="0" baseline="0" dirty="0" smtClean="0"/>
              <a:t>Also on the </a:t>
            </a:r>
            <a:r>
              <a:rPr lang="en-US" sz="1200" b="1" baseline="0" dirty="0" smtClean="0"/>
              <a:t>Animations</a:t>
            </a:r>
            <a:r>
              <a:rPr lang="en-US" sz="1200" b="0" baseline="0" dirty="0" smtClean="0"/>
              <a:t> tab, in the </a:t>
            </a:r>
            <a:r>
              <a:rPr lang="en-US" sz="1200" b="1" baseline="0" dirty="0" smtClean="0"/>
              <a:t>Animation</a:t>
            </a:r>
            <a:r>
              <a:rPr lang="en-US" sz="1200" b="0" baseline="0" dirty="0" smtClean="0"/>
              <a:t> group, click the </a:t>
            </a:r>
            <a:r>
              <a:rPr lang="en-US" sz="1200" b="1" baseline="0" dirty="0" smtClean="0"/>
              <a:t>Effect Options </a:t>
            </a:r>
            <a:r>
              <a:rPr lang="en-US" sz="1200" b="0" baseline="0" dirty="0" smtClean="0"/>
              <a:t>dialog box launcher. In the </a:t>
            </a:r>
            <a:r>
              <a:rPr lang="en-US" sz="1200" b="1" baseline="0" dirty="0" smtClean="0"/>
              <a:t>Spin</a:t>
            </a:r>
            <a:r>
              <a:rPr lang="en-US" sz="1200" b="0" baseline="0" dirty="0" smtClean="0"/>
              <a:t> dialog box, do the following:</a:t>
            </a:r>
            <a:endParaRPr lang="en-US" sz="1200" baseline="0" dirty="0" smtClean="0"/>
          </a:p>
          <a:p>
            <a:pPr marL="685800" lvl="1" indent="-228600">
              <a:buFont typeface="Arial" pitchFamily="34" charset="0"/>
              <a:buChar char="•"/>
            </a:pPr>
            <a:r>
              <a:rPr lang="en-US" sz="1200" baseline="0" dirty="0" smtClean="0"/>
              <a:t>On the </a:t>
            </a:r>
            <a:r>
              <a:rPr lang="en-US" sz="1200" b="1" baseline="0" dirty="0" smtClean="0"/>
              <a:t>Effect</a:t>
            </a:r>
            <a:r>
              <a:rPr lang="en-US" sz="1200" baseline="0" dirty="0" smtClean="0"/>
              <a:t> tab, under </a:t>
            </a:r>
            <a:r>
              <a:rPr lang="en-US" sz="1200" b="1" baseline="0" dirty="0" smtClean="0"/>
              <a:t>Settings</a:t>
            </a:r>
            <a:r>
              <a:rPr lang="en-US" sz="1200" b="0" baseline="0" dirty="0" smtClean="0"/>
              <a:t>, </a:t>
            </a:r>
            <a:r>
              <a:rPr lang="en-US" sz="1200" baseline="0" dirty="0" smtClean="0"/>
              <a:t>do the following:</a:t>
            </a:r>
          </a:p>
          <a:p>
            <a:pPr marL="1143000" lvl="2" indent="-228600">
              <a:buFont typeface="Arial" pitchFamily="34" charset="0"/>
              <a:buChar char="•"/>
            </a:pPr>
            <a:r>
              <a:rPr lang="en-US" sz="1200" baseline="0" dirty="0" smtClean="0"/>
              <a:t>In the </a:t>
            </a:r>
            <a:r>
              <a:rPr lang="en-US" sz="1200" b="1" baseline="0" dirty="0" smtClean="0"/>
              <a:t>Amount </a:t>
            </a:r>
            <a:r>
              <a:rPr lang="en-US" sz="1200" b="0" baseline="0" dirty="0" smtClean="0"/>
              <a:t>list</a:t>
            </a:r>
            <a:r>
              <a:rPr lang="en-US" sz="1200" baseline="0" dirty="0" smtClean="0"/>
              <a:t>, in the </a:t>
            </a:r>
            <a:r>
              <a:rPr lang="en-US" sz="1200" b="1" baseline="0" dirty="0" smtClean="0"/>
              <a:t>Custom</a:t>
            </a:r>
            <a:r>
              <a:rPr lang="en-US" sz="1200" baseline="0" dirty="0" smtClean="0"/>
              <a:t> box, enter </a:t>
            </a:r>
            <a:r>
              <a:rPr lang="en-US" sz="1200" b="1" dirty="0" smtClean="0"/>
              <a:t>30°</a:t>
            </a:r>
            <a:r>
              <a:rPr lang="en-US" sz="1200" b="0" dirty="0" smtClean="0"/>
              <a:t>, and then press ENTER.</a:t>
            </a:r>
            <a:r>
              <a:rPr lang="en-US" sz="1200" b="0" baseline="0" dirty="0" smtClean="0"/>
              <a:t> </a:t>
            </a:r>
          </a:p>
          <a:p>
            <a:pPr marL="1143000" lvl="2" indent="-228600">
              <a:buFont typeface="Arial" pitchFamily="34" charset="0"/>
              <a:buChar char="•"/>
            </a:pPr>
            <a:r>
              <a:rPr lang="en-US" sz="1200" b="0" baseline="0" dirty="0" smtClean="0"/>
              <a:t>S</a:t>
            </a:r>
            <a:r>
              <a:rPr lang="en-US" sz="1200" dirty="0" smtClean="0"/>
              <a:t>elect </a:t>
            </a:r>
            <a:r>
              <a:rPr lang="en-US" sz="1200" b="1" dirty="0" smtClean="0"/>
              <a:t>Clockwise</a:t>
            </a:r>
            <a:r>
              <a:rPr lang="en-US" sz="1200" dirty="0" smtClean="0"/>
              <a:t>.</a:t>
            </a:r>
          </a:p>
          <a:p>
            <a:pPr marL="1143000" lvl="2" indent="-228600">
              <a:buFont typeface="Arial" pitchFamily="34" charset="0"/>
              <a:buChar char="•"/>
            </a:pPr>
            <a:r>
              <a:rPr lang="en-US" sz="1200" baseline="0" dirty="0" smtClean="0"/>
              <a:t>Select </a:t>
            </a:r>
            <a:r>
              <a:rPr lang="en-US" sz="1200" b="1" baseline="0" dirty="0" smtClean="0"/>
              <a:t>Auto-Reverse</a:t>
            </a:r>
            <a:r>
              <a:rPr lang="en-US" sz="1200" baseline="0" dirty="0" smtClean="0"/>
              <a:t>.</a:t>
            </a:r>
            <a:endParaRPr lang="en-US" sz="1200" b="0" baseline="0" dirty="0" smtClean="0"/>
          </a:p>
          <a:p>
            <a:pPr marL="685800" lvl="1" indent="-228600">
              <a:buFont typeface="Arial" pitchFamily="34" charset="0"/>
              <a:buChar char="•"/>
            </a:pPr>
            <a:r>
              <a:rPr lang="en-US" sz="1200" b="0" baseline="0" dirty="0" smtClean="0"/>
              <a:t>On the </a:t>
            </a:r>
            <a:r>
              <a:rPr lang="en-US" sz="1200" b="1" baseline="0" dirty="0" smtClean="0"/>
              <a:t>Timing</a:t>
            </a:r>
            <a:r>
              <a:rPr lang="en-US" sz="1200" b="0" baseline="0" dirty="0" smtClean="0"/>
              <a:t> tab, do the following:</a:t>
            </a:r>
          </a:p>
          <a:p>
            <a:pPr marL="1143000" lvl="2" indent="-228600">
              <a:buFont typeface="Arial" pitchFamily="34" charset="0"/>
              <a:buChar char="•"/>
            </a:pPr>
            <a:r>
              <a:rPr lang="en-US" sz="1200" b="0" baseline="0" dirty="0" smtClean="0"/>
              <a:t>In the</a:t>
            </a:r>
            <a:r>
              <a:rPr lang="en-US" sz="1200" baseline="0" dirty="0" smtClean="0"/>
              <a:t> </a:t>
            </a:r>
            <a:r>
              <a:rPr lang="en-US" sz="1200" b="1" dirty="0" smtClean="0"/>
              <a:t>Start</a:t>
            </a:r>
            <a:r>
              <a:rPr lang="en-US" sz="1200" baseline="0" dirty="0" smtClean="0"/>
              <a:t> list, select</a:t>
            </a:r>
            <a:r>
              <a:rPr lang="en-US" sz="1200" dirty="0" smtClean="0"/>
              <a:t> </a:t>
            </a:r>
            <a:r>
              <a:rPr lang="en-US" sz="1200" b="1" dirty="0" smtClean="0"/>
              <a:t>With Previous</a:t>
            </a:r>
            <a:r>
              <a:rPr lang="en-US" sz="1200" b="0" dirty="0" smtClean="0"/>
              <a:t>. </a:t>
            </a:r>
          </a:p>
          <a:p>
            <a:pPr marL="1143000" lvl="2" indent="-228600">
              <a:buFont typeface="Arial" pitchFamily="34" charset="0"/>
              <a:buChar char="•"/>
            </a:pPr>
            <a:r>
              <a:rPr lang="en-US" sz="1200" b="0" dirty="0" smtClean="0"/>
              <a:t>In the </a:t>
            </a:r>
            <a:r>
              <a:rPr lang="en-US" sz="1200" b="1" dirty="0" smtClean="0"/>
              <a:t>Duration </a:t>
            </a:r>
            <a:r>
              <a:rPr lang="en-US" sz="1200" baseline="0" dirty="0" smtClean="0"/>
              <a:t>list</a:t>
            </a:r>
            <a:r>
              <a:rPr lang="en-US" sz="1200" b="0" dirty="0" smtClean="0"/>
              <a:t>,</a:t>
            </a:r>
            <a:r>
              <a:rPr lang="en-US" sz="1200" b="0" baseline="0" dirty="0" smtClean="0"/>
              <a:t> select </a:t>
            </a:r>
            <a:r>
              <a:rPr lang="en-US" sz="1200" b="1" baseline="0" dirty="0" smtClean="0"/>
              <a:t>1 seconds (Fast)</a:t>
            </a:r>
            <a:r>
              <a:rPr lang="en-US" sz="1200" b="0" baseline="0" dirty="0" smtClean="0"/>
              <a:t>.</a:t>
            </a:r>
          </a:p>
          <a:p>
            <a:pPr marL="228600" indent="-228600">
              <a:buFont typeface="+mj-lt"/>
              <a:buAutoNum type="arabicPeriod"/>
            </a:pPr>
            <a:r>
              <a:rPr lang="en-US" sz="1200" b="0" baseline="0" dirty="0" smtClean="0"/>
              <a:t>On the </a:t>
            </a:r>
            <a:r>
              <a:rPr lang="en-US" sz="1200" b="1" baseline="0" dirty="0" smtClean="0"/>
              <a:t>Animations</a:t>
            </a:r>
            <a:r>
              <a:rPr lang="en-US" sz="1200" b="0" baseline="0" dirty="0" smtClean="0"/>
              <a:t> tab, in the </a:t>
            </a:r>
            <a:r>
              <a:rPr lang="en-US" sz="1200" b="1" baseline="0" dirty="0" smtClean="0"/>
              <a:t>Advanced Animation </a:t>
            </a:r>
            <a:r>
              <a:rPr lang="en-US" sz="1200" b="0" baseline="0" dirty="0" smtClean="0"/>
              <a:t>group, click </a:t>
            </a:r>
            <a:r>
              <a:rPr lang="en-US" sz="1200" b="1" baseline="0" dirty="0" smtClean="0"/>
              <a:t>Add Animation</a:t>
            </a:r>
            <a:r>
              <a:rPr lang="en-US" sz="1200" b="0" baseline="0" dirty="0" smtClean="0"/>
              <a:t>, and then click </a:t>
            </a:r>
            <a:r>
              <a:rPr lang="en-US" sz="1200" b="1" baseline="0" dirty="0" smtClean="0"/>
              <a:t>More Motion Paths</a:t>
            </a:r>
            <a:r>
              <a:rPr lang="en-US" sz="1200" b="0" baseline="0" dirty="0" smtClean="0"/>
              <a:t>. In the </a:t>
            </a:r>
            <a:r>
              <a:rPr lang="en-US" sz="1200" b="1" baseline="0" dirty="0" smtClean="0"/>
              <a:t>Add Motion Path </a:t>
            </a:r>
            <a:r>
              <a:rPr lang="en-US" sz="1200" b="0" baseline="0" dirty="0" smtClean="0"/>
              <a:t>dialog box, under </a:t>
            </a:r>
            <a:r>
              <a:rPr lang="en-US" sz="1200" b="1" baseline="0" dirty="0" smtClean="0"/>
              <a:t>Lines &amp; Curves</a:t>
            </a:r>
            <a:r>
              <a:rPr lang="en-US" sz="1200" b="0" baseline="0" dirty="0" smtClean="0"/>
              <a:t>, click </a:t>
            </a:r>
            <a:r>
              <a:rPr lang="en-US" sz="1200" b="1" baseline="0" dirty="0" smtClean="0"/>
              <a:t>Arc Down</a:t>
            </a:r>
            <a:r>
              <a:rPr lang="en-US" sz="1200" b="0" baseline="0" dirty="0" smtClean="0"/>
              <a:t>.</a:t>
            </a:r>
          </a:p>
          <a:p>
            <a:pPr marL="228600" indent="-228600">
              <a:buFont typeface="+mj-lt"/>
              <a:buAutoNum type="arabicPeriod"/>
            </a:pPr>
            <a:r>
              <a:rPr lang="en-US" sz="1200" b="0" baseline="0" dirty="0" smtClean="0"/>
              <a:t>Also on the </a:t>
            </a:r>
            <a:r>
              <a:rPr lang="en-US" sz="1200" b="1" baseline="0" dirty="0" smtClean="0"/>
              <a:t>Animations</a:t>
            </a:r>
            <a:r>
              <a:rPr lang="en-US" sz="1200" b="0" baseline="0" dirty="0" smtClean="0"/>
              <a:t> tab, in the Timing group, do the following:</a:t>
            </a:r>
          </a:p>
          <a:p>
            <a:pPr marL="685800" lvl="1" indent="-228600">
              <a:buFont typeface="Arial" pitchFamily="34" charset="0"/>
              <a:buChar char="•"/>
            </a:pPr>
            <a:r>
              <a:rPr lang="en-US" sz="1200" b="0" baseline="0" dirty="0" smtClean="0"/>
              <a:t>In the </a:t>
            </a:r>
            <a:r>
              <a:rPr lang="en-US" sz="1200" b="1" baseline="0" dirty="0" smtClean="0"/>
              <a:t>Start</a:t>
            </a:r>
            <a:r>
              <a:rPr lang="en-US" sz="1200" b="0" baseline="0" dirty="0" smtClean="0"/>
              <a:t> list, select </a:t>
            </a:r>
            <a:r>
              <a:rPr lang="en-US" sz="1200" b="1" baseline="0" dirty="0" smtClean="0"/>
              <a:t>With Previous</a:t>
            </a:r>
            <a:r>
              <a:rPr lang="en-US" sz="1200" b="0" baseline="0" dirty="0" smtClean="0"/>
              <a:t>.</a:t>
            </a:r>
          </a:p>
          <a:p>
            <a:pPr marL="685800" lvl="1" indent="-228600">
              <a:buFont typeface="Arial" pitchFamily="34" charset="0"/>
              <a:buChar char="•"/>
            </a:pPr>
            <a:r>
              <a:rPr lang="en-US" sz="1200" b="0" baseline="0" dirty="0" smtClean="0"/>
              <a:t>In the </a:t>
            </a:r>
            <a:r>
              <a:rPr lang="en-US" sz="1200" b="1" baseline="0" dirty="0" smtClean="0"/>
              <a:t>Duration</a:t>
            </a:r>
            <a:r>
              <a:rPr lang="en-US" sz="1200" b="0" baseline="0" dirty="0" smtClean="0"/>
              <a:t> box, enter </a:t>
            </a:r>
            <a:r>
              <a:rPr lang="en-US" sz="1200" b="1" baseline="0" dirty="0" smtClean="0"/>
              <a:t>2.00</a:t>
            </a:r>
            <a:r>
              <a:rPr lang="en-US" sz="1200" b="0" baseline="0" dirty="0" smtClean="0"/>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t>On the slide, right-click the motion path and then click </a:t>
            </a:r>
            <a:r>
              <a:rPr lang="en-US" sz="1200" b="1" baseline="0" dirty="0" smtClean="0"/>
              <a:t>Edit Points</a:t>
            </a:r>
            <a:r>
              <a:rPr lang="en-US" sz="1200" b="0" baseline="0" dirty="0" smtClean="0"/>
              <a:t>. In </a:t>
            </a:r>
            <a:r>
              <a:rPr lang="en-US" sz="1200" b="1" baseline="0" dirty="0" smtClean="0"/>
              <a:t>Edit Points </a:t>
            </a:r>
            <a:r>
              <a:rPr lang="en-US" sz="1200" b="0" baseline="0" dirty="0" smtClean="0"/>
              <a:t>mode, do the following: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t>Right-click the line and then click </a:t>
            </a:r>
            <a:r>
              <a:rPr lang="en-US" sz="1200" b="1" baseline="0" dirty="0" smtClean="0"/>
              <a:t>Add Point</a:t>
            </a:r>
            <a:r>
              <a:rPr lang="en-US" sz="1200" b="0" baseline="0" dirty="0" smtClean="0"/>
              <a:t>. Repeat until the line has five points.</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t>Select the second, third, and fourth points individually. Drag each point so that it is along the dashed curved line.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t>Drag the end point off the right side of the slide. </a:t>
            </a:r>
            <a:r>
              <a:rPr lang="en-US" sz="1200" b="0" i="0" baseline="0" dirty="0" smtClean="0"/>
              <a:t>(</a:t>
            </a:r>
            <a:r>
              <a:rPr lang="en-US" sz="1200" b="1" i="0" baseline="0" dirty="0" smtClean="0"/>
              <a:t>Note:</a:t>
            </a:r>
            <a:r>
              <a:rPr lang="en-US" sz="1200" b="0" i="0" baseline="0" dirty="0" smtClean="0"/>
              <a:t> Click at least 1.5” off the right edge of the slide so that the text and its shadow exit completely.)</a:t>
            </a:r>
          </a:p>
          <a:p>
            <a:pPr marL="228600" indent="-228600">
              <a:buFont typeface="+mj-lt"/>
              <a:buAutoNum type="arabicPeriod"/>
            </a:pPr>
            <a:r>
              <a:rPr lang="en-US" sz="1200" dirty="0" smtClean="0"/>
              <a:t>On the</a:t>
            </a:r>
            <a:r>
              <a:rPr lang="en-US" sz="1200" baseline="0" dirty="0" smtClean="0"/>
              <a:t> sl</a:t>
            </a:r>
            <a:r>
              <a:rPr lang="en-US" sz="1200" dirty="0" smtClean="0"/>
              <a:t>ide, right-click the motion path, and then click </a:t>
            </a:r>
            <a:r>
              <a:rPr lang="en-US" sz="1200" b="1" dirty="0" smtClean="0"/>
              <a:t>Reverse Path Direction</a:t>
            </a:r>
            <a:r>
              <a:rPr lang="en-US" sz="1200" dirty="0" smtClean="0"/>
              <a:t>.</a:t>
            </a:r>
          </a:p>
          <a:p>
            <a:pPr marL="228600" indent="-228600">
              <a:buFont typeface="+mj-lt"/>
              <a:buAutoNum type="arabicPeriod"/>
            </a:pPr>
            <a:r>
              <a:rPr lang="en-US" sz="1200" dirty="0" smtClean="0"/>
              <a:t>On the </a:t>
            </a:r>
            <a:r>
              <a:rPr lang="en-US" sz="1200" b="1" dirty="0" smtClean="0"/>
              <a:t>View</a:t>
            </a:r>
            <a:r>
              <a:rPr lang="en-US" sz="1200" dirty="0" smtClean="0"/>
              <a:t> tab, in the </a:t>
            </a:r>
            <a:r>
              <a:rPr lang="en-US" sz="1200" b="1" dirty="0" smtClean="0"/>
              <a:t>Show/Hide</a:t>
            </a:r>
            <a:r>
              <a:rPr lang="en-US" sz="1200" dirty="0" smtClean="0"/>
              <a:t> group, clear </a:t>
            </a:r>
            <a:r>
              <a:rPr lang="en-US" sz="1200" b="1" dirty="0" smtClean="0"/>
              <a:t>Ruler</a:t>
            </a:r>
            <a:r>
              <a:rPr lang="en-US" sz="1200" dirty="0" smtClean="0"/>
              <a:t>.</a:t>
            </a:r>
          </a:p>
          <a:p>
            <a:pPr marL="228600" indent="-228600">
              <a:buFont typeface="+mj-lt"/>
              <a:buAutoNum type="arabicPeriod"/>
            </a:pPr>
            <a:r>
              <a:rPr lang="en-US" sz="1200" dirty="0" smtClean="0"/>
              <a:t>Right-click</a:t>
            </a:r>
            <a:r>
              <a:rPr lang="en-US" sz="1200" baseline="0" dirty="0" smtClean="0"/>
              <a:t> the slide background area, and then click </a:t>
            </a:r>
            <a:r>
              <a:rPr lang="en-US" sz="1200" b="1" baseline="0" dirty="0" smtClean="0"/>
              <a:t>Grid and Guides</a:t>
            </a:r>
            <a:r>
              <a:rPr lang="en-US" sz="1200" baseline="0" dirty="0" smtClean="0"/>
              <a:t>. In the </a:t>
            </a:r>
            <a:r>
              <a:rPr lang="en-US" sz="1200" b="1" baseline="0" dirty="0" smtClean="0"/>
              <a:t>Grid and Guides </a:t>
            </a:r>
            <a:r>
              <a:rPr lang="en-US" sz="1200" baseline="0" dirty="0" smtClean="0"/>
              <a:t>dialog box, under </a:t>
            </a:r>
            <a:r>
              <a:rPr lang="en-US" sz="1200" b="1" baseline="0" dirty="0" smtClean="0"/>
              <a:t>Guide settings</a:t>
            </a:r>
            <a:r>
              <a:rPr lang="en-US" sz="1200" baseline="0" dirty="0" smtClean="0"/>
              <a:t>, clear </a:t>
            </a:r>
            <a:r>
              <a:rPr lang="en-US" sz="1200" b="1" baseline="0" dirty="0" smtClean="0"/>
              <a:t>Display drawing guides on screen</a:t>
            </a:r>
            <a:r>
              <a:rPr lang="en-US" sz="1200" baseline="0" dirty="0" smtClean="0"/>
              <a:t>. </a:t>
            </a:r>
            <a:endParaRPr lang="en-US" sz="1200" dirty="0" smtClean="0"/>
          </a:p>
          <a:p>
            <a:endParaRPr lang="en-US" sz="1200" dirty="0" smtClean="0"/>
          </a:p>
          <a:p>
            <a:endParaRPr lang="en-US" sz="1200" dirty="0" smtClean="0"/>
          </a:p>
          <a:p>
            <a:pPr marL="0" marR="0" lvl="3" indent="-22860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To reproduce the animated “2” on this slide, do the following:</a:t>
            </a:r>
            <a:endParaRPr lang="en-US" sz="1200" b="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dirty="0" smtClean="0">
                <a:solidFill>
                  <a:schemeClr val="tx1"/>
                </a:solidFill>
                <a:latin typeface="+mn-lt"/>
                <a:ea typeface="+mn-ea"/>
                <a:cs typeface="+mn-cs"/>
              </a:rPr>
              <a:t>Select the first text box. </a:t>
            </a: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Home</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Clipboard</a:t>
            </a:r>
            <a:r>
              <a:rPr lang="en-US" sz="1200" kern="1200" dirty="0" smtClean="0">
                <a:solidFill>
                  <a:schemeClr val="tx1"/>
                </a:solidFill>
                <a:effectLst/>
                <a:latin typeface="+mn-lt"/>
                <a:ea typeface="+mn-ea"/>
                <a:cs typeface="+mn-cs"/>
              </a:rPr>
              <a:t> group, click the arrow to the right of </a:t>
            </a:r>
            <a:r>
              <a:rPr lang="en-US" sz="1200" b="1" kern="1200" dirty="0" smtClean="0">
                <a:solidFill>
                  <a:schemeClr val="tx1"/>
                </a:solidFill>
                <a:effectLst/>
                <a:latin typeface="+mn-lt"/>
                <a:ea typeface="+mn-ea"/>
                <a:cs typeface="+mn-cs"/>
              </a:rPr>
              <a:t>Copy</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Duplicate</a:t>
            </a:r>
            <a:r>
              <a:rPr lang="en-US" sz="1200" b="0" kern="1200" baseline="0" dirty="0" smtClean="0">
                <a:solidFill>
                  <a:schemeClr val="tx1"/>
                </a:solidFill>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startAt="2"/>
              <a:tabLst/>
              <a:defRPr/>
            </a:pPr>
            <a:r>
              <a:rPr lang="en-US" sz="1200" b="0" kern="1200" dirty="0" smtClean="0">
                <a:solidFill>
                  <a:schemeClr val="tx1"/>
                </a:solidFill>
                <a:latin typeface="+mn-lt"/>
                <a:ea typeface="+mn-ea"/>
                <a:cs typeface="+mn-cs"/>
              </a:rPr>
              <a:t>Click in the second text box, delete </a:t>
            </a:r>
            <a:r>
              <a:rPr lang="en-US" sz="1200" b="1" kern="1200" dirty="0" smtClean="0">
                <a:solidFill>
                  <a:schemeClr val="tx1"/>
                </a:solidFill>
                <a:latin typeface="+mn-lt"/>
                <a:ea typeface="+mn-ea"/>
                <a:cs typeface="+mn-cs"/>
              </a:rPr>
              <a:t>1</a:t>
            </a:r>
            <a:r>
              <a:rPr lang="en-US" sz="1200" b="0" kern="1200" dirty="0" smtClean="0">
                <a:solidFill>
                  <a:schemeClr val="tx1"/>
                </a:solidFill>
                <a:latin typeface="+mn-lt"/>
                <a:ea typeface="+mn-ea"/>
                <a:cs typeface="+mn-cs"/>
              </a:rPr>
              <a:t>, and then enter </a:t>
            </a:r>
            <a:r>
              <a:rPr lang="en-US" sz="1200" b="1" kern="1200" dirty="0" smtClean="0">
                <a:solidFill>
                  <a:schemeClr val="tx1"/>
                </a:solidFill>
                <a:latin typeface="+mn-lt"/>
                <a:ea typeface="+mn-ea"/>
                <a:cs typeface="+mn-cs"/>
              </a:rPr>
              <a:t>2</a:t>
            </a:r>
            <a:r>
              <a:rPr lang="en-US" sz="1200" b="0" kern="1200" dirty="0" smtClean="0">
                <a:solidFill>
                  <a:schemeClr val="tx1"/>
                </a:solidFill>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startAt="2"/>
              <a:tabLst/>
              <a:defRPr/>
            </a:pPr>
            <a:r>
              <a:rPr lang="en-US" sz="1200" b="0" kern="1200" dirty="0" smtClean="0">
                <a:solidFill>
                  <a:schemeClr val="tx1"/>
                </a:solidFill>
                <a:latin typeface="+mn-lt"/>
                <a:ea typeface="+mn-ea"/>
                <a:cs typeface="+mn-cs"/>
              </a:rPr>
              <a:t>Select the second text box. Under</a:t>
            </a:r>
            <a:r>
              <a:rPr lang="en-US" sz="1200" b="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Drawing Tools</a:t>
            </a:r>
            <a:r>
              <a:rPr lang="en-US" sz="1200" b="0" kern="1200" baseline="0" dirty="0" smtClean="0">
                <a:solidFill>
                  <a:schemeClr val="tx1"/>
                </a:solidFill>
                <a:latin typeface="+mn-lt"/>
                <a:ea typeface="+mn-ea"/>
                <a:cs typeface="+mn-cs"/>
              </a:rPr>
              <a:t>, on the </a:t>
            </a:r>
            <a:r>
              <a:rPr lang="en-US" sz="1200" b="1" kern="1200" baseline="0" dirty="0" smtClean="0">
                <a:solidFill>
                  <a:schemeClr val="tx1"/>
                </a:solidFill>
                <a:latin typeface="+mn-lt"/>
                <a:ea typeface="+mn-ea"/>
                <a:cs typeface="+mn-cs"/>
              </a:rPr>
              <a:t>Format</a:t>
            </a:r>
            <a:r>
              <a:rPr lang="en-US" sz="1200" b="0" kern="1200" baseline="0" dirty="0" smtClean="0">
                <a:solidFill>
                  <a:schemeClr val="tx1"/>
                </a:solidFill>
                <a:latin typeface="+mn-lt"/>
                <a:ea typeface="+mn-ea"/>
                <a:cs typeface="+mn-cs"/>
              </a:rPr>
              <a:t> tab, in the bottom right corner of the </a:t>
            </a:r>
            <a:r>
              <a:rPr lang="en-US" sz="1200" b="1" kern="1200" baseline="0" dirty="0" smtClean="0">
                <a:solidFill>
                  <a:schemeClr val="tx1"/>
                </a:solidFill>
                <a:latin typeface="+mn-lt"/>
                <a:ea typeface="+mn-ea"/>
                <a:cs typeface="+mn-cs"/>
              </a:rPr>
              <a:t>WordArt Styles </a:t>
            </a:r>
            <a:r>
              <a:rPr lang="en-US" sz="1200" b="0" kern="1200" baseline="0" dirty="0" smtClean="0">
                <a:solidFill>
                  <a:schemeClr val="tx1"/>
                </a:solidFill>
                <a:latin typeface="+mn-lt"/>
                <a:ea typeface="+mn-ea"/>
                <a:cs typeface="+mn-cs"/>
              </a:rPr>
              <a:t>group, click the </a:t>
            </a:r>
            <a:r>
              <a:rPr lang="en-US" sz="1200" b="1" kern="1200" dirty="0" smtClean="0">
                <a:solidFill>
                  <a:schemeClr val="tx1"/>
                </a:solidFill>
                <a:latin typeface="+mn-lt"/>
                <a:ea typeface="+mn-ea"/>
                <a:cs typeface="+mn-cs"/>
              </a:rPr>
              <a:t>Format</a:t>
            </a:r>
            <a:r>
              <a:rPr lang="en-US" sz="1200" b="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Text</a:t>
            </a:r>
            <a:r>
              <a:rPr lang="en-US" sz="1200" b="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Effects</a:t>
            </a:r>
            <a:r>
              <a:rPr lang="en-US" sz="1200" b="0" kern="1200" baseline="0" dirty="0" smtClean="0">
                <a:solidFill>
                  <a:schemeClr val="tx1"/>
                </a:solidFill>
                <a:latin typeface="+mn-lt"/>
                <a:ea typeface="+mn-ea"/>
                <a:cs typeface="+mn-cs"/>
              </a:rPr>
              <a:t> dialog box launcher. </a:t>
            </a: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Fill </a:t>
            </a:r>
            <a:r>
              <a:rPr lang="en-US" sz="1200" kern="1200" baseline="0" dirty="0" smtClean="0">
                <a:solidFill>
                  <a:schemeClr val="tx1"/>
                </a:solidFill>
                <a:latin typeface="+mn-lt"/>
                <a:ea typeface="+mn-ea"/>
                <a:cs typeface="+mn-cs"/>
              </a:rPr>
              <a:t>in the left pane, select </a:t>
            </a:r>
            <a:r>
              <a:rPr lang="en-US" sz="1200" b="1" kern="1200" baseline="0" dirty="0" smtClean="0">
                <a:solidFill>
                  <a:schemeClr val="tx1"/>
                </a:solidFill>
                <a:latin typeface="+mn-lt"/>
                <a:ea typeface="+mn-ea"/>
                <a:cs typeface="+mn-cs"/>
              </a:rPr>
              <a:t>Gradient fill </a:t>
            </a:r>
            <a:r>
              <a:rPr lang="en-US" sz="120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Text Fill </a:t>
            </a:r>
            <a:r>
              <a:rPr lang="en-US" sz="1200" kern="1200" baseline="0" dirty="0" smtClean="0">
                <a:solidFill>
                  <a:schemeClr val="tx1"/>
                </a:solidFill>
                <a:latin typeface="+mn-lt"/>
                <a:ea typeface="+mn-ea"/>
                <a:cs typeface="+mn-cs"/>
              </a:rPr>
              <a:t>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Linear Down </a:t>
            </a:r>
            <a:r>
              <a:rPr lang="en-US" sz="1200" kern="1200" dirty="0" smtClean="0">
                <a:solidFill>
                  <a:schemeClr val="tx1"/>
                </a:solidFill>
                <a:latin typeface="+mn-lt"/>
                <a:ea typeface="+mn-ea"/>
                <a:cs typeface="+mn-cs"/>
              </a:rPr>
              <a:t>(first row, second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 gradient stop</a:t>
            </a:r>
            <a:r>
              <a:rPr lang="en-US" sz="1200" b="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 gradient stop</a:t>
            </a:r>
            <a:r>
              <a:rPr lang="en-US" sz="1200" kern="1200" dirty="0" smtClean="0">
                <a:solidFill>
                  <a:schemeClr val="tx1"/>
                </a:solidFill>
                <a:latin typeface="+mn-lt"/>
                <a:ea typeface="+mn-ea"/>
                <a:cs typeface="+mn-cs"/>
              </a:rPr>
              <a:t> until two stops appear in the slider.</a:t>
            </a:r>
          </a:p>
          <a:p>
            <a:pPr marL="342900" lvl="0" indent="-342900">
              <a:buFont typeface="+mj-lt"/>
              <a:buAutoNum type="arabicPeriod" startAt="2"/>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first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a:t>
            </a:r>
            <a:r>
              <a:rPr lang="en-US" sz="1200" b="0" kern="1200" dirty="0" smtClean="0">
                <a:solidFill>
                  <a:schemeClr val="tx1"/>
                </a:solidFill>
                <a:latin typeface="+mn-lt"/>
                <a:ea typeface="+mn-ea"/>
                <a:cs typeface="+mn-cs"/>
              </a:rPr>
              <a:t>(first row, first option from the left).</a:t>
            </a:r>
          </a:p>
          <a:p>
            <a:pPr marL="1143000" lvl="2" indent="-228600">
              <a:buFont typeface="Arial" pitchFamily="34" charset="0"/>
              <a:buChar cha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50%</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last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85%</a:t>
            </a:r>
            <a:r>
              <a:rPr lang="en-US" sz="1200" kern="1200" dirty="0" smtClean="0">
                <a:solidFill>
                  <a:schemeClr val="tx1"/>
                </a:solidFill>
                <a:latin typeface="+mn-lt"/>
                <a:ea typeface="+mn-ea"/>
                <a:cs typeface="+mn-cs"/>
              </a:rPr>
              <a:t>.</a:t>
            </a:r>
          </a:p>
          <a:p>
            <a:pPr marL="1143000" lvl="2" indent="-228600">
              <a:buFont typeface="Arial" pitchFamily="34" charset="0"/>
              <a:buChar char="•"/>
              <a:defRPr/>
            </a:pPr>
            <a:r>
              <a:rPr lang="en-US" sz="1200" dirty="0" smtClean="0"/>
              <a:t>Click the button next to </a:t>
            </a:r>
            <a:r>
              <a:rPr lang="en-US" sz="1200" b="1" dirty="0" smtClean="0"/>
              <a:t>Color</a:t>
            </a:r>
            <a:r>
              <a:rPr lang="en-US" sz="1200" dirty="0" smtClean="0"/>
              <a:t>, click </a:t>
            </a:r>
            <a:r>
              <a:rPr lang="en-US" sz="1200" b="1" dirty="0" smtClean="0"/>
              <a:t>More Colors</a:t>
            </a:r>
            <a:r>
              <a:rPr lang="en-US" sz="1200" dirty="0" smtClean="0"/>
              <a:t>, and then 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198</a:t>
            </a:r>
            <a:r>
              <a:rPr lang="en-US" sz="1200" dirty="0" smtClean="0"/>
              <a:t>, Green: </a:t>
            </a:r>
            <a:r>
              <a:rPr lang="en-US" sz="1200" b="1" dirty="0" smtClean="0"/>
              <a:t>217</a:t>
            </a:r>
            <a:r>
              <a:rPr lang="en-US" sz="1200" dirty="0" smtClean="0"/>
              <a:t>, Blue: </a:t>
            </a:r>
            <a:r>
              <a:rPr lang="en-US" sz="1200" b="1" dirty="0" smtClean="0"/>
              <a:t>241</a:t>
            </a:r>
            <a:r>
              <a:rPr lang="en-US" sz="1200" dirty="0" smtClean="0"/>
              <a: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0%</a:t>
            </a:r>
            <a:r>
              <a:rPr lang="en-US" sz="1200" b="0" kern="1200" dirty="0" smtClean="0">
                <a:solidFill>
                  <a:schemeClr val="tx1"/>
                </a:solidFill>
                <a:latin typeface="+mn-lt"/>
                <a:ea typeface="+mn-ea"/>
                <a:cs typeface="+mn-cs"/>
              </a:rPr>
              <a:t>.</a:t>
            </a:r>
            <a:endParaRPr lang="en-US" sz="1200" i="0" baseline="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in the left pane. In the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pane, select </a:t>
            </a:r>
            <a:r>
              <a:rPr lang="en-US" sz="1200" b="1" kern="1200" baseline="0" dirty="0" smtClean="0">
                <a:solidFill>
                  <a:schemeClr val="tx1"/>
                </a:solidFill>
                <a:latin typeface="+mn-lt"/>
                <a:ea typeface="+mn-ea"/>
                <a:cs typeface="+mn-cs"/>
              </a:rPr>
              <a:t>Solid line</a:t>
            </a:r>
            <a:r>
              <a:rPr lang="en-US" sz="1200" kern="1200" baseline="0" dirty="0" smtClean="0">
                <a:solidFill>
                  <a:schemeClr val="tx1"/>
                </a:solidFill>
                <a:latin typeface="+mn-lt"/>
                <a:ea typeface="+mn-ea"/>
                <a:cs typeface="+mn-cs"/>
              </a:rPr>
              <a:t>, click the button next to </a:t>
            </a:r>
            <a:r>
              <a:rPr lang="en-US" sz="1200" b="1" kern="1200" baseline="0" dirty="0" smtClean="0">
                <a:solidFill>
                  <a:schemeClr val="tx1"/>
                </a:solidFill>
                <a:latin typeface="+mn-lt"/>
                <a:ea typeface="+mn-ea"/>
                <a:cs typeface="+mn-cs"/>
              </a:rPr>
              <a:t>Color</a:t>
            </a:r>
            <a:r>
              <a:rPr lang="en-US" sz="120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More Colors</a:t>
            </a:r>
            <a:r>
              <a:rPr lang="en-US" sz="1200" kern="1200" baseline="0" dirty="0" smtClean="0">
                <a:solidFill>
                  <a:schemeClr val="tx1"/>
                </a:solidFill>
                <a:latin typeface="+mn-lt"/>
                <a:ea typeface="+mn-ea"/>
                <a:cs typeface="+mn-cs"/>
              </a:rPr>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228</a:t>
            </a:r>
            <a:r>
              <a:rPr lang="en-US" sz="1200" dirty="0" smtClean="0"/>
              <a:t>, Green: </a:t>
            </a:r>
            <a:r>
              <a:rPr lang="en-US" sz="1200" b="1" dirty="0" smtClean="0"/>
              <a:t>108</a:t>
            </a:r>
            <a:r>
              <a:rPr lang="en-US" sz="1200" dirty="0" smtClean="0"/>
              <a:t>, Blue: </a:t>
            </a:r>
            <a:r>
              <a:rPr lang="en-US" sz="1200" b="1" dirty="0" smtClean="0"/>
              <a:t>10</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3-D Rotation </a:t>
            </a:r>
            <a:r>
              <a:rPr lang="en-US" sz="1200" kern="1200" baseline="0" dirty="0" smtClean="0">
                <a:solidFill>
                  <a:schemeClr val="tx1"/>
                </a:solidFill>
                <a:latin typeface="+mn-lt"/>
                <a:ea typeface="+mn-ea"/>
                <a:cs typeface="+mn-cs"/>
              </a:rPr>
              <a:t>in the left pane. In the </a:t>
            </a:r>
            <a:r>
              <a:rPr lang="en-US" sz="1200" b="1" kern="1200" dirty="0" smtClean="0">
                <a:solidFill>
                  <a:schemeClr val="tx1"/>
                </a:solidFill>
                <a:latin typeface="+mn-lt"/>
                <a:ea typeface="+mn-ea"/>
                <a:cs typeface="+mn-cs"/>
              </a:rPr>
              <a:t>3-D Rotation </a:t>
            </a:r>
            <a:r>
              <a:rPr lang="en-US" sz="1200" kern="1200" baseline="0" dirty="0" smtClean="0">
                <a:solidFill>
                  <a:schemeClr val="tx1"/>
                </a:solidFill>
                <a:latin typeface="+mn-lt"/>
                <a:ea typeface="+mn-ea"/>
                <a:cs typeface="+mn-cs"/>
              </a:rPr>
              <a:t>pane, under </a:t>
            </a:r>
            <a:r>
              <a:rPr lang="en-US" sz="1200" b="1" kern="1200" baseline="0" dirty="0" smtClean="0">
                <a:solidFill>
                  <a:schemeClr val="tx1"/>
                </a:solidFill>
                <a:latin typeface="+mn-lt"/>
                <a:ea typeface="+mn-ea"/>
                <a:cs typeface="+mn-cs"/>
              </a:rPr>
              <a:t>Rotation</a:t>
            </a:r>
            <a:r>
              <a:rPr lang="en-US" sz="1200" kern="1200" baseline="0" dirty="0" smtClean="0">
                <a:solidFill>
                  <a:schemeClr val="tx1"/>
                </a:solidFill>
                <a:latin typeface="+mn-lt"/>
                <a:ea typeface="+mn-ea"/>
                <a:cs typeface="+mn-cs"/>
              </a:rPr>
              <a:t>, in the </a:t>
            </a:r>
            <a:r>
              <a:rPr lang="en-US" sz="1200" b="1" kern="1200" baseline="0" dirty="0" smtClean="0">
                <a:solidFill>
                  <a:schemeClr val="tx1"/>
                </a:solidFill>
                <a:latin typeface="+mn-lt"/>
                <a:ea typeface="+mn-ea"/>
                <a:cs typeface="+mn-cs"/>
              </a:rPr>
              <a:t>Z</a:t>
            </a:r>
            <a:r>
              <a:rPr lang="en-US" sz="1200" kern="1200" baseline="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350°</a:t>
            </a:r>
            <a:r>
              <a:rPr lang="en-US" sz="1200" b="0" kern="1200" dirty="0" smtClean="0">
                <a:solidFill>
                  <a:schemeClr val="tx1"/>
                </a:solidFill>
                <a:latin typeface="+mn-lt"/>
                <a:ea typeface="+mn-ea"/>
                <a:cs typeface="+mn-cs"/>
              </a:rPr>
              <a:t>.</a:t>
            </a:r>
            <a:endParaRPr lang="en-US" sz="120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i="0" baseline="0" dirty="0" smtClean="0"/>
              <a:t>Also in the </a:t>
            </a:r>
            <a:r>
              <a:rPr lang="en-US" sz="1200" b="1" i="0" baseline="0" dirty="0" smtClean="0"/>
              <a:t>Format Text Effects </a:t>
            </a:r>
            <a:r>
              <a:rPr lang="en-US" sz="1200" i="0" baseline="0" dirty="0" smtClean="0"/>
              <a:t>dialog box, click </a:t>
            </a:r>
            <a:r>
              <a:rPr lang="en-US" sz="1200" b="1" i="0" baseline="0" dirty="0" smtClean="0"/>
              <a:t>Glow and Soft Edges </a:t>
            </a:r>
            <a:r>
              <a:rPr lang="en-US" sz="1200" i="0" baseline="0" dirty="0" smtClean="0"/>
              <a:t>in the left pane, in the </a:t>
            </a:r>
            <a:r>
              <a:rPr lang="en-US" sz="1200" b="1" i="0" baseline="0" dirty="0" smtClean="0"/>
              <a:t>Glow and Soft Edges </a:t>
            </a:r>
            <a:r>
              <a:rPr lang="en-US" sz="1200" i="0" baseline="0" dirty="0" smtClean="0"/>
              <a:t>pane, click the button next to </a:t>
            </a:r>
            <a:r>
              <a:rPr lang="en-US" sz="1200" b="1" i="0" baseline="0" dirty="0" smtClean="0"/>
              <a:t>Color</a:t>
            </a:r>
            <a:r>
              <a:rPr lang="en-US" sz="1200" i="0" baseline="0" dirty="0" smtClean="0"/>
              <a:t>, and then click </a:t>
            </a:r>
            <a:r>
              <a:rPr lang="en-US" sz="1200" b="1" i="0" baseline="0" dirty="0" smtClean="0"/>
              <a:t>More Colors</a:t>
            </a:r>
            <a:r>
              <a:rPr lang="en-US" sz="1200" i="0" baseline="0" dirty="0" smtClean="0"/>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255</a:t>
            </a:r>
            <a:r>
              <a:rPr lang="en-US" sz="1200" dirty="0" smtClean="0"/>
              <a:t>, Green: </a:t>
            </a:r>
            <a:r>
              <a:rPr lang="en-US" sz="1200" b="1" dirty="0" smtClean="0"/>
              <a:t>144</a:t>
            </a:r>
            <a:r>
              <a:rPr lang="en-US" sz="1200" dirty="0" smtClean="0"/>
              <a:t>, Blue: </a:t>
            </a:r>
            <a:r>
              <a:rPr lang="en-US" sz="1200" b="1" dirty="0" smtClean="0"/>
              <a:t>4</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b="0" i="0" kern="1200" dirty="0" smtClean="0">
                <a:solidFill>
                  <a:schemeClr val="tx1"/>
                </a:solidFill>
                <a:latin typeface="+mn-lt"/>
                <a:ea typeface="+mn-ea"/>
                <a:cs typeface="+mn-cs"/>
              </a:rPr>
              <a:t>Drag the second text box onto the curved</a:t>
            </a:r>
            <a:r>
              <a:rPr lang="en-US" sz="1200" b="0" i="0" kern="1200" baseline="0" dirty="0" smtClean="0">
                <a:solidFill>
                  <a:schemeClr val="tx1"/>
                </a:solidFill>
                <a:latin typeface="+mn-lt"/>
                <a:ea typeface="+mn-ea"/>
                <a:cs typeface="+mn-cs"/>
              </a:rPr>
              <a:t> line, to the right of the “1” text box and approximately in the middle of the slide.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b="0" i="0" kern="1200" baseline="0" dirty="0" smtClean="0">
                <a:solidFill>
                  <a:schemeClr val="tx1"/>
                </a:solidFill>
                <a:latin typeface="+mn-lt"/>
                <a:ea typeface="+mn-ea"/>
                <a:cs typeface="+mn-cs"/>
              </a:rPr>
              <a:t>On the </a:t>
            </a:r>
            <a:r>
              <a:rPr lang="en-US" sz="1200" b="1" i="0" kern="1200" baseline="0" dirty="0" smtClean="0">
                <a:solidFill>
                  <a:schemeClr val="tx1"/>
                </a:solidFill>
                <a:latin typeface="+mn-lt"/>
                <a:ea typeface="+mn-ea"/>
                <a:cs typeface="+mn-cs"/>
              </a:rPr>
              <a:t>Animations</a:t>
            </a:r>
            <a:r>
              <a:rPr lang="en-US" sz="1200" b="0" i="0" kern="1200" baseline="0" dirty="0" smtClean="0">
                <a:solidFill>
                  <a:schemeClr val="tx1"/>
                </a:solidFill>
                <a:latin typeface="+mn-lt"/>
                <a:ea typeface="+mn-ea"/>
                <a:cs typeface="+mn-cs"/>
              </a:rPr>
              <a:t> tab, in the </a:t>
            </a:r>
            <a:r>
              <a:rPr lang="en-US" sz="1200" b="1" i="0" kern="1200" baseline="0" dirty="0" smtClean="0">
                <a:solidFill>
                  <a:schemeClr val="tx1"/>
                </a:solidFill>
                <a:latin typeface="+mn-lt"/>
                <a:ea typeface="+mn-ea"/>
                <a:cs typeface="+mn-cs"/>
              </a:rPr>
              <a:t>Advanced Animation </a:t>
            </a:r>
            <a:r>
              <a:rPr lang="en-US" sz="1200" b="0" i="0" kern="1200" baseline="0" dirty="0" smtClean="0">
                <a:solidFill>
                  <a:schemeClr val="tx1"/>
                </a:solidFill>
                <a:latin typeface="+mn-lt"/>
                <a:ea typeface="+mn-ea"/>
                <a:cs typeface="+mn-cs"/>
              </a:rPr>
              <a:t>group, click </a:t>
            </a:r>
            <a:r>
              <a:rPr lang="en-US" sz="1200" b="1" i="0" kern="1200" baseline="0" dirty="0" smtClean="0">
                <a:solidFill>
                  <a:schemeClr val="tx1"/>
                </a:solidFill>
                <a:latin typeface="+mn-lt"/>
                <a:ea typeface="+mn-ea"/>
                <a:cs typeface="+mn-cs"/>
              </a:rPr>
              <a:t>Animation Pane</a:t>
            </a:r>
            <a:r>
              <a:rPr lang="en-US" sz="1200" b="0" i="0" kern="1200" baseline="0" dirty="0" smtClean="0">
                <a:solidFill>
                  <a:schemeClr val="tx1"/>
                </a:solidFill>
                <a:latin typeface="+mn-lt"/>
                <a:ea typeface="+mn-ea"/>
                <a:cs typeface="+mn-cs"/>
              </a:rPr>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i="0" kern="1200" baseline="0" dirty="0" smtClean="0">
                <a:solidFill>
                  <a:schemeClr val="tx1"/>
                </a:solidFill>
                <a:latin typeface="+mn-lt"/>
                <a:ea typeface="+mn-ea"/>
                <a:cs typeface="+mn-cs"/>
              </a:rPr>
              <a:t>Press and hold CTRL, and then 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fourth and fifth animation effects (fade and spin effects for the second text box). On the </a:t>
            </a:r>
            <a:r>
              <a:rPr lang="en-US" sz="1200" b="1" i="0" kern="1200" baseline="0" dirty="0" smtClean="0">
                <a:solidFill>
                  <a:schemeClr val="tx1"/>
                </a:solidFill>
                <a:latin typeface="+mn-lt"/>
                <a:ea typeface="+mn-ea"/>
                <a:cs typeface="+mn-cs"/>
              </a:rPr>
              <a:t>Animations</a:t>
            </a:r>
            <a:r>
              <a:rPr lang="en-US" sz="1200" i="0" kern="1200" baseline="0" dirty="0" smtClean="0">
                <a:solidFill>
                  <a:schemeClr val="tx1"/>
                </a:solidFill>
                <a:latin typeface="+mn-lt"/>
                <a:ea typeface="+mn-ea"/>
                <a:cs typeface="+mn-cs"/>
              </a:rPr>
              <a:t> tab, in the </a:t>
            </a:r>
            <a:r>
              <a:rPr lang="en-US" sz="1200" b="1" i="0" kern="1200" baseline="0" dirty="0" smtClean="0">
                <a:solidFill>
                  <a:schemeClr val="tx1"/>
                </a:solidFill>
                <a:latin typeface="+mn-lt"/>
                <a:ea typeface="+mn-ea"/>
                <a:cs typeface="+mn-cs"/>
              </a:rPr>
              <a:t>Timing</a:t>
            </a:r>
            <a:r>
              <a:rPr lang="en-US" sz="1200" i="0" kern="1200" baseline="0" dirty="0" smtClean="0">
                <a:solidFill>
                  <a:schemeClr val="tx1"/>
                </a:solidFill>
                <a:latin typeface="+mn-lt"/>
                <a:ea typeface="+mn-ea"/>
                <a:cs typeface="+mn-cs"/>
              </a:rPr>
              <a:t> group, do the following:</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Delay</a:t>
            </a:r>
            <a:r>
              <a:rPr lang="en-US" sz="1200" i="0" kern="1200" baseline="0" dirty="0" smtClean="0">
                <a:solidFill>
                  <a:schemeClr val="tx1"/>
                </a:solidFill>
                <a:latin typeface="+mn-lt"/>
                <a:ea typeface="+mn-ea"/>
                <a:cs typeface="+mn-cs"/>
              </a:rPr>
              <a:t> box, enter </a:t>
            </a:r>
            <a:r>
              <a:rPr lang="en-US" sz="1200" b="1" i="0" kern="1200" baseline="0" dirty="0" smtClean="0">
                <a:solidFill>
                  <a:schemeClr val="tx1"/>
                </a:solidFill>
                <a:latin typeface="+mn-lt"/>
                <a:ea typeface="+mn-ea"/>
                <a:cs typeface="+mn-cs"/>
              </a:rPr>
              <a:t>0.5</a:t>
            </a:r>
            <a:r>
              <a:rPr lang="en-US" sz="1200" i="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Duration </a:t>
            </a:r>
            <a:r>
              <a:rPr lang="en-US" sz="1200" i="0" kern="1200" baseline="0" dirty="0" smtClean="0">
                <a:solidFill>
                  <a:schemeClr val="tx1"/>
                </a:solidFill>
                <a:latin typeface="+mn-lt"/>
                <a:ea typeface="+mn-ea"/>
                <a:cs typeface="+mn-cs"/>
              </a:rPr>
              <a:t>box, enter </a:t>
            </a:r>
            <a:r>
              <a:rPr lang="en-US" sz="1200" b="1" i="0" kern="1200" baseline="0" dirty="0" smtClean="0">
                <a:solidFill>
                  <a:schemeClr val="tx1"/>
                </a:solidFill>
                <a:latin typeface="+mn-lt"/>
                <a:ea typeface="+mn-ea"/>
                <a:cs typeface="+mn-cs"/>
              </a:rPr>
              <a:t>0.9 seconds</a:t>
            </a:r>
            <a:r>
              <a:rPr lang="en-US" sz="1200" i="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sixth animation effect (motion path for the second text box). On the </a:t>
            </a:r>
            <a:r>
              <a:rPr lang="en-US" sz="1200" b="1" i="0" kern="1200" baseline="0" dirty="0" smtClean="0">
                <a:solidFill>
                  <a:schemeClr val="tx1"/>
                </a:solidFill>
                <a:latin typeface="+mn-lt"/>
                <a:ea typeface="+mn-ea"/>
                <a:cs typeface="+mn-cs"/>
              </a:rPr>
              <a:t>Animations</a:t>
            </a:r>
            <a:r>
              <a:rPr lang="en-US" sz="1200" i="0" kern="1200" baseline="0" dirty="0" smtClean="0">
                <a:solidFill>
                  <a:schemeClr val="tx1"/>
                </a:solidFill>
                <a:latin typeface="+mn-lt"/>
                <a:ea typeface="+mn-ea"/>
                <a:cs typeface="+mn-cs"/>
              </a:rPr>
              <a:t> tab, in the </a:t>
            </a:r>
            <a:r>
              <a:rPr lang="en-US" sz="1200" b="1" i="0" kern="1200" baseline="0" dirty="0" smtClean="0">
                <a:solidFill>
                  <a:schemeClr val="tx1"/>
                </a:solidFill>
                <a:latin typeface="+mn-lt"/>
                <a:ea typeface="+mn-ea"/>
                <a:cs typeface="+mn-cs"/>
              </a:rPr>
              <a:t>Timing</a:t>
            </a:r>
            <a:r>
              <a:rPr lang="en-US" sz="1200" i="0" kern="1200" baseline="0" dirty="0" smtClean="0">
                <a:solidFill>
                  <a:schemeClr val="tx1"/>
                </a:solidFill>
                <a:latin typeface="+mn-lt"/>
                <a:ea typeface="+mn-ea"/>
                <a:cs typeface="+mn-cs"/>
              </a:rPr>
              <a:t> group, do the following:</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Delay</a:t>
            </a:r>
            <a:r>
              <a:rPr lang="en-US" sz="1200" i="0" kern="1200" baseline="0" dirty="0" smtClean="0">
                <a:solidFill>
                  <a:schemeClr val="tx1"/>
                </a:solidFill>
                <a:latin typeface="+mn-lt"/>
                <a:ea typeface="+mn-ea"/>
                <a:cs typeface="+mn-cs"/>
              </a:rPr>
              <a:t> box, enter </a:t>
            </a:r>
            <a:r>
              <a:rPr lang="en-US" sz="1200" b="1" i="0" kern="1200" baseline="0" dirty="0" smtClean="0">
                <a:solidFill>
                  <a:schemeClr val="tx1"/>
                </a:solidFill>
                <a:latin typeface="+mn-lt"/>
                <a:ea typeface="+mn-ea"/>
                <a:cs typeface="+mn-cs"/>
              </a:rPr>
              <a:t>0.5</a:t>
            </a:r>
            <a:r>
              <a:rPr lang="en-US" sz="1200" i="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Duration </a:t>
            </a:r>
            <a:r>
              <a:rPr lang="en-US" sz="1200" i="0" kern="1200" baseline="0" dirty="0" smtClean="0">
                <a:solidFill>
                  <a:schemeClr val="tx1"/>
                </a:solidFill>
                <a:latin typeface="+mn-lt"/>
                <a:ea typeface="+mn-ea"/>
                <a:cs typeface="+mn-cs"/>
              </a:rPr>
              <a:t>box, enter </a:t>
            </a:r>
            <a:r>
              <a:rPr lang="en-US" sz="1200" b="1" i="0" kern="1200" baseline="0" dirty="0" smtClean="0">
                <a:solidFill>
                  <a:schemeClr val="tx1"/>
                </a:solidFill>
                <a:latin typeface="+mn-lt"/>
                <a:ea typeface="+mn-ea"/>
                <a:cs typeface="+mn-cs"/>
              </a:rPr>
              <a:t>1.8 seconds</a:t>
            </a:r>
            <a:r>
              <a:rPr lang="en-US" sz="1200" i="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10"/>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sixth animation effect. On the slide, right-click the selected motion path, and then click </a:t>
            </a:r>
            <a:r>
              <a:rPr lang="en-US" sz="1200" b="1" i="0" kern="1200" baseline="0" dirty="0" smtClean="0">
                <a:solidFill>
                  <a:schemeClr val="tx1"/>
                </a:solidFill>
                <a:latin typeface="+mn-lt"/>
                <a:ea typeface="+mn-ea"/>
                <a:cs typeface="+mn-cs"/>
              </a:rPr>
              <a:t>Edit Points</a:t>
            </a:r>
            <a:r>
              <a:rPr lang="en-US" sz="1200" i="0" kern="1200" baseline="0" dirty="0" smtClean="0">
                <a:solidFill>
                  <a:schemeClr val="tx1"/>
                </a:solidFill>
                <a:latin typeface="+mn-lt"/>
                <a:ea typeface="+mn-ea"/>
                <a:cs typeface="+mn-cs"/>
              </a:rPr>
              <a:t>. Drag the points on the path to match the path to the curved line. (</a:t>
            </a:r>
            <a:r>
              <a:rPr lang="en-US" sz="1200" b="1" i="0" kern="1200" baseline="0" dirty="0" smtClean="0">
                <a:solidFill>
                  <a:schemeClr val="tx1"/>
                </a:solidFill>
                <a:latin typeface="+mn-lt"/>
                <a:ea typeface="+mn-ea"/>
                <a:cs typeface="+mn-cs"/>
              </a:rPr>
              <a:t>Note:</a:t>
            </a:r>
            <a:r>
              <a:rPr lang="en-US" sz="1200" i="0" kern="1200" baseline="0" dirty="0" smtClean="0">
                <a:solidFill>
                  <a:schemeClr val="tx1"/>
                </a:solidFill>
                <a:latin typeface="+mn-lt"/>
                <a:ea typeface="+mn-ea"/>
                <a:cs typeface="+mn-cs"/>
              </a:rPr>
              <a:t> The starting point will be further to the right of the right edge of the slide than the starting point for the first motion path.)</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11"/>
              <a:tabLst/>
              <a:defRPr/>
            </a:pPr>
            <a:endParaRPr lang="en-US" sz="120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11"/>
              <a:tabLst/>
              <a:defRPr/>
            </a:pPr>
            <a:endParaRPr lang="en-US" sz="1200" dirty="0" smtClean="0"/>
          </a:p>
          <a:p>
            <a:pPr marL="228600" marR="0" lvl="2" indent="-228600" algn="l" defTabSz="914400" rtl="0" eaLnBrk="1" fontAlgn="auto" latinLnBrk="0" hangingPunct="1">
              <a:lnSpc>
                <a:spcPct val="100000"/>
              </a:lnSpc>
              <a:spcBef>
                <a:spcPts val="0"/>
              </a:spcBef>
              <a:spcAft>
                <a:spcPts val="0"/>
              </a:spcAft>
              <a:buClrTx/>
              <a:buSzTx/>
              <a:buFont typeface="+mj-lt"/>
              <a:buNone/>
              <a:tabLst/>
              <a:defRPr/>
            </a:pPr>
            <a:r>
              <a:rPr lang="en-US" sz="1200" kern="1200" dirty="0" smtClean="0">
                <a:solidFill>
                  <a:schemeClr val="tx1"/>
                </a:solidFill>
                <a:latin typeface="+mn-lt"/>
                <a:ea typeface="+mn-ea"/>
                <a:cs typeface="+mn-cs"/>
              </a:rPr>
              <a:t>To reproduce the animated “3” on this slide, do the following:</a:t>
            </a:r>
            <a:endParaRPr lang="en-US" sz="120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On</a:t>
            </a:r>
            <a:r>
              <a:rPr lang="en-US" sz="1200" baseline="0" dirty="0" smtClean="0"/>
              <a:t> the slide, s</a:t>
            </a:r>
            <a:r>
              <a:rPr lang="en-US" sz="1200" dirty="0" smtClean="0"/>
              <a:t>elect the second text box. </a:t>
            </a: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Home</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Clipboard</a:t>
            </a:r>
            <a:r>
              <a:rPr lang="en-US" sz="1200" kern="1200" dirty="0" smtClean="0">
                <a:solidFill>
                  <a:schemeClr val="tx1"/>
                </a:solidFill>
                <a:effectLst/>
                <a:latin typeface="+mn-lt"/>
                <a:ea typeface="+mn-ea"/>
                <a:cs typeface="+mn-cs"/>
              </a:rPr>
              <a:t> group, click the arrow to the right of </a:t>
            </a:r>
            <a:r>
              <a:rPr lang="en-US" sz="1200" b="1" kern="1200" dirty="0" smtClean="0">
                <a:solidFill>
                  <a:schemeClr val="tx1"/>
                </a:solidFill>
                <a:effectLst/>
                <a:latin typeface="+mn-lt"/>
                <a:ea typeface="+mn-ea"/>
                <a:cs typeface="+mn-cs"/>
              </a:rPr>
              <a:t>Copy</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Duplicate</a:t>
            </a:r>
            <a:r>
              <a:rPr lang="en-US" sz="1200" b="0" kern="1200" baseline="0" dirty="0" smtClean="0">
                <a:solidFill>
                  <a:schemeClr val="tx1"/>
                </a:solidFill>
                <a:latin typeface="+mn-lt"/>
                <a:ea typeface="+mn-ea"/>
                <a:cs typeface="+mn-cs"/>
              </a:rPr>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Drag the third text box away from the second text box.</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Click in the third text box, delete </a:t>
            </a:r>
            <a:r>
              <a:rPr lang="en-US" sz="1200" b="1" kern="1200" baseline="0" dirty="0" smtClean="0">
                <a:solidFill>
                  <a:schemeClr val="tx1"/>
                </a:solidFill>
                <a:latin typeface="+mn-lt"/>
                <a:ea typeface="+mn-ea"/>
                <a:cs typeface="+mn-cs"/>
              </a:rPr>
              <a:t>2</a:t>
            </a:r>
            <a:r>
              <a:rPr lang="en-US" sz="1200" b="0" kern="1200" baseline="0" dirty="0" smtClean="0">
                <a:solidFill>
                  <a:schemeClr val="tx1"/>
                </a:solidFill>
                <a:latin typeface="+mn-lt"/>
                <a:ea typeface="+mn-ea"/>
                <a:cs typeface="+mn-cs"/>
              </a:rPr>
              <a:t>, and then enter </a:t>
            </a:r>
            <a:r>
              <a:rPr lang="en-US" sz="1200" b="1" kern="1200" baseline="0" dirty="0" smtClean="0">
                <a:solidFill>
                  <a:schemeClr val="tx1"/>
                </a:solidFill>
                <a:latin typeface="+mn-lt"/>
                <a:ea typeface="+mn-ea"/>
                <a:cs typeface="+mn-cs"/>
              </a:rPr>
              <a:t>3</a:t>
            </a:r>
            <a:r>
              <a:rPr lang="en-US" sz="1200" b="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Select the third text box. </a:t>
            </a:r>
            <a:r>
              <a:rPr lang="en-US" sz="1200" b="0" kern="1200" dirty="0" smtClean="0">
                <a:solidFill>
                  <a:schemeClr val="tx1"/>
                </a:solidFill>
                <a:latin typeface="+mn-lt"/>
                <a:ea typeface="+mn-ea"/>
                <a:cs typeface="+mn-cs"/>
              </a:rPr>
              <a:t>Under</a:t>
            </a:r>
            <a:r>
              <a:rPr lang="en-US" sz="1200" b="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Drawing Tools</a:t>
            </a:r>
            <a:r>
              <a:rPr lang="en-US" sz="1200" b="0" kern="1200" baseline="0" dirty="0" smtClean="0">
                <a:solidFill>
                  <a:schemeClr val="tx1"/>
                </a:solidFill>
                <a:latin typeface="+mn-lt"/>
                <a:ea typeface="+mn-ea"/>
                <a:cs typeface="+mn-cs"/>
              </a:rPr>
              <a:t>, on the </a:t>
            </a:r>
            <a:r>
              <a:rPr lang="en-US" sz="1200" b="1" kern="1200" baseline="0" dirty="0" smtClean="0">
                <a:solidFill>
                  <a:schemeClr val="tx1"/>
                </a:solidFill>
                <a:latin typeface="+mn-lt"/>
                <a:ea typeface="+mn-ea"/>
                <a:cs typeface="+mn-cs"/>
              </a:rPr>
              <a:t>Format tab</a:t>
            </a:r>
            <a:r>
              <a:rPr lang="en-US" sz="1200" b="0" kern="1200" baseline="0" dirty="0" smtClean="0">
                <a:solidFill>
                  <a:schemeClr val="tx1"/>
                </a:solidFill>
                <a:latin typeface="+mn-lt"/>
                <a:ea typeface="+mn-ea"/>
                <a:cs typeface="+mn-cs"/>
              </a:rPr>
              <a:t>, in the bottom right corner of the </a:t>
            </a:r>
            <a:r>
              <a:rPr lang="en-US" sz="1200" b="1" kern="1200" baseline="0" dirty="0" smtClean="0">
                <a:solidFill>
                  <a:schemeClr val="tx1"/>
                </a:solidFill>
                <a:latin typeface="+mn-lt"/>
                <a:ea typeface="+mn-ea"/>
                <a:cs typeface="+mn-cs"/>
              </a:rPr>
              <a:t>WordArt Styles </a:t>
            </a:r>
            <a:r>
              <a:rPr lang="en-US" sz="1200" b="0" kern="1200" baseline="0" dirty="0" smtClean="0">
                <a:solidFill>
                  <a:schemeClr val="tx1"/>
                </a:solidFill>
                <a:latin typeface="+mn-lt"/>
                <a:ea typeface="+mn-ea"/>
                <a:cs typeface="+mn-cs"/>
              </a:rPr>
              <a:t>group, click the </a:t>
            </a:r>
            <a:r>
              <a:rPr lang="en-US" sz="1200" b="1" kern="1200" dirty="0" smtClean="0">
                <a:solidFill>
                  <a:schemeClr val="tx1"/>
                </a:solidFill>
                <a:latin typeface="+mn-lt"/>
                <a:ea typeface="+mn-ea"/>
                <a:cs typeface="+mn-cs"/>
              </a:rPr>
              <a:t>Format</a:t>
            </a:r>
            <a:r>
              <a:rPr lang="en-US" sz="1200" b="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Text</a:t>
            </a:r>
            <a:r>
              <a:rPr lang="en-US" sz="1200" b="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Effects</a:t>
            </a:r>
            <a:r>
              <a:rPr lang="en-US" sz="1200" b="0" kern="1200" baseline="0" dirty="0" smtClean="0">
                <a:solidFill>
                  <a:schemeClr val="tx1"/>
                </a:solidFill>
                <a:latin typeface="+mn-lt"/>
                <a:ea typeface="+mn-ea"/>
                <a:cs typeface="+mn-cs"/>
              </a:rPr>
              <a:t> dialog box launcher. </a:t>
            </a: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Fill </a:t>
            </a:r>
            <a:r>
              <a:rPr lang="en-US" sz="1200" kern="1200" baseline="0" dirty="0" smtClean="0">
                <a:solidFill>
                  <a:schemeClr val="tx1"/>
                </a:solidFill>
                <a:latin typeface="+mn-lt"/>
                <a:ea typeface="+mn-ea"/>
                <a:cs typeface="+mn-cs"/>
              </a:rPr>
              <a:t>in the left pane, select </a:t>
            </a:r>
            <a:r>
              <a:rPr lang="en-US" sz="1200" b="1" kern="1200" baseline="0" dirty="0" smtClean="0">
                <a:solidFill>
                  <a:schemeClr val="tx1"/>
                </a:solidFill>
                <a:latin typeface="+mn-lt"/>
                <a:ea typeface="+mn-ea"/>
                <a:cs typeface="+mn-cs"/>
              </a:rPr>
              <a:t>Gradient fill </a:t>
            </a:r>
            <a:r>
              <a:rPr lang="en-US" sz="120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Text Fill</a:t>
            </a:r>
            <a:r>
              <a:rPr lang="en-US" sz="1200" kern="1200" baseline="0" dirty="0" smtClean="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Linear Down </a:t>
            </a:r>
            <a:r>
              <a:rPr lang="en-US" sz="1200" kern="1200" dirty="0" smtClean="0">
                <a:solidFill>
                  <a:schemeClr val="tx1"/>
                </a:solidFill>
                <a:latin typeface="+mn-lt"/>
                <a:ea typeface="+mn-ea"/>
                <a:cs typeface="+mn-cs"/>
              </a:rPr>
              <a:t>(first row, second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 gradient stop</a:t>
            </a:r>
            <a:r>
              <a:rPr lang="en-US" sz="1200" b="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 gradient stop</a:t>
            </a:r>
            <a:r>
              <a:rPr lang="en-US" sz="1200" kern="1200" dirty="0" smtClean="0">
                <a:solidFill>
                  <a:schemeClr val="tx1"/>
                </a:solidFill>
                <a:latin typeface="+mn-lt"/>
                <a:ea typeface="+mn-ea"/>
                <a:cs typeface="+mn-cs"/>
              </a:rPr>
              <a:t> until two stops appear in the slider.</a:t>
            </a:r>
          </a:p>
          <a:p>
            <a:pPr marL="228600" lvl="0" indent="-228600">
              <a:buFont typeface="+mj-lt"/>
              <a:buAutoNum type="arabicPeriod" startAt="5"/>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first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a:t>
            </a:r>
            <a:r>
              <a:rPr lang="en-US" sz="1200" b="0" kern="1200" dirty="0" smtClean="0">
                <a:solidFill>
                  <a:schemeClr val="tx1"/>
                </a:solidFill>
                <a:latin typeface="+mn-lt"/>
                <a:ea typeface="+mn-ea"/>
                <a:cs typeface="+mn-cs"/>
              </a:rPr>
              <a:t>(first row, first option from the left).</a:t>
            </a:r>
          </a:p>
          <a:p>
            <a:pPr marL="1143000" lvl="2" indent="-228600">
              <a:buFont typeface="Arial" pitchFamily="34" charset="0"/>
              <a:buChar cha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50%</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last stop in the slider,</a:t>
            </a:r>
            <a:r>
              <a:rPr lang="en-US" sz="1200" b="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85%</a:t>
            </a:r>
            <a:r>
              <a:rPr lang="en-US" sz="1200" kern="1200" dirty="0" smtClean="0">
                <a:solidFill>
                  <a:schemeClr val="tx1"/>
                </a:solidFill>
                <a:latin typeface="+mn-lt"/>
                <a:ea typeface="+mn-ea"/>
                <a:cs typeface="+mn-cs"/>
              </a:rPr>
              <a:t>.</a:t>
            </a:r>
          </a:p>
          <a:p>
            <a:pPr marL="1143000" lvl="2" indent="-228600">
              <a:buFont typeface="Arial" pitchFamily="34" charset="0"/>
              <a:buChar char="•"/>
              <a:defRPr/>
            </a:pPr>
            <a:r>
              <a:rPr lang="en-US" sz="1200" dirty="0" smtClean="0"/>
              <a:t>Click the button next to </a:t>
            </a:r>
            <a:r>
              <a:rPr lang="en-US" sz="1200" b="1" dirty="0" smtClean="0"/>
              <a:t>Color</a:t>
            </a:r>
            <a:r>
              <a:rPr lang="en-US" sz="1200" dirty="0" smtClean="0"/>
              <a:t>, click </a:t>
            </a:r>
            <a:r>
              <a:rPr lang="en-US" sz="1200" b="1" dirty="0" smtClean="0"/>
              <a:t>More Colors</a:t>
            </a:r>
            <a:r>
              <a:rPr lang="en-US" sz="1200" dirty="0" smtClean="0"/>
              <a:t>, and then 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198</a:t>
            </a:r>
            <a:r>
              <a:rPr lang="en-US" sz="1200" dirty="0" smtClean="0"/>
              <a:t>, Green: </a:t>
            </a:r>
            <a:r>
              <a:rPr lang="en-US" sz="1200" b="1" dirty="0" smtClean="0"/>
              <a:t>217</a:t>
            </a:r>
            <a:r>
              <a:rPr lang="en-US" sz="1200" dirty="0" smtClean="0"/>
              <a:t>, Blue: </a:t>
            </a:r>
            <a:r>
              <a:rPr lang="en-US" sz="1200" b="1" dirty="0" smtClean="0"/>
              <a:t>241</a:t>
            </a:r>
            <a:r>
              <a:rPr lang="en-US" sz="1200" dirty="0" smtClean="0"/>
              <a: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0%</a:t>
            </a:r>
            <a:r>
              <a:rPr lang="en-US" sz="1200" b="0" kern="1200" dirty="0" smtClean="0">
                <a:solidFill>
                  <a:schemeClr val="tx1"/>
                </a:solidFill>
                <a:latin typeface="+mn-lt"/>
                <a:ea typeface="+mn-ea"/>
                <a:cs typeface="+mn-cs"/>
              </a:rPr>
              <a:t>.</a:t>
            </a:r>
            <a:endParaRPr lang="en-US" sz="1200" i="0" baseline="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in the left pane. In the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pane, select </a:t>
            </a:r>
            <a:r>
              <a:rPr lang="en-US" sz="1200" b="1" kern="1200" baseline="0" dirty="0" smtClean="0">
                <a:solidFill>
                  <a:schemeClr val="tx1"/>
                </a:solidFill>
                <a:latin typeface="+mn-lt"/>
                <a:ea typeface="+mn-ea"/>
                <a:cs typeface="+mn-cs"/>
              </a:rPr>
              <a:t>Solid line</a:t>
            </a:r>
            <a:r>
              <a:rPr lang="en-US" sz="1200" kern="1200" baseline="0" dirty="0" smtClean="0">
                <a:solidFill>
                  <a:schemeClr val="tx1"/>
                </a:solidFill>
                <a:latin typeface="+mn-lt"/>
                <a:ea typeface="+mn-ea"/>
                <a:cs typeface="+mn-cs"/>
              </a:rPr>
              <a:t>, click the button next to </a:t>
            </a:r>
            <a:r>
              <a:rPr lang="en-US" sz="1200" b="1" kern="1200" baseline="0" dirty="0" smtClean="0">
                <a:solidFill>
                  <a:schemeClr val="tx1"/>
                </a:solidFill>
                <a:latin typeface="+mn-lt"/>
                <a:ea typeface="+mn-ea"/>
                <a:cs typeface="+mn-cs"/>
              </a:rPr>
              <a:t>Color</a:t>
            </a:r>
            <a:r>
              <a:rPr lang="en-US" sz="120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More Colors</a:t>
            </a:r>
            <a:r>
              <a:rPr lang="en-US" sz="1200" kern="1200" baseline="0" dirty="0" smtClean="0">
                <a:solidFill>
                  <a:schemeClr val="tx1"/>
                </a:solidFill>
                <a:latin typeface="+mn-lt"/>
                <a:ea typeface="+mn-ea"/>
                <a:cs typeface="+mn-cs"/>
              </a:rPr>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119</a:t>
            </a:r>
            <a:r>
              <a:rPr lang="en-US" sz="1200" dirty="0" smtClean="0"/>
              <a:t>, Green: </a:t>
            </a:r>
            <a:r>
              <a:rPr lang="en-US" sz="1200" b="1" dirty="0" smtClean="0"/>
              <a:t>147</a:t>
            </a:r>
            <a:r>
              <a:rPr lang="en-US" sz="1200" dirty="0" smtClean="0"/>
              <a:t>, Blue: </a:t>
            </a:r>
            <a:r>
              <a:rPr lang="en-US" sz="1200" b="1" dirty="0" smtClean="0"/>
              <a:t>60</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3-D Rotation </a:t>
            </a:r>
            <a:r>
              <a:rPr lang="en-US" sz="1200" kern="1200" baseline="0" dirty="0" smtClean="0">
                <a:solidFill>
                  <a:schemeClr val="tx1"/>
                </a:solidFill>
                <a:latin typeface="+mn-lt"/>
                <a:ea typeface="+mn-ea"/>
                <a:cs typeface="+mn-cs"/>
              </a:rPr>
              <a:t>in the left pane. In the </a:t>
            </a:r>
            <a:r>
              <a:rPr lang="en-US" sz="1200" b="1" kern="1200" dirty="0" smtClean="0">
                <a:solidFill>
                  <a:schemeClr val="tx1"/>
                </a:solidFill>
                <a:latin typeface="+mn-lt"/>
                <a:ea typeface="+mn-ea"/>
                <a:cs typeface="+mn-cs"/>
              </a:rPr>
              <a:t>3-D Rotation </a:t>
            </a:r>
            <a:r>
              <a:rPr lang="en-US" sz="1200" kern="1200" baseline="0" dirty="0" smtClean="0">
                <a:solidFill>
                  <a:schemeClr val="tx1"/>
                </a:solidFill>
                <a:latin typeface="+mn-lt"/>
                <a:ea typeface="+mn-ea"/>
                <a:cs typeface="+mn-cs"/>
              </a:rPr>
              <a:t>pane, under </a:t>
            </a:r>
            <a:r>
              <a:rPr lang="en-US" sz="1200" b="1" kern="1200" baseline="0" dirty="0" smtClean="0">
                <a:solidFill>
                  <a:schemeClr val="tx1"/>
                </a:solidFill>
                <a:latin typeface="+mn-lt"/>
                <a:ea typeface="+mn-ea"/>
                <a:cs typeface="+mn-cs"/>
              </a:rPr>
              <a:t>Rotation</a:t>
            </a:r>
            <a:r>
              <a:rPr lang="en-US" sz="1200" kern="1200" baseline="0" dirty="0" smtClean="0">
                <a:solidFill>
                  <a:schemeClr val="tx1"/>
                </a:solidFill>
                <a:latin typeface="+mn-lt"/>
                <a:ea typeface="+mn-ea"/>
                <a:cs typeface="+mn-cs"/>
              </a:rPr>
              <a:t>, in the </a:t>
            </a:r>
            <a:r>
              <a:rPr lang="en-US" sz="1200" b="1" kern="1200" baseline="0" dirty="0" smtClean="0">
                <a:solidFill>
                  <a:schemeClr val="tx1"/>
                </a:solidFill>
                <a:latin typeface="+mn-lt"/>
                <a:ea typeface="+mn-ea"/>
                <a:cs typeface="+mn-cs"/>
              </a:rPr>
              <a:t>Z</a:t>
            </a:r>
            <a:r>
              <a:rPr lang="en-US" sz="1200" kern="1200" baseline="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5°</a:t>
            </a:r>
            <a:r>
              <a:rPr lang="en-US" sz="1200" b="0" kern="1200" dirty="0" smtClean="0">
                <a:solidFill>
                  <a:schemeClr val="tx1"/>
                </a:solidFill>
                <a:latin typeface="+mn-lt"/>
                <a:ea typeface="+mn-ea"/>
                <a:cs typeface="+mn-cs"/>
              </a:rPr>
              <a:t>.</a:t>
            </a:r>
            <a:endParaRPr lang="en-US" sz="120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baseline="0" dirty="0" smtClean="0"/>
              <a:t>Also in the </a:t>
            </a:r>
            <a:r>
              <a:rPr lang="en-US" sz="1200" b="1" i="0" baseline="0" dirty="0" smtClean="0"/>
              <a:t>Format Text Effects </a:t>
            </a:r>
            <a:r>
              <a:rPr lang="en-US" sz="1200" i="0" baseline="0" dirty="0" smtClean="0"/>
              <a:t>dialog box, click </a:t>
            </a:r>
            <a:r>
              <a:rPr lang="en-US" sz="1200" b="1" i="0" baseline="0" dirty="0" smtClean="0"/>
              <a:t>Glow and Soft Edges </a:t>
            </a:r>
            <a:r>
              <a:rPr lang="en-US" sz="1200" i="0" baseline="0" dirty="0" smtClean="0"/>
              <a:t>in the left pane, and in the </a:t>
            </a:r>
            <a:r>
              <a:rPr lang="en-US" sz="1200" b="1" i="0" baseline="0" dirty="0" smtClean="0"/>
              <a:t>Glow and Soft Edges </a:t>
            </a:r>
            <a:r>
              <a:rPr lang="en-US" sz="1200" i="0" baseline="0" dirty="0" smtClean="0"/>
              <a:t>pane, under </a:t>
            </a:r>
            <a:r>
              <a:rPr lang="en-US" sz="1200" b="1" i="0" baseline="0" dirty="0" smtClean="0"/>
              <a:t>Glow</a:t>
            </a:r>
            <a:r>
              <a:rPr lang="en-US" sz="1200" i="0" baseline="0" dirty="0" smtClean="0"/>
              <a:t>, click the button next to </a:t>
            </a:r>
            <a:r>
              <a:rPr lang="en-US" sz="1200" b="1" i="0" baseline="0" dirty="0" smtClean="0"/>
              <a:t>Color</a:t>
            </a:r>
            <a:r>
              <a:rPr lang="en-US" sz="1200" i="0" baseline="0" dirty="0" smtClean="0"/>
              <a:t>, and then click </a:t>
            </a:r>
            <a:r>
              <a:rPr lang="en-US" sz="1200" b="1" i="0" baseline="0" dirty="0" smtClean="0"/>
              <a:t>More Colors</a:t>
            </a:r>
            <a:r>
              <a:rPr lang="en-US" sz="1200" i="0" baseline="0" dirty="0" smtClean="0"/>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168</a:t>
            </a:r>
            <a:r>
              <a:rPr lang="en-US" sz="1200" dirty="0" smtClean="0"/>
              <a:t>, Green: </a:t>
            </a:r>
            <a:r>
              <a:rPr lang="en-US" sz="1200" b="1" dirty="0" smtClean="0"/>
              <a:t>224</a:t>
            </a:r>
            <a:r>
              <a:rPr lang="en-US" sz="1200" dirty="0" smtClean="0"/>
              <a:t>, Blue: </a:t>
            </a:r>
            <a:r>
              <a:rPr lang="en-US" sz="1200" b="1" dirty="0" smtClean="0"/>
              <a:t>52</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b="0" kern="1200" baseline="0" dirty="0" smtClean="0">
                <a:solidFill>
                  <a:schemeClr val="tx1"/>
                </a:solidFill>
                <a:latin typeface="+mn-lt"/>
                <a:ea typeface="+mn-ea"/>
                <a:cs typeface="+mn-cs"/>
              </a:rPr>
              <a:t>Drag the third text box to the right of the second text box, above the curve.</a:t>
            </a:r>
            <a:endParaRPr lang="en-US" sz="120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seventh animation effect (fade effect for the third text box). On the </a:t>
            </a:r>
            <a:r>
              <a:rPr lang="en-US" sz="1200" b="1" i="0" kern="1200" baseline="0" dirty="0" smtClean="0">
                <a:solidFill>
                  <a:schemeClr val="tx1"/>
                </a:solidFill>
                <a:latin typeface="+mn-lt"/>
                <a:ea typeface="+mn-ea"/>
                <a:cs typeface="+mn-cs"/>
              </a:rPr>
              <a:t>Animations</a:t>
            </a:r>
            <a:r>
              <a:rPr lang="en-US" sz="1200" i="0" kern="1200" baseline="0" dirty="0" smtClean="0">
                <a:solidFill>
                  <a:schemeClr val="tx1"/>
                </a:solidFill>
                <a:latin typeface="+mn-lt"/>
                <a:ea typeface="+mn-ea"/>
                <a:cs typeface="+mn-cs"/>
              </a:rPr>
              <a:t> tab, in the </a:t>
            </a:r>
            <a:r>
              <a:rPr lang="en-US" sz="1200" b="1" i="0" kern="1200" baseline="0" dirty="0" smtClean="0">
                <a:solidFill>
                  <a:schemeClr val="tx1"/>
                </a:solidFill>
                <a:latin typeface="+mn-lt"/>
                <a:ea typeface="+mn-ea"/>
                <a:cs typeface="+mn-cs"/>
              </a:rPr>
              <a:t>Timing</a:t>
            </a:r>
            <a:r>
              <a:rPr lang="en-US" sz="1200" i="0" kern="1200" baseline="0" dirty="0" smtClean="0">
                <a:solidFill>
                  <a:schemeClr val="tx1"/>
                </a:solidFill>
                <a:latin typeface="+mn-lt"/>
                <a:ea typeface="+mn-ea"/>
                <a:cs typeface="+mn-cs"/>
              </a:rPr>
              <a:t> group, do the following:</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Delay</a:t>
            </a:r>
            <a:r>
              <a:rPr lang="en-US" sz="1200" i="0" kern="1200" baseline="0" dirty="0" smtClean="0">
                <a:solidFill>
                  <a:schemeClr val="tx1"/>
                </a:solidFill>
                <a:latin typeface="+mn-lt"/>
                <a:ea typeface="+mn-ea"/>
                <a:cs typeface="+mn-cs"/>
              </a:rPr>
              <a:t> box, enter </a:t>
            </a:r>
            <a:r>
              <a:rPr lang="en-US" sz="1200" b="1" i="0" kern="1200" baseline="0" dirty="0" smtClean="0">
                <a:solidFill>
                  <a:schemeClr val="tx1"/>
                </a:solidFill>
                <a:latin typeface="+mn-lt"/>
                <a:ea typeface="+mn-ea"/>
                <a:cs typeface="+mn-cs"/>
              </a:rPr>
              <a:t>0.9</a:t>
            </a:r>
            <a:r>
              <a:rPr lang="en-US" sz="1200" i="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Duration </a:t>
            </a:r>
            <a:r>
              <a:rPr lang="en-US" sz="1200" i="0" kern="1200" baseline="0" dirty="0" smtClean="0">
                <a:solidFill>
                  <a:schemeClr val="tx1"/>
                </a:solidFill>
                <a:latin typeface="+mn-lt"/>
                <a:ea typeface="+mn-ea"/>
                <a:cs typeface="+mn-cs"/>
              </a:rPr>
              <a:t>box, enter </a:t>
            </a:r>
            <a:r>
              <a:rPr lang="en-US" sz="1200" b="1" i="0" kern="1200" baseline="0" dirty="0" smtClean="0">
                <a:solidFill>
                  <a:schemeClr val="tx1"/>
                </a:solidFill>
                <a:latin typeface="+mn-lt"/>
                <a:ea typeface="+mn-ea"/>
                <a:cs typeface="+mn-cs"/>
              </a:rPr>
              <a:t>0.7 seconds</a:t>
            </a:r>
            <a:r>
              <a:rPr lang="en-US" sz="1200" i="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eighth animation effect (spin effect for the third text box). On the </a:t>
            </a:r>
            <a:r>
              <a:rPr lang="en-US" sz="1200" b="1" i="0" kern="1200" baseline="0" dirty="0" smtClean="0">
                <a:solidFill>
                  <a:schemeClr val="tx1"/>
                </a:solidFill>
                <a:latin typeface="+mn-lt"/>
                <a:ea typeface="+mn-ea"/>
                <a:cs typeface="+mn-cs"/>
              </a:rPr>
              <a:t>Animations</a:t>
            </a:r>
            <a:r>
              <a:rPr lang="en-US" sz="1200" i="0" kern="1200" baseline="0" dirty="0" smtClean="0">
                <a:solidFill>
                  <a:schemeClr val="tx1"/>
                </a:solidFill>
                <a:latin typeface="+mn-lt"/>
                <a:ea typeface="+mn-ea"/>
                <a:cs typeface="+mn-cs"/>
              </a:rPr>
              <a:t> tab, in the </a:t>
            </a:r>
            <a:r>
              <a:rPr lang="en-US" sz="1200" b="1" i="0" kern="1200" baseline="0" dirty="0" smtClean="0">
                <a:solidFill>
                  <a:schemeClr val="tx1"/>
                </a:solidFill>
                <a:latin typeface="+mn-lt"/>
                <a:ea typeface="+mn-ea"/>
                <a:cs typeface="+mn-cs"/>
              </a:rPr>
              <a:t>Timing</a:t>
            </a:r>
            <a:r>
              <a:rPr lang="en-US" sz="1200" i="0" kern="1200" baseline="0" dirty="0" smtClean="0">
                <a:solidFill>
                  <a:schemeClr val="tx1"/>
                </a:solidFill>
                <a:latin typeface="+mn-lt"/>
                <a:ea typeface="+mn-ea"/>
                <a:cs typeface="+mn-cs"/>
              </a:rPr>
              <a:t> group, do the following:</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Delay</a:t>
            </a:r>
            <a:r>
              <a:rPr lang="en-US" sz="1200" i="0" kern="1200" baseline="0" dirty="0" smtClean="0">
                <a:solidFill>
                  <a:schemeClr val="tx1"/>
                </a:solidFill>
                <a:latin typeface="+mn-lt"/>
                <a:ea typeface="+mn-ea"/>
                <a:cs typeface="+mn-cs"/>
              </a:rPr>
              <a:t> box, enter </a:t>
            </a:r>
            <a:r>
              <a:rPr lang="en-US" sz="1200" b="1" i="0" kern="1200" baseline="0" dirty="0" smtClean="0">
                <a:solidFill>
                  <a:schemeClr val="tx1"/>
                </a:solidFill>
                <a:latin typeface="+mn-lt"/>
                <a:ea typeface="+mn-ea"/>
                <a:cs typeface="+mn-cs"/>
              </a:rPr>
              <a:t>0.9</a:t>
            </a:r>
            <a:r>
              <a:rPr lang="en-US" sz="1200" i="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Duration </a:t>
            </a:r>
            <a:r>
              <a:rPr lang="en-US" sz="1200" i="0" kern="1200" baseline="0" dirty="0" smtClean="0">
                <a:solidFill>
                  <a:schemeClr val="tx1"/>
                </a:solidFill>
                <a:latin typeface="+mn-lt"/>
                <a:ea typeface="+mn-ea"/>
                <a:cs typeface="+mn-cs"/>
              </a:rPr>
              <a:t>box, enter </a:t>
            </a:r>
            <a:r>
              <a:rPr lang="en-US" sz="1200" b="1" i="0" kern="1200" baseline="0" dirty="0" smtClean="0">
                <a:solidFill>
                  <a:schemeClr val="tx1"/>
                </a:solidFill>
                <a:latin typeface="+mn-lt"/>
                <a:ea typeface="+mn-ea"/>
                <a:cs typeface="+mn-cs"/>
              </a:rPr>
              <a:t>0.75 seconds</a:t>
            </a:r>
            <a:r>
              <a:rPr lang="en-US" sz="1200" i="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ninth animation effect (motion path for the third text box). On the </a:t>
            </a:r>
            <a:r>
              <a:rPr lang="en-US" sz="1200" b="1" i="0" kern="1200" baseline="0" dirty="0" smtClean="0">
                <a:solidFill>
                  <a:schemeClr val="tx1"/>
                </a:solidFill>
                <a:latin typeface="+mn-lt"/>
                <a:ea typeface="+mn-ea"/>
                <a:cs typeface="+mn-cs"/>
              </a:rPr>
              <a:t>Animations</a:t>
            </a:r>
            <a:r>
              <a:rPr lang="en-US" sz="1200" i="0" kern="1200" baseline="0" dirty="0" smtClean="0">
                <a:solidFill>
                  <a:schemeClr val="tx1"/>
                </a:solidFill>
                <a:latin typeface="+mn-lt"/>
                <a:ea typeface="+mn-ea"/>
                <a:cs typeface="+mn-cs"/>
              </a:rPr>
              <a:t> tab, in the </a:t>
            </a:r>
            <a:r>
              <a:rPr lang="en-US" sz="1200" b="1" i="0" kern="1200" baseline="0" dirty="0" smtClean="0">
                <a:solidFill>
                  <a:schemeClr val="tx1"/>
                </a:solidFill>
                <a:latin typeface="+mn-lt"/>
                <a:ea typeface="+mn-ea"/>
                <a:cs typeface="+mn-cs"/>
              </a:rPr>
              <a:t>Timing</a:t>
            </a:r>
            <a:r>
              <a:rPr lang="en-US" sz="1200" i="0" kern="1200" baseline="0" dirty="0" smtClean="0">
                <a:solidFill>
                  <a:schemeClr val="tx1"/>
                </a:solidFill>
                <a:latin typeface="+mn-lt"/>
                <a:ea typeface="+mn-ea"/>
                <a:cs typeface="+mn-cs"/>
              </a:rPr>
              <a:t> group, do the following:</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Delay</a:t>
            </a:r>
            <a:r>
              <a:rPr lang="en-US" sz="1200" i="0" kern="1200" baseline="0" dirty="0" smtClean="0">
                <a:solidFill>
                  <a:schemeClr val="tx1"/>
                </a:solidFill>
                <a:latin typeface="+mn-lt"/>
                <a:ea typeface="+mn-ea"/>
                <a:cs typeface="+mn-cs"/>
              </a:rPr>
              <a:t> box, enter </a:t>
            </a:r>
            <a:r>
              <a:rPr lang="en-US" sz="1200" b="1" i="0" kern="1200" baseline="0" dirty="0" smtClean="0">
                <a:solidFill>
                  <a:schemeClr val="tx1"/>
                </a:solidFill>
                <a:latin typeface="+mn-lt"/>
                <a:ea typeface="+mn-ea"/>
                <a:cs typeface="+mn-cs"/>
              </a:rPr>
              <a:t>0.9</a:t>
            </a:r>
            <a:r>
              <a:rPr lang="en-US" sz="1200" i="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Duration </a:t>
            </a:r>
            <a:r>
              <a:rPr lang="en-US" sz="1200" i="0" kern="1200" baseline="0" dirty="0" smtClean="0">
                <a:solidFill>
                  <a:schemeClr val="tx1"/>
                </a:solidFill>
                <a:latin typeface="+mn-lt"/>
                <a:ea typeface="+mn-ea"/>
                <a:cs typeface="+mn-cs"/>
              </a:rPr>
              <a:t>box, enter </a:t>
            </a:r>
            <a:r>
              <a:rPr lang="en-US" sz="1200" b="1" i="0" kern="1200" baseline="0" dirty="0" smtClean="0">
                <a:solidFill>
                  <a:schemeClr val="tx1"/>
                </a:solidFill>
                <a:latin typeface="+mn-lt"/>
                <a:ea typeface="+mn-ea"/>
                <a:cs typeface="+mn-cs"/>
              </a:rPr>
              <a:t>1.5 seconds</a:t>
            </a:r>
            <a:r>
              <a:rPr lang="en-US" sz="1200" i="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ninth animation effect (motion path for the third text box). On the slide, right-click the selected motion path, and then click </a:t>
            </a:r>
            <a:r>
              <a:rPr lang="en-US" sz="1200" b="1" i="0" kern="1200" baseline="0" dirty="0" smtClean="0">
                <a:solidFill>
                  <a:schemeClr val="tx1"/>
                </a:solidFill>
                <a:latin typeface="+mn-lt"/>
                <a:ea typeface="+mn-ea"/>
                <a:cs typeface="+mn-cs"/>
              </a:rPr>
              <a:t>Edit Points</a:t>
            </a:r>
            <a:r>
              <a:rPr lang="en-US" sz="1200" i="0" kern="1200" baseline="0" dirty="0" smtClean="0">
                <a:solidFill>
                  <a:schemeClr val="tx1"/>
                </a:solidFill>
                <a:latin typeface="+mn-lt"/>
                <a:ea typeface="+mn-ea"/>
                <a:cs typeface="+mn-cs"/>
              </a:rPr>
              <a:t>. Drag the points on the path to match the path to the curved line. (</a:t>
            </a:r>
            <a:r>
              <a:rPr lang="en-US" sz="1200" b="1" i="0" kern="1200" baseline="0" dirty="0" smtClean="0">
                <a:solidFill>
                  <a:schemeClr val="tx1"/>
                </a:solidFill>
                <a:latin typeface="+mn-lt"/>
                <a:ea typeface="+mn-ea"/>
                <a:cs typeface="+mn-cs"/>
              </a:rPr>
              <a:t>Note:</a:t>
            </a:r>
            <a:r>
              <a:rPr lang="en-US" sz="1200" i="0" kern="1200" baseline="0" dirty="0" smtClean="0">
                <a:solidFill>
                  <a:schemeClr val="tx1"/>
                </a:solidFill>
                <a:latin typeface="+mn-lt"/>
                <a:ea typeface="+mn-ea"/>
                <a:cs typeface="+mn-cs"/>
              </a:rPr>
              <a:t> The endpoint will be above the curved line and the path will eventually meet the curve. The starting point will be further to the right of the right edge of the slide than the starting point for the first motion path.)</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endParaRPr lang="en-US" sz="1200" b="0" kern="1200" baseline="0" dirty="0" smtClean="0">
              <a:solidFill>
                <a:schemeClr val="tx1"/>
              </a:solidFill>
              <a:latin typeface="+mn-lt"/>
              <a:ea typeface="+mn-ea"/>
              <a:cs typeface="+mn-cs"/>
            </a:endParaRPr>
          </a:p>
          <a:p>
            <a:endParaRPr lang="en-US" sz="1200" dirty="0" smtClean="0"/>
          </a:p>
          <a:p>
            <a:r>
              <a:rPr lang="en-US" sz="1200" kern="1200" dirty="0" smtClean="0">
                <a:solidFill>
                  <a:schemeClr val="tx1"/>
                </a:solidFill>
                <a:latin typeface="+mn-lt"/>
                <a:ea typeface="+mn-ea"/>
                <a:cs typeface="+mn-cs"/>
              </a:rPr>
              <a:t>To reproduce the background on this slide, do the following: </a:t>
            </a:r>
          </a:p>
          <a:p>
            <a:pPr marL="228600" lvl="0" indent="-228600">
              <a:buFont typeface="+mj-lt"/>
              <a:buAutoNum type="arabicPeriod"/>
            </a:pPr>
            <a:r>
              <a:rPr lang="en-US" sz="1200" kern="1200" dirty="0" smtClean="0">
                <a:solidFill>
                  <a:schemeClr val="tx1"/>
                </a:solidFill>
                <a:latin typeface="+mn-lt"/>
                <a:ea typeface="+mn-ea"/>
                <a:cs typeface="+mn-cs"/>
              </a:rPr>
              <a:t>Right-click the slide background area, and then click </a:t>
            </a:r>
            <a:r>
              <a:rPr lang="en-US" sz="1200" b="1" kern="1200" dirty="0" smtClean="0">
                <a:solidFill>
                  <a:schemeClr val="tx1"/>
                </a:solidFill>
                <a:latin typeface="+mn-lt"/>
                <a:ea typeface="+mn-ea"/>
                <a:cs typeface="+mn-cs"/>
              </a:rPr>
              <a:t>Format Background</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Format Background </a:t>
            </a:r>
            <a:r>
              <a:rPr lang="en-US" sz="1200" kern="1200" dirty="0" smtClean="0">
                <a:solidFill>
                  <a:schemeClr val="tx1"/>
                </a:solidFill>
                <a:latin typeface="+mn-lt"/>
                <a:ea typeface="+mn-ea"/>
                <a:cs typeface="+mn-cs"/>
              </a:rPr>
              <a:t>dialog box, click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left pane, select </a:t>
            </a:r>
            <a:r>
              <a:rPr lang="en-US" sz="1200" b="1" kern="1200" dirty="0" smtClean="0">
                <a:solidFill>
                  <a:schemeClr val="tx1"/>
                </a:solidFill>
                <a:latin typeface="+mn-lt"/>
                <a:ea typeface="+mn-ea"/>
                <a:cs typeface="+mn-cs"/>
              </a:rPr>
              <a:t>Gradient fill</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Radial</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From Corner</a:t>
            </a:r>
            <a:r>
              <a:rPr lang="en-US" sz="1200" b="0" kern="1200" dirty="0" smtClean="0">
                <a:solidFill>
                  <a:schemeClr val="tx1"/>
                </a:solidFill>
                <a:latin typeface="+mn-lt"/>
                <a:ea typeface="+mn-ea"/>
                <a:cs typeface="+mn-cs"/>
              </a:rPr>
              <a:t> (fifth option from the left).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 gradient stop</a:t>
            </a:r>
            <a:r>
              <a:rPr lang="en-US" sz="1200" b="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 gradient stop</a:t>
            </a:r>
            <a:r>
              <a:rPr lang="en-US" sz="1200" kern="1200" dirty="0" smtClean="0">
                <a:solidFill>
                  <a:schemeClr val="tx1"/>
                </a:solidFill>
                <a:latin typeface="+mn-lt"/>
                <a:ea typeface="+mn-ea"/>
                <a:cs typeface="+mn-cs"/>
              </a:rPr>
              <a:t> until two stops appear in the slider.</a:t>
            </a:r>
          </a:p>
          <a:p>
            <a:pPr marL="228600" lvl="0" indent="-228600">
              <a:buFont typeface="+mj-lt"/>
              <a:buAutoNum type="arabicPeriod"/>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first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a:t>
            </a:r>
            <a:r>
              <a:rPr lang="en-US" sz="1200" b="0" kern="1200" dirty="0" smtClean="0">
                <a:solidFill>
                  <a:schemeClr val="tx1"/>
                </a:solidFill>
                <a:latin typeface="+mn-lt"/>
                <a:ea typeface="+mn-ea"/>
                <a:cs typeface="+mn-cs"/>
              </a:rPr>
              <a:t>(first row, first option from the left).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last stop in the slider</a:t>
            </a:r>
            <a:r>
              <a:rPr lang="en-US" sz="1200" kern="1200" dirty="0" smtClean="0">
                <a:solidFill>
                  <a:schemeClr val="tx1"/>
                </a:solidFill>
                <a:latin typeface="+mn-lt"/>
                <a:ea typeface="+mn-ea"/>
                <a:cs typeface="+mn-cs"/>
              </a:rPr>
              <a:t>, and then do the following: </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100%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Darker 35% </a:t>
            </a:r>
            <a:r>
              <a:rPr lang="en-US" sz="1200" b="0" kern="1200" dirty="0" smtClean="0">
                <a:solidFill>
                  <a:schemeClr val="tx1"/>
                </a:solidFill>
                <a:latin typeface="+mn-lt"/>
                <a:ea typeface="+mn-ea"/>
                <a:cs typeface="+mn-cs"/>
              </a:rPr>
              <a:t>(fifth</a:t>
            </a:r>
            <a:r>
              <a:rPr lang="en-US" sz="1200" b="0" kern="1200" baseline="0" dirty="0" smtClean="0">
                <a:solidFill>
                  <a:schemeClr val="tx1"/>
                </a:solidFill>
                <a:latin typeface="+mn-lt"/>
                <a:ea typeface="+mn-ea"/>
                <a:cs typeface="+mn-cs"/>
              </a:rPr>
              <a:t> row, first option from the left)</a:t>
            </a:r>
            <a:r>
              <a:rPr lang="en-US" sz="1200" b="0" kern="1200" dirty="0" smtClean="0">
                <a:solidFill>
                  <a:schemeClr val="tx1"/>
                </a:solidFill>
                <a:latin typeface="+mn-lt"/>
                <a:ea typeface="+mn-ea"/>
                <a:cs typeface="+mn-cs"/>
              </a:rPr>
              <a:t>.</a:t>
            </a:r>
          </a:p>
          <a:p>
            <a:pPr marL="1143000" lvl="2" indent="-228600">
              <a:buFont typeface="Arial" pitchFamily="34" charset="0"/>
              <a:buNone/>
            </a:pPr>
            <a:endParaRPr lang="en-US" sz="1200" b="0" kern="1200" dirty="0" smtClean="0">
              <a:solidFill>
                <a:schemeClr val="tx1"/>
              </a:solidFill>
              <a:latin typeface="+mn-lt"/>
              <a:ea typeface="+mn-ea"/>
              <a:cs typeface="+mn-cs"/>
            </a:endParaRPr>
          </a:p>
        </p:txBody>
      </p:sp>
      <p:sp>
        <p:nvSpPr>
          <p:cNvPr id="5" name="Slide Image Placeholder 4"/>
          <p:cNvSpPr>
            <a:spLocks noGrp="1" noRot="1" noChangeAspect="1"/>
          </p:cNvSpPr>
          <p:nvPr>
            <p:ph type="sldImg"/>
          </p:nvPr>
        </p:nvSpPr>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r>
              <a:rPr lang="en-US" sz="1400" b="1" dirty="0" smtClean="0"/>
              <a:t>Rotating numbers on a curved path</a:t>
            </a:r>
          </a:p>
          <a:p>
            <a:r>
              <a:rPr lang="en-US" sz="1400" dirty="0" smtClean="0"/>
              <a:t>(Advanced)</a:t>
            </a:r>
          </a:p>
          <a:p>
            <a:endParaRPr lang="en-US" sz="1200" dirty="0" smtClean="0"/>
          </a:p>
          <a:p>
            <a:pPr marL="685800" marR="0" lvl="3" indent="-228600" algn="l" defTabSz="914400" rtl="0" eaLnBrk="1" fontAlgn="auto" latinLnBrk="0" hangingPunct="1">
              <a:lnSpc>
                <a:spcPct val="100000"/>
              </a:lnSpc>
              <a:spcBef>
                <a:spcPts val="0"/>
              </a:spcBef>
              <a:spcAft>
                <a:spcPts val="0"/>
              </a:spcAft>
              <a:buClrTx/>
              <a:buSzTx/>
              <a:buFont typeface="+mj-lt"/>
              <a:buNone/>
              <a:tabLst/>
              <a:defRPr/>
            </a:pPr>
            <a:endParaRPr lang="en-US" sz="1200" dirty="0" smtClean="0"/>
          </a:p>
          <a:p>
            <a:pPr marL="0" marR="0" lvl="3" indent="0" algn="l" defTabSz="914400" rtl="0" eaLnBrk="1" fontAlgn="auto" latinLnBrk="0" hangingPunct="1">
              <a:lnSpc>
                <a:spcPct val="100000"/>
              </a:lnSpc>
              <a:spcBef>
                <a:spcPts val="0"/>
              </a:spcBef>
              <a:spcAft>
                <a:spcPts val="0"/>
              </a:spcAft>
              <a:buClrTx/>
              <a:buSzTx/>
              <a:buFont typeface="+mj-lt"/>
              <a:buNone/>
              <a:tabLst/>
              <a:defRPr/>
            </a:pPr>
            <a:r>
              <a:rPr lang="en-US" sz="1200" b="1" dirty="0" smtClean="0"/>
              <a:t>Tip: </a:t>
            </a:r>
            <a:r>
              <a:rPr lang="en-US" sz="1200" dirty="0" smtClean="0"/>
              <a:t>To draw the curved line on this slide, you will need to use the ruler and the drawing guides.</a:t>
            </a:r>
          </a:p>
          <a:p>
            <a:pPr marL="685800" marR="0" lvl="3" indent="-228600" algn="l" defTabSz="914400" rtl="0" eaLnBrk="1" fontAlgn="auto" latinLnBrk="0" hangingPunct="1">
              <a:lnSpc>
                <a:spcPct val="100000"/>
              </a:lnSpc>
              <a:spcBef>
                <a:spcPts val="0"/>
              </a:spcBef>
              <a:spcAft>
                <a:spcPts val="0"/>
              </a:spcAft>
              <a:buClrTx/>
              <a:buSzTx/>
              <a:buFont typeface="+mj-lt"/>
              <a:buNone/>
              <a:tabLst/>
              <a:defRPr/>
            </a:pPr>
            <a:endParaRPr lang="en-US" sz="1200" dirty="0" smtClean="0"/>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dirty="0" smtClean="0"/>
          </a:p>
          <a:p>
            <a:r>
              <a:rPr lang="en-US" sz="1200" dirty="0" smtClean="0"/>
              <a:t>To display the ruler and the drawing</a:t>
            </a:r>
            <a:r>
              <a:rPr lang="en-US" sz="1200" baseline="0" dirty="0" smtClean="0"/>
              <a:t> guides, do the following:</a:t>
            </a:r>
            <a:endParaRPr lang="en-US" sz="120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On the </a:t>
            </a:r>
            <a:r>
              <a:rPr lang="en-US" sz="1200" b="1" kern="1200" baseline="0" dirty="0" smtClean="0">
                <a:solidFill>
                  <a:schemeClr val="tx1"/>
                </a:solidFill>
                <a:latin typeface="+mn-lt"/>
                <a:ea typeface="+mn-ea"/>
                <a:cs typeface="+mn-cs"/>
              </a:rPr>
              <a:t>View</a:t>
            </a:r>
            <a:r>
              <a:rPr lang="en-US" sz="1200" b="0" kern="1200" baseline="0" dirty="0" smtClean="0">
                <a:solidFill>
                  <a:schemeClr val="tx1"/>
                </a:solidFill>
                <a:latin typeface="+mn-lt"/>
                <a:ea typeface="+mn-ea"/>
                <a:cs typeface="+mn-cs"/>
              </a:rPr>
              <a:t> tab, in the </a:t>
            </a:r>
            <a:r>
              <a:rPr lang="en-US" sz="1200" b="1" kern="1200" baseline="0" dirty="0" smtClean="0">
                <a:solidFill>
                  <a:schemeClr val="tx1"/>
                </a:solidFill>
                <a:latin typeface="+mn-lt"/>
                <a:ea typeface="+mn-ea"/>
                <a:cs typeface="+mn-cs"/>
              </a:rPr>
              <a:t>Show/Hide</a:t>
            </a:r>
            <a:r>
              <a:rPr lang="en-US" sz="1200" b="0" kern="1200" baseline="0" dirty="0" smtClean="0">
                <a:solidFill>
                  <a:schemeClr val="tx1"/>
                </a:solidFill>
                <a:latin typeface="+mn-lt"/>
                <a:ea typeface="+mn-ea"/>
                <a:cs typeface="+mn-cs"/>
              </a:rPr>
              <a:t> group, select </a:t>
            </a:r>
            <a:r>
              <a:rPr lang="en-US" sz="1200" b="1" kern="1200" baseline="0" dirty="0" smtClean="0">
                <a:solidFill>
                  <a:schemeClr val="tx1"/>
                </a:solidFill>
                <a:latin typeface="+mn-lt"/>
                <a:ea typeface="+mn-ea"/>
                <a:cs typeface="+mn-cs"/>
              </a:rPr>
              <a:t>Ruler</a:t>
            </a:r>
            <a:r>
              <a:rPr lang="en-US" sz="1200" b="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Right-click the slide background area, and then click </a:t>
            </a:r>
            <a:r>
              <a:rPr lang="en-US" sz="1200" b="1" kern="1200" baseline="0" dirty="0" smtClean="0">
                <a:solidFill>
                  <a:schemeClr val="tx1"/>
                </a:solidFill>
                <a:latin typeface="+mn-lt"/>
                <a:ea typeface="+mn-ea"/>
                <a:cs typeface="+mn-cs"/>
              </a:rPr>
              <a:t>Grid and Guides</a:t>
            </a:r>
            <a:r>
              <a:rPr lang="en-US" sz="1200" b="0" kern="1200" baseline="0" dirty="0" smtClean="0">
                <a:solidFill>
                  <a:schemeClr val="tx1"/>
                </a:solidFill>
                <a:latin typeface="+mn-lt"/>
                <a:ea typeface="+mn-ea"/>
                <a:cs typeface="+mn-cs"/>
              </a:rPr>
              <a:t>. In the </a:t>
            </a:r>
            <a:r>
              <a:rPr lang="en-US" sz="1200" b="1" kern="1200" baseline="0" dirty="0" smtClean="0">
                <a:solidFill>
                  <a:schemeClr val="tx1"/>
                </a:solidFill>
                <a:latin typeface="+mn-lt"/>
                <a:ea typeface="+mn-ea"/>
                <a:cs typeface="+mn-cs"/>
              </a:rPr>
              <a:t>Grid and Guides </a:t>
            </a:r>
            <a:r>
              <a:rPr lang="en-US" sz="1200" b="0" kern="1200" baseline="0" dirty="0" smtClean="0">
                <a:solidFill>
                  <a:schemeClr val="tx1"/>
                </a:solidFill>
                <a:latin typeface="+mn-lt"/>
                <a:ea typeface="+mn-ea"/>
                <a:cs typeface="+mn-cs"/>
              </a:rPr>
              <a:t>dialog box, under </a:t>
            </a:r>
            <a:r>
              <a:rPr lang="en-US" sz="1200" b="1" kern="1200" baseline="0" dirty="0" smtClean="0">
                <a:solidFill>
                  <a:schemeClr val="tx1"/>
                </a:solidFill>
                <a:latin typeface="+mn-lt"/>
                <a:ea typeface="+mn-ea"/>
                <a:cs typeface="+mn-cs"/>
              </a:rPr>
              <a:t>Guide settings</a:t>
            </a:r>
            <a:r>
              <a:rPr lang="en-US" sz="1200" b="0" kern="1200" baseline="0" dirty="0" smtClean="0">
                <a:solidFill>
                  <a:schemeClr val="tx1"/>
                </a:solidFill>
                <a:latin typeface="+mn-lt"/>
                <a:ea typeface="+mn-ea"/>
                <a:cs typeface="+mn-cs"/>
              </a:rPr>
              <a:t>, select </a:t>
            </a:r>
            <a:r>
              <a:rPr lang="en-US" sz="1200" b="1" kern="1200" baseline="0" dirty="0" smtClean="0">
                <a:solidFill>
                  <a:schemeClr val="tx1"/>
                </a:solidFill>
                <a:latin typeface="+mn-lt"/>
                <a:ea typeface="+mn-ea"/>
                <a:cs typeface="+mn-cs"/>
              </a:rPr>
              <a:t>Display drawing guides on screen</a:t>
            </a:r>
            <a:r>
              <a:rPr lang="en-US" sz="1200" b="0" kern="1200" baseline="0" dirty="0" smtClean="0">
                <a:solidFill>
                  <a:schemeClr val="tx1"/>
                </a:solidFill>
                <a:latin typeface="+mn-lt"/>
                <a:ea typeface="+mn-ea"/>
                <a:cs typeface="+mn-cs"/>
              </a:rPr>
              <a:t>. </a:t>
            </a:r>
            <a:r>
              <a:rPr lang="en-US" sz="1200" b="0" baseline="0" dirty="0" smtClean="0"/>
              <a:t>(</a:t>
            </a:r>
            <a:r>
              <a:rPr lang="en-US" sz="1200" b="1" dirty="0" smtClean="0"/>
              <a:t>Note: </a:t>
            </a:r>
            <a:r>
              <a:rPr lang="en-US" sz="1200" dirty="0" smtClean="0"/>
              <a:t>One horizontal and one vertical guide will display on</a:t>
            </a:r>
            <a:r>
              <a:rPr lang="en-US" sz="1200" baseline="0" dirty="0" smtClean="0"/>
              <a:t> the slide </a:t>
            </a:r>
            <a:r>
              <a:rPr lang="en-US" sz="1200" dirty="0" smtClean="0"/>
              <a:t>at 0.00, the default</a:t>
            </a:r>
            <a:r>
              <a:rPr lang="en-US" sz="1200" baseline="0" dirty="0" smtClean="0"/>
              <a:t> position</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None/>
              <a:tabLst/>
              <a:defRPr/>
            </a:pPr>
            <a:r>
              <a:rPr lang="en-US" sz="1200" dirty="0" smtClean="0"/>
              <a:t>To reproduce the curved line on this slide, do the following:</a:t>
            </a:r>
            <a:endParaRPr lang="en-US" sz="1200" b="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On the </a:t>
            </a:r>
            <a:r>
              <a:rPr lang="en-US" sz="1200" b="1" kern="1200" baseline="0" dirty="0" smtClean="0">
                <a:solidFill>
                  <a:schemeClr val="tx1"/>
                </a:solidFill>
                <a:latin typeface="+mn-lt"/>
                <a:ea typeface="+mn-ea"/>
                <a:cs typeface="+mn-cs"/>
              </a:rPr>
              <a:t>Insert </a:t>
            </a:r>
            <a:r>
              <a:rPr lang="en-US" sz="1200" b="0" kern="1200" baseline="0" dirty="0" smtClean="0">
                <a:solidFill>
                  <a:schemeClr val="tx1"/>
                </a:solidFill>
                <a:latin typeface="+mn-lt"/>
                <a:ea typeface="+mn-ea"/>
                <a:cs typeface="+mn-cs"/>
              </a:rPr>
              <a:t>tab, in the </a:t>
            </a:r>
            <a:r>
              <a:rPr lang="en-US" sz="1200" b="1" kern="1200" baseline="0" dirty="0" smtClean="0">
                <a:solidFill>
                  <a:schemeClr val="tx1"/>
                </a:solidFill>
                <a:latin typeface="+mn-lt"/>
                <a:ea typeface="+mn-ea"/>
                <a:cs typeface="+mn-cs"/>
              </a:rPr>
              <a:t>Illustrations </a:t>
            </a:r>
            <a:r>
              <a:rPr lang="en-US" sz="1200" b="0" kern="1200" baseline="0" dirty="0" smtClean="0">
                <a:solidFill>
                  <a:schemeClr val="tx1"/>
                </a:solidFill>
                <a:latin typeface="+mn-lt"/>
                <a:ea typeface="+mn-ea"/>
                <a:cs typeface="+mn-cs"/>
              </a:rPr>
              <a:t>group, click </a:t>
            </a:r>
            <a:r>
              <a:rPr lang="en-US" sz="1200" b="1" kern="1200" baseline="0" dirty="0" smtClean="0">
                <a:solidFill>
                  <a:schemeClr val="tx1"/>
                </a:solidFill>
                <a:latin typeface="+mn-lt"/>
                <a:ea typeface="+mn-ea"/>
                <a:cs typeface="+mn-cs"/>
              </a:rPr>
              <a:t>Shapes</a:t>
            </a:r>
            <a:r>
              <a:rPr lang="en-US" sz="1200" b="0" kern="1200" baseline="0" dirty="0" smtClean="0">
                <a:solidFill>
                  <a:schemeClr val="tx1"/>
                </a:solidFill>
                <a:latin typeface="+mn-lt"/>
                <a:ea typeface="+mn-ea"/>
                <a:cs typeface="+mn-cs"/>
              </a:rPr>
              <a:t>, and then under </a:t>
            </a:r>
            <a:r>
              <a:rPr lang="en-US" sz="1200" b="1" kern="1200" baseline="0" dirty="0" smtClean="0">
                <a:solidFill>
                  <a:schemeClr val="tx1"/>
                </a:solidFill>
                <a:latin typeface="+mn-lt"/>
                <a:ea typeface="+mn-ea"/>
                <a:cs typeface="+mn-cs"/>
              </a:rPr>
              <a:t>Lines</a:t>
            </a:r>
            <a:r>
              <a:rPr lang="en-US" sz="1200" b="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Curve</a:t>
            </a:r>
            <a:r>
              <a:rPr lang="en-US" sz="1200" b="0" kern="1200" baseline="0" dirty="0" smtClean="0">
                <a:solidFill>
                  <a:schemeClr val="tx1"/>
                </a:solidFill>
                <a:latin typeface="+mn-lt"/>
                <a:ea typeface="+mn-ea"/>
                <a:cs typeface="+mn-cs"/>
              </a:rPr>
              <a:t> (10</a:t>
            </a:r>
            <a:r>
              <a:rPr lang="en-US" sz="1200" b="0" kern="1200" baseline="30000" dirty="0" smtClean="0">
                <a:solidFill>
                  <a:schemeClr val="tx1"/>
                </a:solidFill>
                <a:latin typeface="+mn-lt"/>
                <a:ea typeface="+mn-ea"/>
                <a:cs typeface="+mn-cs"/>
              </a:rPr>
              <a:t>th</a:t>
            </a:r>
            <a:r>
              <a:rPr lang="en-US" sz="1200" b="0" kern="1200" baseline="0" dirty="0" smtClean="0">
                <a:solidFill>
                  <a:schemeClr val="tx1"/>
                </a:solidFill>
                <a:latin typeface="+mn-lt"/>
                <a:ea typeface="+mn-ea"/>
                <a:cs typeface="+mn-cs"/>
              </a:rPr>
              <a:t> option from the left). To draw the curved line on the slide, do the following:</a:t>
            </a:r>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Click the first point 0.25” to the left of the left edge of the slide and 0.75” below the horizontal drawing guide.</a:t>
            </a:r>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Click the second point 3” to the left of the vertical drawing guide and 1” above the horizontal drawing guide.</a:t>
            </a:r>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Click the third point 1.5” to the right of the vertical drawing guide and 0.5” below the horizontal drawing guide.</a:t>
            </a:r>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Double-click the fourth and final point 0.25” to the right of the right edge of the slide and 1.5” above the horizontal drawing guide.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2"/>
              <a:tabLst/>
              <a:defRPr/>
            </a:pPr>
            <a:r>
              <a:rPr lang="en-US" sz="1200" b="0" kern="1200" dirty="0" smtClean="0">
                <a:solidFill>
                  <a:schemeClr val="tx1"/>
                </a:solidFill>
                <a:latin typeface="+mn-lt"/>
                <a:ea typeface="+mn-ea"/>
                <a:cs typeface="+mn-cs"/>
              </a:rPr>
              <a:t>Select the curved line. Under</a:t>
            </a:r>
            <a:r>
              <a:rPr lang="en-US" sz="1200" b="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Drawing Tools</a:t>
            </a:r>
            <a:r>
              <a:rPr lang="en-US" sz="1200" b="0" kern="1200" baseline="0" dirty="0" smtClean="0">
                <a:solidFill>
                  <a:schemeClr val="tx1"/>
                </a:solidFill>
                <a:latin typeface="+mn-lt"/>
                <a:ea typeface="+mn-ea"/>
                <a:cs typeface="+mn-cs"/>
              </a:rPr>
              <a:t>, on the </a:t>
            </a:r>
            <a:r>
              <a:rPr lang="en-US" sz="1200" b="1" kern="1200" baseline="0" dirty="0" smtClean="0">
                <a:solidFill>
                  <a:schemeClr val="tx1"/>
                </a:solidFill>
                <a:latin typeface="+mn-lt"/>
                <a:ea typeface="+mn-ea"/>
                <a:cs typeface="+mn-cs"/>
              </a:rPr>
              <a:t>Format</a:t>
            </a:r>
            <a:r>
              <a:rPr lang="en-US" sz="1200" b="0" kern="1200" baseline="0" dirty="0" smtClean="0">
                <a:solidFill>
                  <a:schemeClr val="tx1"/>
                </a:solidFill>
                <a:latin typeface="+mn-lt"/>
                <a:ea typeface="+mn-ea"/>
                <a:cs typeface="+mn-cs"/>
              </a:rPr>
              <a:t> tab, in the </a:t>
            </a:r>
            <a:r>
              <a:rPr lang="en-US" sz="1200" b="1" kern="1200" baseline="0" dirty="0" smtClean="0">
                <a:solidFill>
                  <a:schemeClr val="tx1"/>
                </a:solidFill>
                <a:latin typeface="+mn-lt"/>
                <a:ea typeface="+mn-ea"/>
                <a:cs typeface="+mn-cs"/>
              </a:rPr>
              <a:t>Shape Styles </a:t>
            </a:r>
            <a:r>
              <a:rPr lang="en-US" sz="1200" b="0" kern="1200" baseline="0" dirty="0" smtClean="0">
                <a:solidFill>
                  <a:schemeClr val="tx1"/>
                </a:solidFill>
                <a:latin typeface="+mn-lt"/>
                <a:ea typeface="+mn-ea"/>
                <a:cs typeface="+mn-cs"/>
              </a:rPr>
              <a:t>group, click </a:t>
            </a:r>
            <a:r>
              <a:rPr lang="en-US" sz="1200" b="1" kern="1200" baseline="0" dirty="0" smtClean="0">
                <a:solidFill>
                  <a:schemeClr val="tx1"/>
                </a:solidFill>
                <a:latin typeface="+mn-lt"/>
                <a:ea typeface="+mn-ea"/>
                <a:cs typeface="+mn-cs"/>
              </a:rPr>
              <a:t>Shape Outline</a:t>
            </a:r>
            <a:r>
              <a:rPr lang="en-US" sz="1200" b="0" kern="1200" baseline="0" dirty="0" smtClean="0">
                <a:solidFill>
                  <a:schemeClr val="tx1"/>
                </a:solidFill>
                <a:latin typeface="+mn-lt"/>
                <a:ea typeface="+mn-ea"/>
                <a:cs typeface="+mn-cs"/>
              </a:rPr>
              <a:t>, and then do the following: </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Under </a:t>
            </a:r>
            <a:r>
              <a:rPr lang="en-US" sz="1200" b="1" kern="1200" baseline="0" dirty="0" smtClean="0">
                <a:solidFill>
                  <a:schemeClr val="tx1"/>
                </a:solidFill>
                <a:latin typeface="+mn-lt"/>
                <a:ea typeface="+mn-ea"/>
                <a:cs typeface="+mn-cs"/>
              </a:rPr>
              <a:t>Theme Colors</a:t>
            </a:r>
            <a:r>
              <a:rPr lang="en-US" sz="1200" b="0" kern="1200" baseline="0" dirty="0" smtClean="0">
                <a:solidFill>
                  <a:schemeClr val="tx1"/>
                </a:solidFill>
                <a:latin typeface="+mn-lt"/>
                <a:ea typeface="+mn-ea"/>
                <a:cs typeface="+mn-cs"/>
              </a:rPr>
              <a:t>,</a:t>
            </a:r>
            <a:r>
              <a:rPr lang="en-US" sz="1200" b="1" kern="1200" baseline="0" dirty="0" smtClean="0">
                <a:solidFill>
                  <a:schemeClr val="tx1"/>
                </a:solidFill>
                <a:latin typeface="+mn-lt"/>
                <a:ea typeface="+mn-ea"/>
                <a:cs typeface="+mn-cs"/>
              </a:rPr>
              <a:t> </a:t>
            </a:r>
            <a:r>
              <a:rPr lang="en-US" sz="1200" b="0" kern="1200" baseline="0" dirty="0" smtClean="0">
                <a:solidFill>
                  <a:schemeClr val="tx1"/>
                </a:solidFill>
                <a:latin typeface="+mn-lt"/>
                <a:ea typeface="+mn-ea"/>
                <a:cs typeface="+mn-cs"/>
              </a:rPr>
              <a:t>click</a:t>
            </a:r>
            <a:r>
              <a:rPr lang="en-US" sz="1200" b="0" dirty="0" smtClean="0"/>
              <a:t> </a:t>
            </a:r>
            <a:r>
              <a:rPr lang="en-US" sz="1200" b="1" dirty="0" smtClean="0"/>
              <a:t>White, Background 1, Darker 35%</a:t>
            </a:r>
            <a:r>
              <a:rPr lang="en-US" sz="1200" b="0" dirty="0" smtClean="0"/>
              <a:t> (fifth row, first option from the left). </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Point to </a:t>
            </a:r>
            <a:r>
              <a:rPr lang="en-US" sz="1200" b="1" kern="1200" baseline="0" dirty="0" smtClean="0">
                <a:solidFill>
                  <a:schemeClr val="tx1"/>
                </a:solidFill>
                <a:latin typeface="+mn-lt"/>
                <a:ea typeface="+mn-ea"/>
                <a:cs typeface="+mn-cs"/>
              </a:rPr>
              <a:t>Dashes</a:t>
            </a:r>
            <a:r>
              <a:rPr lang="en-US" sz="1200" b="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Square Dot </a:t>
            </a:r>
            <a:r>
              <a:rPr lang="en-US" sz="1200" b="0" kern="1200" baseline="0" dirty="0" smtClean="0">
                <a:solidFill>
                  <a:schemeClr val="tx1"/>
                </a:solidFill>
                <a:latin typeface="+mn-lt"/>
                <a:ea typeface="+mn-ea"/>
                <a:cs typeface="+mn-cs"/>
              </a:rPr>
              <a:t>(third option from the top).</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Point to </a:t>
            </a:r>
            <a:r>
              <a:rPr lang="en-US" sz="1200" b="1" kern="1200" baseline="0" dirty="0" smtClean="0">
                <a:solidFill>
                  <a:schemeClr val="tx1"/>
                </a:solidFill>
                <a:latin typeface="+mn-lt"/>
                <a:ea typeface="+mn-ea"/>
                <a:cs typeface="+mn-cs"/>
              </a:rPr>
              <a:t>Weight</a:t>
            </a:r>
            <a:r>
              <a:rPr lang="en-US" sz="1200" b="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1 ½ pt</a:t>
            </a:r>
            <a:r>
              <a:rPr lang="en-US" sz="1200" b="0" kern="1200" baseline="0" dirty="0" smtClean="0">
                <a:solidFill>
                  <a:schemeClr val="tx1"/>
                </a:solidFill>
                <a:latin typeface="+mn-lt"/>
                <a:ea typeface="+mn-ea"/>
                <a:cs typeface="+mn-cs"/>
              </a:rPr>
              <a:t>. </a:t>
            </a:r>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dirty="0" smtClean="0"/>
          </a:p>
          <a:p>
            <a:endParaRPr lang="en-US" sz="1200" dirty="0" smtClean="0"/>
          </a:p>
          <a:p>
            <a:r>
              <a:rPr lang="en-US" sz="1200" dirty="0" smtClean="0"/>
              <a:t>To reproduce the “1”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t>On the </a:t>
            </a:r>
            <a:r>
              <a:rPr lang="en-US" sz="1200" b="1" i="0" dirty="0" smtClean="0"/>
              <a:t>Home</a:t>
            </a:r>
            <a:r>
              <a:rPr lang="en-US" sz="1200" i="0" dirty="0" smtClean="0"/>
              <a:t> tab, in the</a:t>
            </a:r>
            <a:r>
              <a:rPr lang="en-US" sz="1200" i="0" baseline="0" dirty="0" smtClean="0"/>
              <a:t> </a:t>
            </a:r>
            <a:r>
              <a:rPr lang="en-US" sz="1200" b="1" i="0" baseline="0" dirty="0" smtClean="0"/>
              <a:t>Slides</a:t>
            </a:r>
            <a:r>
              <a:rPr lang="en-US" sz="1200" i="0" baseline="0" dirty="0" smtClean="0"/>
              <a:t> group, click </a:t>
            </a:r>
            <a:r>
              <a:rPr lang="en-US" sz="1200" b="1" i="0" baseline="0" dirty="0" smtClean="0"/>
              <a:t>Layout</a:t>
            </a:r>
            <a:r>
              <a:rPr lang="en-US" sz="1200" i="0" baseline="0" dirty="0" smtClean="0"/>
              <a:t>, and then click </a:t>
            </a:r>
            <a:r>
              <a:rPr lang="en-US" sz="1200" b="1" i="0" baseline="0" dirty="0" smtClean="0"/>
              <a:t>Blank</a:t>
            </a:r>
            <a:r>
              <a:rPr lang="en-US" sz="1200" i="0" baseline="0" dirty="0" smtClean="0"/>
              <a:t>.</a:t>
            </a:r>
            <a:endParaRPr lang="en-US" sz="1200" i="0" dirty="0" smtClean="0"/>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t>On</a:t>
            </a:r>
            <a:r>
              <a:rPr lang="en-US" sz="1200" i="0" baseline="0" dirty="0" smtClean="0"/>
              <a:t> the </a:t>
            </a:r>
            <a:r>
              <a:rPr lang="en-US" sz="1200" b="1" i="0" baseline="0" dirty="0" smtClean="0"/>
              <a:t>Insert</a:t>
            </a:r>
            <a:r>
              <a:rPr lang="en-US" sz="1200" i="0" baseline="0" dirty="0" smtClean="0"/>
              <a:t> tab, in the </a:t>
            </a:r>
            <a:r>
              <a:rPr lang="en-US" sz="1200" b="1" i="0" baseline="0" dirty="0" smtClean="0"/>
              <a:t>Text</a:t>
            </a:r>
            <a:r>
              <a:rPr lang="en-US" sz="1200" i="0" baseline="0" dirty="0" smtClean="0"/>
              <a:t> group, click </a:t>
            </a:r>
            <a:r>
              <a:rPr lang="en-US" sz="1200" b="1" i="0" baseline="0" dirty="0" smtClean="0"/>
              <a:t>Text Box</a:t>
            </a:r>
            <a:r>
              <a:rPr lang="en-US" sz="1200" i="0" baseline="0" dirty="0" smtClean="0"/>
              <a:t>, and then on the slide, drag to draw the text 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t>Enter </a:t>
            </a:r>
            <a:r>
              <a:rPr lang="en-US" sz="1200" b="1" i="0" baseline="0" dirty="0" smtClean="0"/>
              <a:t>1</a:t>
            </a:r>
            <a:r>
              <a:rPr lang="en-US" sz="1200" i="0" baseline="0" dirty="0" smtClean="0"/>
              <a:t> in the text box, and then select the text. O</a:t>
            </a:r>
            <a:r>
              <a:rPr lang="en-US" sz="1200" i="0" dirty="0" smtClean="0"/>
              <a:t>n the </a:t>
            </a:r>
            <a:r>
              <a:rPr lang="en-US" sz="1200" b="1" i="0" dirty="0" smtClean="0"/>
              <a:t>Home</a:t>
            </a:r>
            <a:r>
              <a:rPr lang="en-US" sz="1200" i="0" baseline="0" dirty="0" smtClean="0"/>
              <a:t> tab, in the </a:t>
            </a:r>
            <a:r>
              <a:rPr lang="en-US" sz="1200" b="1" i="0" baseline="0" dirty="0" smtClean="0"/>
              <a:t>Font</a:t>
            </a:r>
            <a:r>
              <a:rPr lang="en-US" sz="1200" i="0" baseline="0" dirty="0" smtClean="0"/>
              <a:t> group, do the following:</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t>In the </a:t>
            </a:r>
            <a:r>
              <a:rPr lang="en-US" sz="1200" b="1" i="0" baseline="0" dirty="0" smtClean="0"/>
              <a:t>Font</a:t>
            </a:r>
            <a:r>
              <a:rPr lang="en-US" sz="1200" i="0" baseline="0" dirty="0" smtClean="0"/>
              <a:t> list, select </a:t>
            </a:r>
            <a:r>
              <a:rPr lang="en-US" sz="1200" b="1" baseline="0" dirty="0" smtClean="0"/>
              <a:t>Impact</a:t>
            </a:r>
            <a:r>
              <a:rPr lang="en-US" sz="1200" b="0" baseline="0" dirty="0" smtClean="0"/>
              <a:t>.</a:t>
            </a:r>
            <a:endParaRPr lang="en-US" sz="1200" b="0" i="0" baseline="0" dirty="0" smtClean="0"/>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t>In the </a:t>
            </a:r>
            <a:r>
              <a:rPr lang="en-US" sz="1200" b="1" i="0" baseline="0" dirty="0" smtClean="0"/>
              <a:t>Font Size </a:t>
            </a:r>
            <a:r>
              <a:rPr lang="en-US" sz="1200" i="0" baseline="0" dirty="0" smtClean="0"/>
              <a:t>box, enter </a:t>
            </a:r>
            <a:r>
              <a:rPr lang="en-US" sz="1200" b="1" baseline="0" dirty="0" smtClean="0"/>
              <a:t>140</a:t>
            </a:r>
            <a:r>
              <a:rPr lang="en-US" sz="1200" b="0" baseline="0" dirty="0" smtClean="0"/>
              <a:t>.</a:t>
            </a:r>
            <a:endParaRPr lang="en-US" sz="1200" i="0" baseline="0" dirty="0" smtClean="0"/>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t>On the </a:t>
            </a:r>
            <a:r>
              <a:rPr lang="en-US" sz="1200" b="1" i="0" baseline="0" dirty="0" smtClean="0"/>
              <a:t>Home</a:t>
            </a:r>
            <a:r>
              <a:rPr lang="en-US" sz="1200" i="0" baseline="0" dirty="0" smtClean="0"/>
              <a:t> tab, in the </a:t>
            </a:r>
            <a:r>
              <a:rPr lang="en-US" sz="1200" b="1" i="0" baseline="0" dirty="0" smtClean="0"/>
              <a:t>Paragraph</a:t>
            </a:r>
            <a:r>
              <a:rPr lang="en-US" sz="1200" i="0" baseline="0" dirty="0" smtClean="0"/>
              <a:t> group, click </a:t>
            </a:r>
            <a:r>
              <a:rPr lang="en-US" sz="1200" b="1" i="0" baseline="0" dirty="0" smtClean="0"/>
              <a:t>Align Text Left </a:t>
            </a:r>
            <a:r>
              <a:rPr lang="en-US" sz="1200" i="0" baseline="0" dirty="0" smtClean="0"/>
              <a:t>to align the text left in the text box.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t>Select the text box. Under </a:t>
            </a:r>
            <a:r>
              <a:rPr lang="en-US" sz="1200" b="1" i="0" baseline="0" dirty="0" smtClean="0"/>
              <a:t>Drawing Tools</a:t>
            </a:r>
            <a:r>
              <a:rPr lang="en-US" sz="1200" i="0" baseline="0" dirty="0" smtClean="0"/>
              <a:t>, on the </a:t>
            </a:r>
            <a:r>
              <a:rPr lang="en-US" sz="1200" b="1" i="0" baseline="0" dirty="0" smtClean="0"/>
              <a:t>Format</a:t>
            </a:r>
            <a:r>
              <a:rPr lang="en-US" sz="1200" i="0" baseline="0" dirty="0" smtClean="0"/>
              <a:t> tab, in the bottom right corner of the </a:t>
            </a:r>
            <a:r>
              <a:rPr lang="en-US" sz="1200" b="1" i="0" baseline="0" dirty="0" smtClean="0"/>
              <a:t>WordArt Styles </a:t>
            </a:r>
            <a:r>
              <a:rPr lang="en-US" sz="1200" i="0" baseline="0" dirty="0" smtClean="0"/>
              <a:t>group, click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 launcher.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Fill </a:t>
            </a:r>
            <a:r>
              <a:rPr lang="en-US" sz="1200" kern="1200" baseline="0" dirty="0" smtClean="0">
                <a:solidFill>
                  <a:schemeClr val="tx1"/>
                </a:solidFill>
                <a:latin typeface="+mn-lt"/>
                <a:ea typeface="+mn-ea"/>
                <a:cs typeface="+mn-cs"/>
              </a:rPr>
              <a:t>in the left pane, select </a:t>
            </a:r>
            <a:r>
              <a:rPr lang="en-US" sz="1200" b="1" kern="1200" baseline="0" dirty="0" smtClean="0">
                <a:solidFill>
                  <a:schemeClr val="tx1"/>
                </a:solidFill>
                <a:latin typeface="+mn-lt"/>
                <a:ea typeface="+mn-ea"/>
                <a:cs typeface="+mn-cs"/>
              </a:rPr>
              <a:t>Gradient fill </a:t>
            </a:r>
            <a:r>
              <a:rPr lang="en-US" sz="120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Text Fill </a:t>
            </a:r>
            <a:r>
              <a:rPr lang="en-US" sz="1200" kern="1200" baseline="0" dirty="0" smtClean="0">
                <a:solidFill>
                  <a:schemeClr val="tx1"/>
                </a:solidFill>
                <a:latin typeface="+mn-lt"/>
                <a:ea typeface="+mn-ea"/>
                <a:cs typeface="+mn-cs"/>
              </a:rPr>
              <a:t>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Linear Down </a:t>
            </a:r>
            <a:r>
              <a:rPr lang="en-US" sz="1200" kern="1200" dirty="0" smtClean="0">
                <a:solidFill>
                  <a:schemeClr val="tx1"/>
                </a:solidFill>
                <a:latin typeface="+mn-lt"/>
                <a:ea typeface="+mn-ea"/>
                <a:cs typeface="+mn-cs"/>
              </a:rPr>
              <a:t>(first row, second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 gradient stops</a:t>
            </a:r>
            <a:r>
              <a:rPr lang="en-US" sz="1200" b="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 gradient</a:t>
            </a:r>
            <a:r>
              <a:rPr lang="en-US" sz="1200" b="1" kern="1200" baseline="0" dirty="0" smtClean="0">
                <a:solidFill>
                  <a:schemeClr val="tx1"/>
                </a:solidFill>
                <a:latin typeface="+mn-lt"/>
                <a:ea typeface="+mn-ea"/>
                <a:cs typeface="+mn-cs"/>
              </a:rPr>
              <a:t> stops</a:t>
            </a:r>
            <a:r>
              <a:rPr lang="en-US" sz="1200" kern="1200" dirty="0" smtClean="0">
                <a:solidFill>
                  <a:schemeClr val="tx1"/>
                </a:solidFill>
                <a:latin typeface="+mn-lt"/>
                <a:ea typeface="+mn-ea"/>
                <a:cs typeface="+mn-cs"/>
              </a:rPr>
              <a:t> until two stops appear in the slider.</a:t>
            </a:r>
          </a:p>
          <a:p>
            <a:pPr marL="228600" lvl="0" indent="-228600">
              <a:buFont typeface="+mj-lt"/>
              <a:buAutoNum type="arabicPeriod"/>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first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a:t>
            </a:r>
            <a:r>
              <a:rPr lang="en-US" sz="1200" b="0" kern="1200" dirty="0" smtClean="0">
                <a:solidFill>
                  <a:schemeClr val="tx1"/>
                </a:solidFill>
                <a:latin typeface="+mn-lt"/>
                <a:ea typeface="+mn-ea"/>
                <a:cs typeface="+mn-cs"/>
              </a:rPr>
              <a:t>(first row, first option from the left).</a:t>
            </a:r>
          </a:p>
          <a:p>
            <a:pPr marL="1143000" lvl="2" indent="-228600">
              <a:buFont typeface="Arial" pitchFamily="34" charset="0"/>
              <a:buChar cha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50%</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last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85%</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a:t>
            </a:r>
            <a:r>
              <a:rPr lang="en-US" sz="1200" b="0" kern="1200" dirty="0" smtClean="0">
                <a:solidFill>
                  <a:schemeClr val="tx1"/>
                </a:solidFill>
                <a:latin typeface="+mn-lt"/>
                <a:ea typeface="+mn-ea"/>
                <a:cs typeface="+mn-cs"/>
              </a:rPr>
              <a:t>(first row, first option from the left).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0%</a:t>
            </a:r>
            <a:r>
              <a:rPr lang="en-US" sz="1200" b="0" kern="1200" dirty="0" smtClean="0">
                <a:solidFill>
                  <a:schemeClr val="tx1"/>
                </a:solidFill>
                <a:latin typeface="+mn-lt"/>
                <a:ea typeface="+mn-ea"/>
                <a:cs typeface="+mn-cs"/>
              </a:rPr>
              <a:t>.</a:t>
            </a:r>
            <a:endParaRPr lang="en-US" sz="1200" i="0" baseline="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in the left pane. In the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pane, select </a:t>
            </a:r>
            <a:r>
              <a:rPr lang="en-US" sz="1200" b="1" kern="1200" baseline="0" dirty="0" smtClean="0">
                <a:solidFill>
                  <a:schemeClr val="tx1"/>
                </a:solidFill>
                <a:latin typeface="+mn-lt"/>
                <a:ea typeface="+mn-ea"/>
                <a:cs typeface="+mn-cs"/>
              </a:rPr>
              <a:t>Solid line</a:t>
            </a:r>
            <a:r>
              <a:rPr lang="en-US" sz="1200" kern="1200" baseline="0" dirty="0" smtClean="0">
                <a:solidFill>
                  <a:schemeClr val="tx1"/>
                </a:solidFill>
                <a:latin typeface="+mn-lt"/>
                <a:ea typeface="+mn-ea"/>
                <a:cs typeface="+mn-cs"/>
              </a:rPr>
              <a:t>, click the button next to </a:t>
            </a:r>
            <a:r>
              <a:rPr lang="en-US" sz="1200" b="1" kern="1200" baseline="0" dirty="0" smtClean="0">
                <a:solidFill>
                  <a:schemeClr val="tx1"/>
                </a:solidFill>
                <a:latin typeface="+mn-lt"/>
                <a:ea typeface="+mn-ea"/>
                <a:cs typeface="+mn-cs"/>
              </a:rPr>
              <a:t>Color</a:t>
            </a:r>
            <a:r>
              <a:rPr lang="en-US" sz="120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More Colors</a:t>
            </a:r>
            <a:r>
              <a:rPr lang="en-US" sz="1200" kern="1200" baseline="0" dirty="0" smtClean="0">
                <a:solidFill>
                  <a:schemeClr val="tx1"/>
                </a:solidFill>
                <a:latin typeface="+mn-lt"/>
                <a:ea typeface="+mn-ea"/>
                <a:cs typeface="+mn-cs"/>
              </a:rPr>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49</a:t>
            </a:r>
            <a:r>
              <a:rPr lang="en-US" sz="1200" dirty="0" smtClean="0"/>
              <a:t>, Green: </a:t>
            </a:r>
            <a:r>
              <a:rPr lang="en-US" sz="1200" b="1" dirty="0" smtClean="0"/>
              <a:t>133</a:t>
            </a:r>
            <a:r>
              <a:rPr lang="en-US" sz="1200" dirty="0" smtClean="0"/>
              <a:t>, Blue: </a:t>
            </a:r>
            <a:r>
              <a:rPr lang="en-US" sz="1200" b="1" dirty="0" smtClean="0"/>
              <a:t>156</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Outline Style </a:t>
            </a:r>
            <a:r>
              <a:rPr lang="en-US" sz="1200" kern="1200" baseline="0" dirty="0" smtClean="0">
                <a:solidFill>
                  <a:schemeClr val="tx1"/>
                </a:solidFill>
                <a:latin typeface="+mn-lt"/>
                <a:ea typeface="+mn-ea"/>
                <a:cs typeface="+mn-cs"/>
              </a:rPr>
              <a:t>in the left pane. In the </a:t>
            </a:r>
            <a:r>
              <a:rPr lang="en-US" sz="1200" b="1" kern="1200" baseline="0" dirty="0" smtClean="0">
                <a:solidFill>
                  <a:schemeClr val="tx1"/>
                </a:solidFill>
                <a:latin typeface="+mn-lt"/>
                <a:ea typeface="+mn-ea"/>
                <a:cs typeface="+mn-cs"/>
              </a:rPr>
              <a:t>Outline Style </a:t>
            </a:r>
            <a:r>
              <a:rPr lang="en-US" sz="1200" kern="1200" baseline="0" dirty="0" smtClean="0">
                <a:solidFill>
                  <a:schemeClr val="tx1"/>
                </a:solidFill>
                <a:latin typeface="+mn-lt"/>
                <a:ea typeface="+mn-ea"/>
                <a:cs typeface="+mn-cs"/>
              </a:rPr>
              <a:t>pane, in the </a:t>
            </a:r>
            <a:r>
              <a:rPr lang="en-US" sz="1200" b="1" kern="1200" baseline="0" dirty="0" smtClean="0">
                <a:solidFill>
                  <a:schemeClr val="tx1"/>
                </a:solidFill>
                <a:latin typeface="+mn-lt"/>
                <a:ea typeface="+mn-ea"/>
                <a:cs typeface="+mn-cs"/>
              </a:rPr>
              <a:t>Width</a:t>
            </a:r>
            <a:r>
              <a:rPr lang="en-US" sz="1200" kern="1200" baseline="0" dirty="0" smtClean="0">
                <a:solidFill>
                  <a:schemeClr val="tx1"/>
                </a:solidFill>
                <a:latin typeface="+mn-lt"/>
                <a:ea typeface="+mn-ea"/>
                <a:cs typeface="+mn-cs"/>
              </a:rPr>
              <a:t> box, enter </a:t>
            </a:r>
            <a:r>
              <a:rPr lang="en-US" sz="1200" b="1" kern="1200" baseline="0" dirty="0" smtClean="0">
                <a:solidFill>
                  <a:schemeClr val="tx1"/>
                </a:solidFill>
                <a:latin typeface="+mn-lt"/>
                <a:ea typeface="+mn-ea"/>
                <a:cs typeface="+mn-cs"/>
              </a:rPr>
              <a:t>2.5 pt</a:t>
            </a:r>
            <a:r>
              <a:rPr lang="en-US" sz="120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Shadow </a:t>
            </a:r>
            <a:r>
              <a:rPr lang="en-US" sz="1200" kern="1200" baseline="0" dirty="0" smtClean="0">
                <a:solidFill>
                  <a:schemeClr val="tx1"/>
                </a:solidFill>
                <a:latin typeface="+mn-lt"/>
                <a:ea typeface="+mn-ea"/>
                <a:cs typeface="+mn-cs"/>
              </a:rPr>
              <a:t>in the left pane. In the </a:t>
            </a:r>
            <a:r>
              <a:rPr lang="en-US" sz="1200" b="1" kern="1200" baseline="0" dirty="0" smtClean="0">
                <a:solidFill>
                  <a:schemeClr val="tx1"/>
                </a:solidFill>
                <a:latin typeface="+mn-lt"/>
                <a:ea typeface="+mn-ea"/>
                <a:cs typeface="+mn-cs"/>
              </a:rPr>
              <a:t>Shadow</a:t>
            </a:r>
            <a:r>
              <a:rPr lang="en-US" sz="1200" kern="1200" baseline="0" dirty="0" smtClean="0">
                <a:solidFill>
                  <a:schemeClr val="tx1"/>
                </a:solidFill>
                <a:latin typeface="+mn-lt"/>
                <a:ea typeface="+mn-ea"/>
                <a:cs typeface="+mn-cs"/>
              </a:rPr>
              <a:t> pane, click the button next to </a:t>
            </a:r>
            <a:r>
              <a:rPr lang="en-US" sz="1200" b="1" kern="1200" baseline="0" dirty="0" smtClean="0">
                <a:solidFill>
                  <a:schemeClr val="tx1"/>
                </a:solidFill>
                <a:latin typeface="+mn-lt"/>
                <a:ea typeface="+mn-ea"/>
                <a:cs typeface="+mn-cs"/>
              </a:rPr>
              <a:t>Presets</a:t>
            </a:r>
            <a:r>
              <a:rPr lang="en-US" sz="1200" b="0" kern="1200" baseline="0" dirty="0" smtClean="0">
                <a:solidFill>
                  <a:schemeClr val="tx1"/>
                </a:solidFill>
                <a:latin typeface="+mn-lt"/>
                <a:ea typeface="+mn-ea"/>
                <a:cs typeface="+mn-cs"/>
              </a:rPr>
              <a:t>,</a:t>
            </a:r>
            <a:r>
              <a:rPr lang="en-US" sz="1200" kern="1200" baseline="0" dirty="0" smtClean="0">
                <a:solidFill>
                  <a:schemeClr val="tx1"/>
                </a:solidFill>
                <a:latin typeface="+mn-lt"/>
                <a:ea typeface="+mn-ea"/>
                <a:cs typeface="+mn-cs"/>
              </a:rPr>
              <a:t> under </a:t>
            </a:r>
            <a:r>
              <a:rPr lang="en-US" sz="1200" b="1" kern="1200" baseline="0" dirty="0" smtClean="0">
                <a:solidFill>
                  <a:schemeClr val="tx1"/>
                </a:solidFill>
                <a:latin typeface="+mn-lt"/>
                <a:ea typeface="+mn-ea"/>
                <a:cs typeface="+mn-cs"/>
              </a:rPr>
              <a:t>Outer</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Offset Diagonal Bottom Left</a:t>
            </a:r>
            <a:r>
              <a:rPr lang="en-US" sz="1200" b="0" kern="1200" dirty="0" smtClean="0">
                <a:solidFill>
                  <a:schemeClr val="tx1"/>
                </a:solidFill>
                <a:latin typeface="+mn-lt"/>
                <a:ea typeface="+mn-ea"/>
                <a:cs typeface="+mn-cs"/>
              </a:rPr>
              <a:t> (first row, third option from the left),</a:t>
            </a:r>
            <a:r>
              <a:rPr lang="en-US" sz="1200" b="0" kern="1200" baseline="0" dirty="0" smtClean="0">
                <a:solidFill>
                  <a:schemeClr val="tx1"/>
                </a:solidFill>
                <a:latin typeface="+mn-lt"/>
                <a:ea typeface="+mn-ea"/>
                <a:cs typeface="+mn-cs"/>
              </a:rPr>
              <a:t> and then do the following:</a:t>
            </a:r>
            <a:endParaRPr lang="en-US" sz="1200" kern="1200" baseline="0" dirty="0" smtClean="0">
              <a:solidFill>
                <a:schemeClr val="tx1"/>
              </a:solidFill>
              <a:latin typeface="+mn-lt"/>
              <a:ea typeface="+mn-ea"/>
              <a:cs typeface="+mn-cs"/>
            </a:endParaRP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Transparency</a:t>
            </a:r>
            <a:r>
              <a:rPr lang="en-US" sz="1200" b="0" kern="1200" baseline="0" dirty="0" smtClean="0">
                <a:solidFill>
                  <a:schemeClr val="tx1"/>
                </a:solidFill>
                <a:latin typeface="+mn-lt"/>
                <a:ea typeface="+mn-ea"/>
                <a:cs typeface="+mn-cs"/>
              </a:rPr>
              <a:t> box, enter </a:t>
            </a:r>
            <a:r>
              <a:rPr lang="en-US" sz="1200" b="1" kern="1200" baseline="0" dirty="0" smtClean="0">
                <a:solidFill>
                  <a:schemeClr val="tx1"/>
                </a:solidFill>
                <a:latin typeface="+mn-lt"/>
                <a:ea typeface="+mn-ea"/>
                <a:cs typeface="+mn-cs"/>
              </a:rPr>
              <a:t>82%</a:t>
            </a:r>
            <a:r>
              <a:rPr lang="en-US" sz="1200" b="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Size </a:t>
            </a:r>
            <a:r>
              <a:rPr lang="en-US" sz="1200" b="0" kern="1200" baseline="0" dirty="0" smtClean="0">
                <a:solidFill>
                  <a:schemeClr val="tx1"/>
                </a:solidFill>
                <a:latin typeface="+mn-lt"/>
                <a:ea typeface="+mn-ea"/>
                <a:cs typeface="+mn-cs"/>
              </a:rPr>
              <a:t>box, enter </a:t>
            </a:r>
            <a:r>
              <a:rPr lang="en-US" sz="1200" b="1" kern="1200" baseline="0" dirty="0" smtClean="0">
                <a:solidFill>
                  <a:schemeClr val="tx1"/>
                </a:solidFill>
                <a:latin typeface="+mn-lt"/>
                <a:ea typeface="+mn-ea"/>
                <a:cs typeface="+mn-cs"/>
              </a:rPr>
              <a:t>100%</a:t>
            </a:r>
            <a:r>
              <a:rPr lang="en-US" sz="1200" b="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Blur</a:t>
            </a:r>
            <a:r>
              <a:rPr lang="en-US" sz="1200" b="0" kern="1200" baseline="0" dirty="0" smtClean="0">
                <a:solidFill>
                  <a:schemeClr val="tx1"/>
                </a:solidFill>
                <a:latin typeface="+mn-lt"/>
                <a:ea typeface="+mn-ea"/>
                <a:cs typeface="+mn-cs"/>
              </a:rPr>
              <a:t> box, enter </a:t>
            </a:r>
            <a:r>
              <a:rPr lang="en-US" sz="1200" b="1" kern="1200" baseline="0" dirty="0" smtClean="0">
                <a:solidFill>
                  <a:schemeClr val="tx1"/>
                </a:solidFill>
                <a:latin typeface="+mn-lt"/>
                <a:ea typeface="+mn-ea"/>
                <a:cs typeface="+mn-cs"/>
              </a:rPr>
              <a:t>8 pt</a:t>
            </a:r>
            <a:r>
              <a:rPr lang="en-US" sz="1200" b="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Angle</a:t>
            </a:r>
            <a:r>
              <a:rPr lang="en-US" sz="1200" b="0" kern="1200" baseline="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135°</a:t>
            </a:r>
            <a:r>
              <a:rPr lang="en-US" sz="1200" b="0" kern="120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Distance</a:t>
            </a:r>
            <a:r>
              <a:rPr lang="en-US" sz="1200" b="0" kern="1200" baseline="0" dirty="0" smtClean="0">
                <a:solidFill>
                  <a:schemeClr val="tx1"/>
                </a:solidFill>
                <a:latin typeface="+mn-lt"/>
                <a:ea typeface="+mn-ea"/>
                <a:cs typeface="+mn-cs"/>
              </a:rPr>
              <a:t> box, enter </a:t>
            </a:r>
            <a:r>
              <a:rPr lang="en-US" sz="1200" b="1" kern="1200" baseline="0" dirty="0" smtClean="0">
                <a:solidFill>
                  <a:schemeClr val="tx1"/>
                </a:solidFill>
                <a:latin typeface="+mn-lt"/>
                <a:ea typeface="+mn-ea"/>
                <a:cs typeface="+mn-cs"/>
              </a:rPr>
              <a:t>30 pt</a:t>
            </a:r>
            <a:r>
              <a:rPr lang="en-US" sz="1200" b="0" kern="1200" baseline="0" dirty="0" smtClean="0">
                <a:solidFill>
                  <a:schemeClr val="tx1"/>
                </a:solidFill>
                <a:latin typeface="+mn-lt"/>
                <a:ea typeface="+mn-ea"/>
                <a:cs typeface="+mn-cs"/>
              </a:rPr>
              <a:t>. </a:t>
            </a:r>
            <a:endParaRPr lang="en-US" sz="120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3-D Rotation </a:t>
            </a:r>
            <a:r>
              <a:rPr lang="en-US" sz="1200" kern="1200" baseline="0" dirty="0" smtClean="0">
                <a:solidFill>
                  <a:schemeClr val="tx1"/>
                </a:solidFill>
                <a:latin typeface="+mn-lt"/>
                <a:ea typeface="+mn-ea"/>
                <a:cs typeface="+mn-cs"/>
              </a:rPr>
              <a:t>in the left pane. In the </a:t>
            </a:r>
            <a:r>
              <a:rPr lang="en-US" sz="1200" b="1" kern="1200" dirty="0" smtClean="0">
                <a:solidFill>
                  <a:schemeClr val="tx1"/>
                </a:solidFill>
                <a:latin typeface="+mn-lt"/>
                <a:ea typeface="+mn-ea"/>
                <a:cs typeface="+mn-cs"/>
              </a:rPr>
              <a:t>3-D Rotation </a:t>
            </a:r>
            <a:r>
              <a:rPr lang="en-US" sz="1200" b="0" kern="1200" dirty="0" smtClean="0">
                <a:solidFill>
                  <a:schemeClr val="tx1"/>
                </a:solidFill>
                <a:latin typeface="+mn-lt"/>
                <a:ea typeface="+mn-ea"/>
                <a:cs typeface="+mn-cs"/>
              </a:rPr>
              <a:t>pane, under </a:t>
            </a:r>
            <a:r>
              <a:rPr lang="en-US" sz="1200" b="1" kern="1200" dirty="0" smtClean="0">
                <a:solidFill>
                  <a:schemeClr val="tx1"/>
                </a:solidFill>
                <a:latin typeface="+mn-lt"/>
                <a:ea typeface="+mn-ea"/>
                <a:cs typeface="+mn-cs"/>
              </a:rPr>
              <a:t>Rotation</a:t>
            </a:r>
            <a:r>
              <a:rPr lang="en-US" sz="1200" b="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Z</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15°</a:t>
            </a:r>
            <a:r>
              <a:rPr lang="en-US" sz="1200" b="0" kern="1200" dirty="0" smtClean="0">
                <a:solidFill>
                  <a:schemeClr val="tx1"/>
                </a:solidFill>
                <a:latin typeface="+mn-lt"/>
                <a:ea typeface="+mn-ea"/>
                <a:cs typeface="+mn-cs"/>
              </a:rPr>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b="0" kern="1200" dirty="0" smtClean="0">
                <a:solidFill>
                  <a:schemeClr val="tx1"/>
                </a:solidFill>
                <a:latin typeface="+mn-lt"/>
                <a:ea typeface="+mn-ea"/>
                <a:cs typeface="+mn-cs"/>
              </a:rPr>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dialog box, click </a:t>
            </a:r>
            <a:r>
              <a:rPr lang="en-US" sz="1200" b="1" kern="1200" dirty="0" smtClean="0">
                <a:solidFill>
                  <a:schemeClr val="tx1"/>
                </a:solidFill>
                <a:latin typeface="+mn-lt"/>
                <a:ea typeface="+mn-ea"/>
                <a:cs typeface="+mn-cs"/>
              </a:rPr>
              <a:t>Glow and Soft Edges </a:t>
            </a:r>
            <a:r>
              <a:rPr lang="en-US" sz="1200" b="0" kern="1200" dirty="0" smtClean="0">
                <a:solidFill>
                  <a:schemeClr val="tx1"/>
                </a:solidFill>
                <a:latin typeface="+mn-lt"/>
                <a:ea typeface="+mn-ea"/>
                <a:cs typeface="+mn-cs"/>
              </a:rPr>
              <a:t>in the left pane, and in the </a:t>
            </a:r>
            <a:r>
              <a:rPr lang="en-US" sz="1200" b="1" kern="1200" dirty="0" smtClean="0">
                <a:solidFill>
                  <a:schemeClr val="tx1"/>
                </a:solidFill>
                <a:latin typeface="+mn-lt"/>
                <a:ea typeface="+mn-ea"/>
                <a:cs typeface="+mn-cs"/>
              </a:rPr>
              <a:t>Glow</a:t>
            </a:r>
            <a:r>
              <a:rPr lang="en-US" sz="1200" b="1" kern="1200" baseline="0" dirty="0" smtClean="0">
                <a:solidFill>
                  <a:schemeClr val="tx1"/>
                </a:solidFill>
                <a:latin typeface="+mn-lt"/>
                <a:ea typeface="+mn-ea"/>
                <a:cs typeface="+mn-cs"/>
              </a:rPr>
              <a:t> and Soft Edges </a:t>
            </a:r>
            <a:r>
              <a:rPr lang="en-US" sz="1200" b="0" kern="1200" baseline="0" dirty="0" smtClean="0">
                <a:solidFill>
                  <a:schemeClr val="tx1"/>
                </a:solidFill>
                <a:latin typeface="+mn-lt"/>
                <a:ea typeface="+mn-ea"/>
                <a:cs typeface="+mn-cs"/>
              </a:rPr>
              <a:t>pane, do the following:</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Size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8 pt</a:t>
            </a:r>
            <a:r>
              <a:rPr lang="en-US" sz="1200" b="0" kern="120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dirty="0" smtClean="0">
                <a:solidFill>
                  <a:schemeClr val="tx1"/>
                </a:solidFill>
                <a:latin typeface="+mn-lt"/>
                <a:ea typeface="+mn-ea"/>
                <a:cs typeface="+mn-cs"/>
              </a:rPr>
              <a:t>Click</a:t>
            </a:r>
            <a:r>
              <a:rPr lang="en-US" sz="1200" b="0" kern="1200" baseline="0" dirty="0" smtClean="0">
                <a:solidFill>
                  <a:schemeClr val="tx1"/>
                </a:solidFill>
                <a:latin typeface="+mn-lt"/>
                <a:ea typeface="+mn-ea"/>
                <a:cs typeface="+mn-cs"/>
              </a:rPr>
              <a:t> the button next to </a:t>
            </a:r>
            <a:r>
              <a:rPr lang="en-US" sz="1200" b="1" kern="1200" baseline="0" dirty="0" smtClean="0">
                <a:solidFill>
                  <a:schemeClr val="tx1"/>
                </a:solidFill>
                <a:latin typeface="+mn-lt"/>
                <a:ea typeface="+mn-ea"/>
                <a:cs typeface="+mn-cs"/>
              </a:rPr>
              <a:t>Color</a:t>
            </a:r>
            <a:r>
              <a:rPr lang="en-US" sz="1200" b="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More Colors</a:t>
            </a:r>
            <a:r>
              <a:rPr lang="en-US" sz="1200" b="0" kern="1200" baseline="0" dirty="0" smtClean="0">
                <a:solidFill>
                  <a:schemeClr val="tx1"/>
                </a:solidFill>
                <a:latin typeface="+mn-lt"/>
                <a:ea typeface="+mn-ea"/>
                <a:cs typeface="+mn-cs"/>
              </a:rPr>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29</a:t>
            </a:r>
            <a:r>
              <a:rPr lang="en-US" sz="1200" dirty="0" smtClean="0"/>
              <a:t>, Green: </a:t>
            </a:r>
            <a:r>
              <a:rPr lang="en-US" sz="1200" b="1" dirty="0" smtClean="0"/>
              <a:t>199</a:t>
            </a:r>
            <a:r>
              <a:rPr lang="en-US" sz="1200" dirty="0" smtClean="0"/>
              <a:t>, Blue: </a:t>
            </a:r>
            <a:r>
              <a:rPr lang="en-US" sz="1200" b="1" dirty="0" smtClean="0"/>
              <a:t>244</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b="0" kern="1200" baseline="0" dirty="0" smtClean="0">
                <a:solidFill>
                  <a:schemeClr val="tx1"/>
                </a:solidFill>
                <a:latin typeface="+mn-lt"/>
                <a:ea typeface="+mn-ea"/>
                <a:cs typeface="+mn-cs"/>
              </a:rPr>
              <a:t>Drag the text box onto the left part of the curved line, slightly to the right of the peak of the curve. </a:t>
            </a:r>
          </a:p>
          <a:p>
            <a:endParaRPr lang="en-US" sz="1200" dirty="0" smtClean="0"/>
          </a:p>
          <a:p>
            <a:endParaRPr lang="en-US" sz="1200" dirty="0" smtClean="0"/>
          </a:p>
          <a:p>
            <a:r>
              <a:rPr lang="en-US" sz="1200" dirty="0" smtClean="0"/>
              <a:t>To reproduce the animation effects for the “1” on this slide, do the following:</a:t>
            </a:r>
          </a:p>
          <a:p>
            <a:pPr marL="228600" indent="-228600">
              <a:buFont typeface="+mj-lt"/>
              <a:buAutoNum type="arabicPeriod"/>
            </a:pPr>
            <a:r>
              <a:rPr lang="en-US" sz="1200" b="0" baseline="0" dirty="0" smtClean="0"/>
              <a:t>On the slide, select the text box. On the </a:t>
            </a:r>
            <a:r>
              <a:rPr lang="en-US" sz="1200" b="1" baseline="0" dirty="0" smtClean="0"/>
              <a:t>Animations</a:t>
            </a:r>
            <a:r>
              <a:rPr lang="en-US" sz="1200" b="0" baseline="0" dirty="0" smtClean="0"/>
              <a:t> tab, in the </a:t>
            </a:r>
            <a:r>
              <a:rPr lang="en-US" sz="1200" b="1" baseline="0" dirty="0" smtClean="0"/>
              <a:t>Advanced Animation </a:t>
            </a:r>
            <a:r>
              <a:rPr lang="en-US" sz="1200" b="0" baseline="0" dirty="0" smtClean="0"/>
              <a:t>group, click </a:t>
            </a:r>
            <a:r>
              <a:rPr lang="en-US" sz="1200" b="1" baseline="0" dirty="0" smtClean="0"/>
              <a:t>Add Animation</a:t>
            </a:r>
            <a:r>
              <a:rPr lang="en-US" sz="1200" b="0" baseline="0" dirty="0" smtClean="0"/>
              <a:t>, and then under </a:t>
            </a:r>
            <a:r>
              <a:rPr lang="en-US" sz="1200" b="1" baseline="0" dirty="0" smtClean="0"/>
              <a:t>Entrance</a:t>
            </a:r>
            <a:r>
              <a:rPr lang="en-US" sz="1200" b="0" baseline="0" dirty="0" smtClean="0"/>
              <a:t>, click </a:t>
            </a:r>
            <a:r>
              <a:rPr lang="en-US" sz="1200" b="1" baseline="0" dirty="0" smtClean="0"/>
              <a:t>Fade</a:t>
            </a:r>
            <a:r>
              <a:rPr lang="en-US" sz="1200" b="0" baseline="0" dirty="0" smtClean="0"/>
              <a:t>.</a:t>
            </a:r>
          </a:p>
          <a:p>
            <a:pPr marL="228600" indent="-228600">
              <a:buFont typeface="+mj-lt"/>
              <a:buAutoNum type="arabicPeriod"/>
            </a:pPr>
            <a:r>
              <a:rPr lang="en-US" sz="1200" b="0" baseline="0" dirty="0" smtClean="0"/>
              <a:t>Also on the </a:t>
            </a:r>
            <a:r>
              <a:rPr lang="en-US" sz="1200" b="1" baseline="0" dirty="0" smtClean="0"/>
              <a:t>Animations</a:t>
            </a:r>
            <a:r>
              <a:rPr lang="en-US" sz="1200" b="0" baseline="0" dirty="0" smtClean="0"/>
              <a:t> tab, in the </a:t>
            </a:r>
            <a:r>
              <a:rPr lang="en-US" sz="1200" b="1" baseline="0" dirty="0" smtClean="0"/>
              <a:t>Timing</a:t>
            </a:r>
            <a:r>
              <a:rPr lang="en-US" sz="1200" b="0" baseline="0" dirty="0" smtClean="0"/>
              <a:t> group, do the following:</a:t>
            </a:r>
            <a:endParaRPr lang="en-US" sz="1200" baseline="0" dirty="0" smtClean="0"/>
          </a:p>
          <a:p>
            <a:pPr marL="685800" lvl="1" indent="-228600">
              <a:buFont typeface="Arial" pitchFamily="34" charset="0"/>
              <a:buChar char="•"/>
            </a:pPr>
            <a:r>
              <a:rPr lang="en-US" sz="1200" b="0" baseline="0" dirty="0" smtClean="0"/>
              <a:t>In the</a:t>
            </a:r>
            <a:r>
              <a:rPr lang="en-US" sz="1200" baseline="0" dirty="0" smtClean="0"/>
              <a:t> </a:t>
            </a:r>
            <a:r>
              <a:rPr lang="en-US" sz="1200" b="1" dirty="0" smtClean="0"/>
              <a:t>Start</a:t>
            </a:r>
            <a:r>
              <a:rPr lang="en-US" sz="1200" baseline="0" dirty="0" smtClean="0"/>
              <a:t> list, select</a:t>
            </a:r>
            <a:r>
              <a:rPr lang="en-US" sz="1200" dirty="0" smtClean="0"/>
              <a:t> </a:t>
            </a:r>
            <a:r>
              <a:rPr lang="en-US" sz="1200" b="1" dirty="0" smtClean="0"/>
              <a:t>With Previous</a:t>
            </a:r>
            <a:r>
              <a:rPr lang="en-US" sz="1200" b="0" dirty="0" smtClean="0"/>
              <a:t>. </a:t>
            </a:r>
          </a:p>
          <a:p>
            <a:pPr marL="685800" lvl="1" indent="-228600">
              <a:buFont typeface="Arial" pitchFamily="34" charset="0"/>
              <a:buChar char="•"/>
            </a:pPr>
            <a:r>
              <a:rPr lang="en-US" sz="1200" b="0" dirty="0" smtClean="0"/>
              <a:t>In the </a:t>
            </a:r>
            <a:r>
              <a:rPr lang="en-US" sz="1200" b="1" dirty="0" smtClean="0"/>
              <a:t>Duration </a:t>
            </a:r>
            <a:r>
              <a:rPr lang="en-US" sz="1200" b="0" dirty="0" smtClean="0"/>
              <a:t>box,</a:t>
            </a:r>
            <a:r>
              <a:rPr lang="en-US" sz="1200" b="0" baseline="0" dirty="0" smtClean="0"/>
              <a:t> enter </a:t>
            </a:r>
            <a:r>
              <a:rPr lang="en-US" sz="1200" b="1" baseline="0" dirty="0" smtClean="0"/>
              <a:t>1.00</a:t>
            </a:r>
            <a:r>
              <a:rPr lang="en-US" sz="1200" b="0" baseline="0" dirty="0" smtClean="0"/>
              <a:t>.</a:t>
            </a:r>
          </a:p>
          <a:p>
            <a:pPr marL="228600" indent="-228600">
              <a:buFont typeface="+mj-lt"/>
              <a:buAutoNum type="arabicPeriod"/>
            </a:pPr>
            <a:r>
              <a:rPr lang="en-US" sz="1200" b="0" baseline="0" dirty="0" smtClean="0"/>
              <a:t>Also on the </a:t>
            </a:r>
            <a:r>
              <a:rPr lang="en-US" sz="1200" b="1" baseline="0" dirty="0" smtClean="0"/>
              <a:t>Animations</a:t>
            </a:r>
            <a:r>
              <a:rPr lang="en-US" sz="1200" b="0" baseline="0" dirty="0" smtClean="0"/>
              <a:t> tab, in the </a:t>
            </a:r>
            <a:r>
              <a:rPr lang="en-US" sz="1200" b="1" baseline="0" dirty="0" smtClean="0"/>
              <a:t>Advanced Animation </a:t>
            </a:r>
            <a:r>
              <a:rPr lang="en-US" sz="1200" b="0" baseline="0" dirty="0" smtClean="0"/>
              <a:t>group, click </a:t>
            </a:r>
            <a:r>
              <a:rPr lang="en-US" sz="1200" b="1" baseline="0" dirty="0" smtClean="0"/>
              <a:t>Add Animation</a:t>
            </a:r>
            <a:r>
              <a:rPr lang="en-US" sz="1200" b="0" baseline="0" dirty="0" smtClean="0"/>
              <a:t>, and then under </a:t>
            </a:r>
            <a:r>
              <a:rPr lang="en-US" sz="1200" b="1" baseline="0" dirty="0" smtClean="0"/>
              <a:t>Emphasis</a:t>
            </a:r>
            <a:r>
              <a:rPr lang="en-US" sz="1200" b="0" baseline="0" dirty="0" smtClean="0"/>
              <a:t> click </a:t>
            </a:r>
            <a:r>
              <a:rPr lang="en-US" sz="1200" b="1" baseline="0" dirty="0" smtClean="0"/>
              <a:t>Spin</a:t>
            </a:r>
            <a:r>
              <a:rPr lang="en-US" sz="1200" b="0" baseline="0" dirty="0" smtClean="0"/>
              <a:t>.</a:t>
            </a:r>
            <a:endParaRPr lang="en-US" sz="1200" baseline="0" dirty="0" smtClean="0"/>
          </a:p>
          <a:p>
            <a:pPr marL="228600" lvl="0" indent="-228600">
              <a:buFont typeface="+mj-lt"/>
              <a:buAutoNum type="arabicPeriod"/>
            </a:pPr>
            <a:r>
              <a:rPr lang="en-US" sz="1200" b="0" baseline="0" dirty="0" smtClean="0"/>
              <a:t>Also on the </a:t>
            </a:r>
            <a:r>
              <a:rPr lang="en-US" sz="1200" b="1" baseline="0" dirty="0" smtClean="0"/>
              <a:t>Animations</a:t>
            </a:r>
            <a:r>
              <a:rPr lang="en-US" sz="1200" b="0" baseline="0" dirty="0" smtClean="0"/>
              <a:t> tab, in the </a:t>
            </a:r>
            <a:r>
              <a:rPr lang="en-US" sz="1200" b="1" baseline="0" dirty="0" smtClean="0"/>
              <a:t>Animation</a:t>
            </a:r>
            <a:r>
              <a:rPr lang="en-US" sz="1200" b="0" baseline="0" dirty="0" smtClean="0"/>
              <a:t> group, click the </a:t>
            </a:r>
            <a:r>
              <a:rPr lang="en-US" sz="1200" b="1" baseline="0" dirty="0" smtClean="0"/>
              <a:t>Effect Options </a:t>
            </a:r>
            <a:r>
              <a:rPr lang="en-US" sz="1200" b="0" baseline="0" dirty="0" smtClean="0"/>
              <a:t>dialog box launcher. In the </a:t>
            </a:r>
            <a:r>
              <a:rPr lang="en-US" sz="1200" b="1" baseline="0" dirty="0" smtClean="0"/>
              <a:t>Spin</a:t>
            </a:r>
            <a:r>
              <a:rPr lang="en-US" sz="1200" b="0" baseline="0" dirty="0" smtClean="0"/>
              <a:t> dialog box, do the following:</a:t>
            </a:r>
            <a:endParaRPr lang="en-US" sz="1200" baseline="0" dirty="0" smtClean="0"/>
          </a:p>
          <a:p>
            <a:pPr marL="685800" lvl="1" indent="-228600">
              <a:buFont typeface="Arial" pitchFamily="34" charset="0"/>
              <a:buChar char="•"/>
            </a:pPr>
            <a:r>
              <a:rPr lang="en-US" sz="1200" baseline="0" dirty="0" smtClean="0"/>
              <a:t>On the </a:t>
            </a:r>
            <a:r>
              <a:rPr lang="en-US" sz="1200" b="1" baseline="0" dirty="0" smtClean="0"/>
              <a:t>Effect</a:t>
            </a:r>
            <a:r>
              <a:rPr lang="en-US" sz="1200" baseline="0" dirty="0" smtClean="0"/>
              <a:t> tab, under </a:t>
            </a:r>
            <a:r>
              <a:rPr lang="en-US" sz="1200" b="1" baseline="0" dirty="0" smtClean="0"/>
              <a:t>Settings</a:t>
            </a:r>
            <a:r>
              <a:rPr lang="en-US" sz="1200" b="0" baseline="0" dirty="0" smtClean="0"/>
              <a:t>, </a:t>
            </a:r>
            <a:r>
              <a:rPr lang="en-US" sz="1200" baseline="0" dirty="0" smtClean="0"/>
              <a:t>do the following:</a:t>
            </a:r>
          </a:p>
          <a:p>
            <a:pPr marL="1143000" lvl="2" indent="-228600">
              <a:buFont typeface="Arial" pitchFamily="34" charset="0"/>
              <a:buChar char="•"/>
            </a:pPr>
            <a:r>
              <a:rPr lang="en-US" sz="1200" baseline="0" dirty="0" smtClean="0"/>
              <a:t>In the </a:t>
            </a:r>
            <a:r>
              <a:rPr lang="en-US" sz="1200" b="1" baseline="0" dirty="0" smtClean="0"/>
              <a:t>Amount </a:t>
            </a:r>
            <a:r>
              <a:rPr lang="en-US" sz="1200" b="0" baseline="0" dirty="0" smtClean="0"/>
              <a:t>list</a:t>
            </a:r>
            <a:r>
              <a:rPr lang="en-US" sz="1200" baseline="0" dirty="0" smtClean="0"/>
              <a:t>, in the </a:t>
            </a:r>
            <a:r>
              <a:rPr lang="en-US" sz="1200" b="1" baseline="0" dirty="0" smtClean="0"/>
              <a:t>Custom</a:t>
            </a:r>
            <a:r>
              <a:rPr lang="en-US" sz="1200" baseline="0" dirty="0" smtClean="0"/>
              <a:t> box, enter </a:t>
            </a:r>
            <a:r>
              <a:rPr lang="en-US" sz="1200" b="1" dirty="0" smtClean="0"/>
              <a:t>30°</a:t>
            </a:r>
            <a:r>
              <a:rPr lang="en-US" sz="1200" b="0" dirty="0" smtClean="0"/>
              <a:t>, and then press ENTER.</a:t>
            </a:r>
            <a:r>
              <a:rPr lang="en-US" sz="1200" b="0" baseline="0" dirty="0" smtClean="0"/>
              <a:t> </a:t>
            </a:r>
          </a:p>
          <a:p>
            <a:pPr marL="1143000" lvl="2" indent="-228600">
              <a:buFont typeface="Arial" pitchFamily="34" charset="0"/>
              <a:buChar char="•"/>
            </a:pPr>
            <a:r>
              <a:rPr lang="en-US" sz="1200" b="0" baseline="0" dirty="0" smtClean="0"/>
              <a:t>S</a:t>
            </a:r>
            <a:r>
              <a:rPr lang="en-US" sz="1200" dirty="0" smtClean="0"/>
              <a:t>elect </a:t>
            </a:r>
            <a:r>
              <a:rPr lang="en-US" sz="1200" b="1" dirty="0" smtClean="0"/>
              <a:t>Clockwise</a:t>
            </a:r>
            <a:r>
              <a:rPr lang="en-US" sz="1200" dirty="0" smtClean="0"/>
              <a:t>.</a:t>
            </a:r>
          </a:p>
          <a:p>
            <a:pPr marL="1143000" lvl="2" indent="-228600">
              <a:buFont typeface="Arial" pitchFamily="34" charset="0"/>
              <a:buChar char="•"/>
            </a:pPr>
            <a:r>
              <a:rPr lang="en-US" sz="1200" baseline="0" dirty="0" smtClean="0"/>
              <a:t>Select </a:t>
            </a:r>
            <a:r>
              <a:rPr lang="en-US" sz="1200" b="1" baseline="0" dirty="0" smtClean="0"/>
              <a:t>Auto-Reverse</a:t>
            </a:r>
            <a:r>
              <a:rPr lang="en-US" sz="1200" baseline="0" dirty="0" smtClean="0"/>
              <a:t>.</a:t>
            </a:r>
            <a:endParaRPr lang="en-US" sz="1200" b="0" baseline="0" dirty="0" smtClean="0"/>
          </a:p>
          <a:p>
            <a:pPr marL="685800" lvl="1" indent="-228600">
              <a:buFont typeface="Arial" pitchFamily="34" charset="0"/>
              <a:buChar char="•"/>
            </a:pPr>
            <a:r>
              <a:rPr lang="en-US" sz="1200" b="0" baseline="0" dirty="0" smtClean="0"/>
              <a:t>On the </a:t>
            </a:r>
            <a:r>
              <a:rPr lang="en-US" sz="1200" b="1" baseline="0" dirty="0" smtClean="0"/>
              <a:t>Timing</a:t>
            </a:r>
            <a:r>
              <a:rPr lang="en-US" sz="1200" b="0" baseline="0" dirty="0" smtClean="0"/>
              <a:t> tab, do the following:</a:t>
            </a:r>
          </a:p>
          <a:p>
            <a:pPr marL="1143000" lvl="2" indent="-228600">
              <a:buFont typeface="Arial" pitchFamily="34" charset="0"/>
              <a:buChar char="•"/>
            </a:pPr>
            <a:r>
              <a:rPr lang="en-US" sz="1200" b="0" baseline="0" dirty="0" smtClean="0"/>
              <a:t>In the</a:t>
            </a:r>
            <a:r>
              <a:rPr lang="en-US" sz="1200" baseline="0" dirty="0" smtClean="0"/>
              <a:t> </a:t>
            </a:r>
            <a:r>
              <a:rPr lang="en-US" sz="1200" b="1" dirty="0" smtClean="0"/>
              <a:t>Start</a:t>
            </a:r>
            <a:r>
              <a:rPr lang="en-US" sz="1200" baseline="0" dirty="0" smtClean="0"/>
              <a:t> list, select</a:t>
            </a:r>
            <a:r>
              <a:rPr lang="en-US" sz="1200" dirty="0" smtClean="0"/>
              <a:t> </a:t>
            </a:r>
            <a:r>
              <a:rPr lang="en-US" sz="1200" b="1" dirty="0" smtClean="0"/>
              <a:t>With Previous</a:t>
            </a:r>
            <a:r>
              <a:rPr lang="en-US" sz="1200" b="0" dirty="0" smtClean="0"/>
              <a:t>. </a:t>
            </a:r>
          </a:p>
          <a:p>
            <a:pPr marL="1143000" lvl="2" indent="-228600">
              <a:buFont typeface="Arial" pitchFamily="34" charset="0"/>
              <a:buChar char="•"/>
            </a:pPr>
            <a:r>
              <a:rPr lang="en-US" sz="1200" b="0" dirty="0" smtClean="0"/>
              <a:t>In the </a:t>
            </a:r>
            <a:r>
              <a:rPr lang="en-US" sz="1200" b="1" dirty="0" smtClean="0"/>
              <a:t>Duration </a:t>
            </a:r>
            <a:r>
              <a:rPr lang="en-US" sz="1200" baseline="0" dirty="0" smtClean="0"/>
              <a:t>list</a:t>
            </a:r>
            <a:r>
              <a:rPr lang="en-US" sz="1200" b="0" dirty="0" smtClean="0"/>
              <a:t>,</a:t>
            </a:r>
            <a:r>
              <a:rPr lang="en-US" sz="1200" b="0" baseline="0" dirty="0" smtClean="0"/>
              <a:t> select </a:t>
            </a:r>
            <a:r>
              <a:rPr lang="en-US" sz="1200" b="1" baseline="0" dirty="0" smtClean="0"/>
              <a:t>1 seconds (Fast)</a:t>
            </a:r>
            <a:r>
              <a:rPr lang="en-US" sz="1200" b="0" baseline="0" dirty="0" smtClean="0"/>
              <a:t>.</a:t>
            </a:r>
          </a:p>
          <a:p>
            <a:pPr marL="228600" indent="-228600">
              <a:buFont typeface="+mj-lt"/>
              <a:buAutoNum type="arabicPeriod"/>
            </a:pPr>
            <a:r>
              <a:rPr lang="en-US" sz="1200" b="0" baseline="0" dirty="0" smtClean="0"/>
              <a:t>On the </a:t>
            </a:r>
            <a:r>
              <a:rPr lang="en-US" sz="1200" b="1" baseline="0" dirty="0" smtClean="0"/>
              <a:t>Animations</a:t>
            </a:r>
            <a:r>
              <a:rPr lang="en-US" sz="1200" b="0" baseline="0" dirty="0" smtClean="0"/>
              <a:t> tab, in the </a:t>
            </a:r>
            <a:r>
              <a:rPr lang="en-US" sz="1200" b="1" baseline="0" dirty="0" smtClean="0"/>
              <a:t>Advanced Animation </a:t>
            </a:r>
            <a:r>
              <a:rPr lang="en-US" sz="1200" b="0" baseline="0" dirty="0" smtClean="0"/>
              <a:t>group, click </a:t>
            </a:r>
            <a:r>
              <a:rPr lang="en-US" sz="1200" b="1" baseline="0" dirty="0" smtClean="0"/>
              <a:t>Add Animation</a:t>
            </a:r>
            <a:r>
              <a:rPr lang="en-US" sz="1200" b="0" baseline="0" dirty="0" smtClean="0"/>
              <a:t>, and then click </a:t>
            </a:r>
            <a:r>
              <a:rPr lang="en-US" sz="1200" b="1" baseline="0" dirty="0" smtClean="0"/>
              <a:t>More Motion Paths</a:t>
            </a:r>
            <a:r>
              <a:rPr lang="en-US" sz="1200" b="0" baseline="0" dirty="0" smtClean="0"/>
              <a:t>. In the </a:t>
            </a:r>
            <a:r>
              <a:rPr lang="en-US" sz="1200" b="1" baseline="0" dirty="0" smtClean="0"/>
              <a:t>Add Motion Path </a:t>
            </a:r>
            <a:r>
              <a:rPr lang="en-US" sz="1200" b="0" baseline="0" dirty="0" smtClean="0"/>
              <a:t>dialog box, under </a:t>
            </a:r>
            <a:r>
              <a:rPr lang="en-US" sz="1200" b="1" baseline="0" dirty="0" smtClean="0"/>
              <a:t>Lines &amp; Curves</a:t>
            </a:r>
            <a:r>
              <a:rPr lang="en-US" sz="1200" b="0" baseline="0" dirty="0" smtClean="0"/>
              <a:t>, click </a:t>
            </a:r>
            <a:r>
              <a:rPr lang="en-US" sz="1200" b="1" baseline="0" dirty="0" smtClean="0"/>
              <a:t>Arc Down</a:t>
            </a:r>
            <a:r>
              <a:rPr lang="en-US" sz="1200" b="0" baseline="0" dirty="0" smtClean="0"/>
              <a:t>.</a:t>
            </a:r>
          </a:p>
          <a:p>
            <a:pPr marL="228600" indent="-228600">
              <a:buFont typeface="+mj-lt"/>
              <a:buAutoNum type="arabicPeriod"/>
            </a:pPr>
            <a:r>
              <a:rPr lang="en-US" sz="1200" b="0" baseline="0" dirty="0" smtClean="0"/>
              <a:t>Also on the </a:t>
            </a:r>
            <a:r>
              <a:rPr lang="en-US" sz="1200" b="1" baseline="0" dirty="0" smtClean="0"/>
              <a:t>Animations</a:t>
            </a:r>
            <a:r>
              <a:rPr lang="en-US" sz="1200" b="0" baseline="0" dirty="0" smtClean="0"/>
              <a:t> tab, in the Timing group, do the following:</a:t>
            </a:r>
          </a:p>
          <a:p>
            <a:pPr marL="685800" lvl="1" indent="-228600">
              <a:buFont typeface="Arial" pitchFamily="34" charset="0"/>
              <a:buChar char="•"/>
            </a:pPr>
            <a:r>
              <a:rPr lang="en-US" sz="1200" b="0" baseline="0" dirty="0" smtClean="0"/>
              <a:t>In the </a:t>
            </a:r>
            <a:r>
              <a:rPr lang="en-US" sz="1200" b="1" baseline="0" dirty="0" smtClean="0"/>
              <a:t>Start</a:t>
            </a:r>
            <a:r>
              <a:rPr lang="en-US" sz="1200" b="0" baseline="0" dirty="0" smtClean="0"/>
              <a:t> list, select </a:t>
            </a:r>
            <a:r>
              <a:rPr lang="en-US" sz="1200" b="1" baseline="0" dirty="0" smtClean="0"/>
              <a:t>With Previous</a:t>
            </a:r>
            <a:r>
              <a:rPr lang="en-US" sz="1200" b="0" baseline="0" dirty="0" smtClean="0"/>
              <a:t>.</a:t>
            </a:r>
          </a:p>
          <a:p>
            <a:pPr marL="685800" lvl="1" indent="-228600">
              <a:buFont typeface="Arial" pitchFamily="34" charset="0"/>
              <a:buChar char="•"/>
            </a:pPr>
            <a:r>
              <a:rPr lang="en-US" sz="1200" b="0" baseline="0" dirty="0" smtClean="0"/>
              <a:t>In the </a:t>
            </a:r>
            <a:r>
              <a:rPr lang="en-US" sz="1200" b="1" baseline="0" dirty="0" smtClean="0"/>
              <a:t>Duration</a:t>
            </a:r>
            <a:r>
              <a:rPr lang="en-US" sz="1200" b="0" baseline="0" dirty="0" smtClean="0"/>
              <a:t> box, enter </a:t>
            </a:r>
            <a:r>
              <a:rPr lang="en-US" sz="1200" b="1" baseline="0" dirty="0" smtClean="0"/>
              <a:t>2.00</a:t>
            </a:r>
            <a:r>
              <a:rPr lang="en-US" sz="1200" b="0" baseline="0" dirty="0" smtClean="0"/>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t>On the slide, right-click the motion path and then click </a:t>
            </a:r>
            <a:r>
              <a:rPr lang="en-US" sz="1200" b="1" baseline="0" dirty="0" smtClean="0"/>
              <a:t>Edit Points</a:t>
            </a:r>
            <a:r>
              <a:rPr lang="en-US" sz="1200" b="0" baseline="0" dirty="0" smtClean="0"/>
              <a:t>. In </a:t>
            </a:r>
            <a:r>
              <a:rPr lang="en-US" sz="1200" b="1" baseline="0" dirty="0" smtClean="0"/>
              <a:t>Edit Points </a:t>
            </a:r>
            <a:r>
              <a:rPr lang="en-US" sz="1200" b="0" baseline="0" dirty="0" smtClean="0"/>
              <a:t>mode, do the following: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t>Right-click the line and then click </a:t>
            </a:r>
            <a:r>
              <a:rPr lang="en-US" sz="1200" b="1" baseline="0" dirty="0" smtClean="0"/>
              <a:t>Add Point</a:t>
            </a:r>
            <a:r>
              <a:rPr lang="en-US" sz="1200" b="0" baseline="0" dirty="0" smtClean="0"/>
              <a:t>. Repeat until the line has five points.</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t>Select the second, third, and fourth points individually. Drag each point so that it is along the dashed curved line.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t>Drag the end point off the right side of the slide. </a:t>
            </a:r>
            <a:r>
              <a:rPr lang="en-US" sz="1200" b="0" i="0" baseline="0" dirty="0" smtClean="0"/>
              <a:t>(</a:t>
            </a:r>
            <a:r>
              <a:rPr lang="en-US" sz="1200" b="1" i="0" baseline="0" dirty="0" smtClean="0"/>
              <a:t>Note:</a:t>
            </a:r>
            <a:r>
              <a:rPr lang="en-US" sz="1200" b="0" i="0" baseline="0" dirty="0" smtClean="0"/>
              <a:t> Click at least 1.5” off the right edge of the slide so that the text and its shadow exit completely.)</a:t>
            </a:r>
          </a:p>
          <a:p>
            <a:pPr marL="228600" indent="-228600">
              <a:buFont typeface="+mj-lt"/>
              <a:buAutoNum type="arabicPeriod"/>
            </a:pPr>
            <a:r>
              <a:rPr lang="en-US" sz="1200" dirty="0" smtClean="0"/>
              <a:t>On the</a:t>
            </a:r>
            <a:r>
              <a:rPr lang="en-US" sz="1200" baseline="0" dirty="0" smtClean="0"/>
              <a:t> sl</a:t>
            </a:r>
            <a:r>
              <a:rPr lang="en-US" sz="1200" dirty="0" smtClean="0"/>
              <a:t>ide, right-click the motion path, and then click </a:t>
            </a:r>
            <a:r>
              <a:rPr lang="en-US" sz="1200" b="1" dirty="0" smtClean="0"/>
              <a:t>Reverse Path Direction</a:t>
            </a:r>
            <a:r>
              <a:rPr lang="en-US" sz="1200" dirty="0" smtClean="0"/>
              <a:t>.</a:t>
            </a:r>
          </a:p>
          <a:p>
            <a:pPr marL="228600" indent="-228600">
              <a:buFont typeface="+mj-lt"/>
              <a:buAutoNum type="arabicPeriod"/>
            </a:pPr>
            <a:r>
              <a:rPr lang="en-US" sz="1200" dirty="0" smtClean="0"/>
              <a:t>On the </a:t>
            </a:r>
            <a:r>
              <a:rPr lang="en-US" sz="1200" b="1" dirty="0" smtClean="0"/>
              <a:t>View</a:t>
            </a:r>
            <a:r>
              <a:rPr lang="en-US" sz="1200" dirty="0" smtClean="0"/>
              <a:t> tab, in the </a:t>
            </a:r>
            <a:r>
              <a:rPr lang="en-US" sz="1200" b="1" dirty="0" smtClean="0"/>
              <a:t>Show/Hide</a:t>
            </a:r>
            <a:r>
              <a:rPr lang="en-US" sz="1200" dirty="0" smtClean="0"/>
              <a:t> group, clear </a:t>
            </a:r>
            <a:r>
              <a:rPr lang="en-US" sz="1200" b="1" dirty="0" smtClean="0"/>
              <a:t>Ruler</a:t>
            </a:r>
            <a:r>
              <a:rPr lang="en-US" sz="1200" dirty="0" smtClean="0"/>
              <a:t>.</a:t>
            </a:r>
          </a:p>
          <a:p>
            <a:pPr marL="228600" indent="-228600">
              <a:buFont typeface="+mj-lt"/>
              <a:buAutoNum type="arabicPeriod"/>
            </a:pPr>
            <a:r>
              <a:rPr lang="en-US" sz="1200" dirty="0" smtClean="0"/>
              <a:t>Right-click</a:t>
            </a:r>
            <a:r>
              <a:rPr lang="en-US" sz="1200" baseline="0" dirty="0" smtClean="0"/>
              <a:t> the slide background area, and then click </a:t>
            </a:r>
            <a:r>
              <a:rPr lang="en-US" sz="1200" b="1" baseline="0" dirty="0" smtClean="0"/>
              <a:t>Grid and Guides</a:t>
            </a:r>
            <a:r>
              <a:rPr lang="en-US" sz="1200" baseline="0" dirty="0" smtClean="0"/>
              <a:t>. In the </a:t>
            </a:r>
            <a:r>
              <a:rPr lang="en-US" sz="1200" b="1" baseline="0" dirty="0" smtClean="0"/>
              <a:t>Grid and Guides </a:t>
            </a:r>
            <a:r>
              <a:rPr lang="en-US" sz="1200" baseline="0" dirty="0" smtClean="0"/>
              <a:t>dialog box, under </a:t>
            </a:r>
            <a:r>
              <a:rPr lang="en-US" sz="1200" b="1" baseline="0" dirty="0" smtClean="0"/>
              <a:t>Guide settings</a:t>
            </a:r>
            <a:r>
              <a:rPr lang="en-US" sz="1200" baseline="0" dirty="0" smtClean="0"/>
              <a:t>, clear </a:t>
            </a:r>
            <a:r>
              <a:rPr lang="en-US" sz="1200" b="1" baseline="0" dirty="0" smtClean="0"/>
              <a:t>Display drawing guides on screen</a:t>
            </a:r>
            <a:r>
              <a:rPr lang="en-US" sz="1200" baseline="0" dirty="0" smtClean="0"/>
              <a:t>. </a:t>
            </a:r>
            <a:endParaRPr lang="en-US" sz="1200" dirty="0" smtClean="0"/>
          </a:p>
          <a:p>
            <a:endParaRPr lang="en-US" sz="1200" dirty="0" smtClean="0"/>
          </a:p>
          <a:p>
            <a:endParaRPr lang="en-US" sz="1200" dirty="0" smtClean="0"/>
          </a:p>
          <a:p>
            <a:pPr marL="0" marR="0" lvl="3" indent="-22860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To reproduce the animated “2” on this slide, do the following:</a:t>
            </a:r>
            <a:endParaRPr lang="en-US" sz="1200" b="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dirty="0" smtClean="0">
                <a:solidFill>
                  <a:schemeClr val="tx1"/>
                </a:solidFill>
                <a:latin typeface="+mn-lt"/>
                <a:ea typeface="+mn-ea"/>
                <a:cs typeface="+mn-cs"/>
              </a:rPr>
              <a:t>Select the first text box. </a:t>
            </a: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Home</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Clipboard</a:t>
            </a:r>
            <a:r>
              <a:rPr lang="en-US" sz="1200" kern="1200" dirty="0" smtClean="0">
                <a:solidFill>
                  <a:schemeClr val="tx1"/>
                </a:solidFill>
                <a:effectLst/>
                <a:latin typeface="+mn-lt"/>
                <a:ea typeface="+mn-ea"/>
                <a:cs typeface="+mn-cs"/>
              </a:rPr>
              <a:t> group, click the arrow to the right of </a:t>
            </a:r>
            <a:r>
              <a:rPr lang="en-US" sz="1200" b="1" kern="1200" dirty="0" smtClean="0">
                <a:solidFill>
                  <a:schemeClr val="tx1"/>
                </a:solidFill>
                <a:effectLst/>
                <a:latin typeface="+mn-lt"/>
                <a:ea typeface="+mn-ea"/>
                <a:cs typeface="+mn-cs"/>
              </a:rPr>
              <a:t>Copy</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Duplicate</a:t>
            </a:r>
            <a:r>
              <a:rPr lang="en-US" sz="1200" b="0" kern="1200" baseline="0" dirty="0" smtClean="0">
                <a:solidFill>
                  <a:schemeClr val="tx1"/>
                </a:solidFill>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startAt="2"/>
              <a:tabLst/>
              <a:defRPr/>
            </a:pPr>
            <a:r>
              <a:rPr lang="en-US" sz="1200" b="0" kern="1200" dirty="0" smtClean="0">
                <a:solidFill>
                  <a:schemeClr val="tx1"/>
                </a:solidFill>
                <a:latin typeface="+mn-lt"/>
                <a:ea typeface="+mn-ea"/>
                <a:cs typeface="+mn-cs"/>
              </a:rPr>
              <a:t>Click in the second text box, delete </a:t>
            </a:r>
            <a:r>
              <a:rPr lang="en-US" sz="1200" b="1" kern="1200" dirty="0" smtClean="0">
                <a:solidFill>
                  <a:schemeClr val="tx1"/>
                </a:solidFill>
                <a:latin typeface="+mn-lt"/>
                <a:ea typeface="+mn-ea"/>
                <a:cs typeface="+mn-cs"/>
              </a:rPr>
              <a:t>1</a:t>
            </a:r>
            <a:r>
              <a:rPr lang="en-US" sz="1200" b="0" kern="1200" dirty="0" smtClean="0">
                <a:solidFill>
                  <a:schemeClr val="tx1"/>
                </a:solidFill>
                <a:latin typeface="+mn-lt"/>
                <a:ea typeface="+mn-ea"/>
                <a:cs typeface="+mn-cs"/>
              </a:rPr>
              <a:t>, and then enter </a:t>
            </a:r>
            <a:r>
              <a:rPr lang="en-US" sz="1200" b="1" kern="1200" dirty="0" smtClean="0">
                <a:solidFill>
                  <a:schemeClr val="tx1"/>
                </a:solidFill>
                <a:latin typeface="+mn-lt"/>
                <a:ea typeface="+mn-ea"/>
                <a:cs typeface="+mn-cs"/>
              </a:rPr>
              <a:t>2</a:t>
            </a:r>
            <a:r>
              <a:rPr lang="en-US" sz="1200" b="0" kern="1200" dirty="0" smtClean="0">
                <a:solidFill>
                  <a:schemeClr val="tx1"/>
                </a:solidFill>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startAt="2"/>
              <a:tabLst/>
              <a:defRPr/>
            </a:pPr>
            <a:r>
              <a:rPr lang="en-US" sz="1200" b="0" kern="1200" dirty="0" smtClean="0">
                <a:solidFill>
                  <a:schemeClr val="tx1"/>
                </a:solidFill>
                <a:latin typeface="+mn-lt"/>
                <a:ea typeface="+mn-ea"/>
                <a:cs typeface="+mn-cs"/>
              </a:rPr>
              <a:t>Select the second text box. Under</a:t>
            </a:r>
            <a:r>
              <a:rPr lang="en-US" sz="1200" b="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Drawing Tools</a:t>
            </a:r>
            <a:r>
              <a:rPr lang="en-US" sz="1200" b="0" kern="1200" baseline="0" dirty="0" smtClean="0">
                <a:solidFill>
                  <a:schemeClr val="tx1"/>
                </a:solidFill>
                <a:latin typeface="+mn-lt"/>
                <a:ea typeface="+mn-ea"/>
                <a:cs typeface="+mn-cs"/>
              </a:rPr>
              <a:t>, on the </a:t>
            </a:r>
            <a:r>
              <a:rPr lang="en-US" sz="1200" b="1" kern="1200" baseline="0" dirty="0" smtClean="0">
                <a:solidFill>
                  <a:schemeClr val="tx1"/>
                </a:solidFill>
                <a:latin typeface="+mn-lt"/>
                <a:ea typeface="+mn-ea"/>
                <a:cs typeface="+mn-cs"/>
              </a:rPr>
              <a:t>Format</a:t>
            </a:r>
            <a:r>
              <a:rPr lang="en-US" sz="1200" b="0" kern="1200" baseline="0" dirty="0" smtClean="0">
                <a:solidFill>
                  <a:schemeClr val="tx1"/>
                </a:solidFill>
                <a:latin typeface="+mn-lt"/>
                <a:ea typeface="+mn-ea"/>
                <a:cs typeface="+mn-cs"/>
              </a:rPr>
              <a:t> tab, in the bottom right corner of the </a:t>
            </a:r>
            <a:r>
              <a:rPr lang="en-US" sz="1200" b="1" kern="1200" baseline="0" dirty="0" smtClean="0">
                <a:solidFill>
                  <a:schemeClr val="tx1"/>
                </a:solidFill>
                <a:latin typeface="+mn-lt"/>
                <a:ea typeface="+mn-ea"/>
                <a:cs typeface="+mn-cs"/>
              </a:rPr>
              <a:t>WordArt Styles </a:t>
            </a:r>
            <a:r>
              <a:rPr lang="en-US" sz="1200" b="0" kern="1200" baseline="0" dirty="0" smtClean="0">
                <a:solidFill>
                  <a:schemeClr val="tx1"/>
                </a:solidFill>
                <a:latin typeface="+mn-lt"/>
                <a:ea typeface="+mn-ea"/>
                <a:cs typeface="+mn-cs"/>
              </a:rPr>
              <a:t>group, click the </a:t>
            </a:r>
            <a:r>
              <a:rPr lang="en-US" sz="1200" b="1" kern="1200" dirty="0" smtClean="0">
                <a:solidFill>
                  <a:schemeClr val="tx1"/>
                </a:solidFill>
                <a:latin typeface="+mn-lt"/>
                <a:ea typeface="+mn-ea"/>
                <a:cs typeface="+mn-cs"/>
              </a:rPr>
              <a:t>Format</a:t>
            </a:r>
            <a:r>
              <a:rPr lang="en-US" sz="1200" b="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Text</a:t>
            </a:r>
            <a:r>
              <a:rPr lang="en-US" sz="1200" b="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Effects</a:t>
            </a:r>
            <a:r>
              <a:rPr lang="en-US" sz="1200" b="0" kern="1200" baseline="0" dirty="0" smtClean="0">
                <a:solidFill>
                  <a:schemeClr val="tx1"/>
                </a:solidFill>
                <a:latin typeface="+mn-lt"/>
                <a:ea typeface="+mn-ea"/>
                <a:cs typeface="+mn-cs"/>
              </a:rPr>
              <a:t> dialog box launcher. </a:t>
            </a: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Fill </a:t>
            </a:r>
            <a:r>
              <a:rPr lang="en-US" sz="1200" kern="1200" baseline="0" dirty="0" smtClean="0">
                <a:solidFill>
                  <a:schemeClr val="tx1"/>
                </a:solidFill>
                <a:latin typeface="+mn-lt"/>
                <a:ea typeface="+mn-ea"/>
                <a:cs typeface="+mn-cs"/>
              </a:rPr>
              <a:t>in the left pane, select </a:t>
            </a:r>
            <a:r>
              <a:rPr lang="en-US" sz="1200" b="1" kern="1200" baseline="0" dirty="0" smtClean="0">
                <a:solidFill>
                  <a:schemeClr val="tx1"/>
                </a:solidFill>
                <a:latin typeface="+mn-lt"/>
                <a:ea typeface="+mn-ea"/>
                <a:cs typeface="+mn-cs"/>
              </a:rPr>
              <a:t>Gradient fill </a:t>
            </a:r>
            <a:r>
              <a:rPr lang="en-US" sz="120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Text Fill </a:t>
            </a:r>
            <a:r>
              <a:rPr lang="en-US" sz="1200" kern="1200" baseline="0" dirty="0" smtClean="0">
                <a:solidFill>
                  <a:schemeClr val="tx1"/>
                </a:solidFill>
                <a:latin typeface="+mn-lt"/>
                <a:ea typeface="+mn-ea"/>
                <a:cs typeface="+mn-cs"/>
              </a:rPr>
              <a:t>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Linear Down </a:t>
            </a:r>
            <a:r>
              <a:rPr lang="en-US" sz="1200" kern="1200" dirty="0" smtClean="0">
                <a:solidFill>
                  <a:schemeClr val="tx1"/>
                </a:solidFill>
                <a:latin typeface="+mn-lt"/>
                <a:ea typeface="+mn-ea"/>
                <a:cs typeface="+mn-cs"/>
              </a:rPr>
              <a:t>(first row, second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 gradient stop</a:t>
            </a:r>
            <a:r>
              <a:rPr lang="en-US" sz="1200" b="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 gradient stop</a:t>
            </a:r>
            <a:r>
              <a:rPr lang="en-US" sz="1200" kern="1200" dirty="0" smtClean="0">
                <a:solidFill>
                  <a:schemeClr val="tx1"/>
                </a:solidFill>
                <a:latin typeface="+mn-lt"/>
                <a:ea typeface="+mn-ea"/>
                <a:cs typeface="+mn-cs"/>
              </a:rPr>
              <a:t> until two stops appear in the slider.</a:t>
            </a:r>
          </a:p>
          <a:p>
            <a:pPr marL="342900" lvl="0" indent="-342900">
              <a:buFont typeface="+mj-lt"/>
              <a:buAutoNum type="arabicPeriod" startAt="2"/>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first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a:t>
            </a:r>
            <a:r>
              <a:rPr lang="en-US" sz="1200" b="0" kern="1200" dirty="0" smtClean="0">
                <a:solidFill>
                  <a:schemeClr val="tx1"/>
                </a:solidFill>
                <a:latin typeface="+mn-lt"/>
                <a:ea typeface="+mn-ea"/>
                <a:cs typeface="+mn-cs"/>
              </a:rPr>
              <a:t>(first row, first option from the left).</a:t>
            </a:r>
          </a:p>
          <a:p>
            <a:pPr marL="1143000" lvl="2" indent="-228600">
              <a:buFont typeface="Arial" pitchFamily="34" charset="0"/>
              <a:buChar cha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50%</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last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85%</a:t>
            </a:r>
            <a:r>
              <a:rPr lang="en-US" sz="1200" kern="1200" dirty="0" smtClean="0">
                <a:solidFill>
                  <a:schemeClr val="tx1"/>
                </a:solidFill>
                <a:latin typeface="+mn-lt"/>
                <a:ea typeface="+mn-ea"/>
                <a:cs typeface="+mn-cs"/>
              </a:rPr>
              <a:t>.</a:t>
            </a:r>
          </a:p>
          <a:p>
            <a:pPr marL="1143000" lvl="2" indent="-228600">
              <a:buFont typeface="Arial" pitchFamily="34" charset="0"/>
              <a:buChar char="•"/>
              <a:defRPr/>
            </a:pPr>
            <a:r>
              <a:rPr lang="en-US" sz="1200" dirty="0" smtClean="0"/>
              <a:t>Click the button next to </a:t>
            </a:r>
            <a:r>
              <a:rPr lang="en-US" sz="1200" b="1" dirty="0" smtClean="0"/>
              <a:t>Color</a:t>
            </a:r>
            <a:r>
              <a:rPr lang="en-US" sz="1200" dirty="0" smtClean="0"/>
              <a:t>, click </a:t>
            </a:r>
            <a:r>
              <a:rPr lang="en-US" sz="1200" b="1" dirty="0" smtClean="0"/>
              <a:t>More Colors</a:t>
            </a:r>
            <a:r>
              <a:rPr lang="en-US" sz="1200" dirty="0" smtClean="0"/>
              <a:t>, and then 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198</a:t>
            </a:r>
            <a:r>
              <a:rPr lang="en-US" sz="1200" dirty="0" smtClean="0"/>
              <a:t>, Green: </a:t>
            </a:r>
            <a:r>
              <a:rPr lang="en-US" sz="1200" b="1" dirty="0" smtClean="0"/>
              <a:t>217</a:t>
            </a:r>
            <a:r>
              <a:rPr lang="en-US" sz="1200" dirty="0" smtClean="0"/>
              <a:t>, Blue: </a:t>
            </a:r>
            <a:r>
              <a:rPr lang="en-US" sz="1200" b="1" dirty="0" smtClean="0"/>
              <a:t>241</a:t>
            </a:r>
            <a:r>
              <a:rPr lang="en-US" sz="1200" dirty="0" smtClean="0"/>
              <a: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0%</a:t>
            </a:r>
            <a:r>
              <a:rPr lang="en-US" sz="1200" b="0" kern="1200" dirty="0" smtClean="0">
                <a:solidFill>
                  <a:schemeClr val="tx1"/>
                </a:solidFill>
                <a:latin typeface="+mn-lt"/>
                <a:ea typeface="+mn-ea"/>
                <a:cs typeface="+mn-cs"/>
              </a:rPr>
              <a:t>.</a:t>
            </a:r>
            <a:endParaRPr lang="en-US" sz="1200" i="0" baseline="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in the left pane. In the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pane, select </a:t>
            </a:r>
            <a:r>
              <a:rPr lang="en-US" sz="1200" b="1" kern="1200" baseline="0" dirty="0" smtClean="0">
                <a:solidFill>
                  <a:schemeClr val="tx1"/>
                </a:solidFill>
                <a:latin typeface="+mn-lt"/>
                <a:ea typeface="+mn-ea"/>
                <a:cs typeface="+mn-cs"/>
              </a:rPr>
              <a:t>Solid line</a:t>
            </a:r>
            <a:r>
              <a:rPr lang="en-US" sz="1200" kern="1200" baseline="0" dirty="0" smtClean="0">
                <a:solidFill>
                  <a:schemeClr val="tx1"/>
                </a:solidFill>
                <a:latin typeface="+mn-lt"/>
                <a:ea typeface="+mn-ea"/>
                <a:cs typeface="+mn-cs"/>
              </a:rPr>
              <a:t>, click the button next to </a:t>
            </a:r>
            <a:r>
              <a:rPr lang="en-US" sz="1200" b="1" kern="1200" baseline="0" dirty="0" smtClean="0">
                <a:solidFill>
                  <a:schemeClr val="tx1"/>
                </a:solidFill>
                <a:latin typeface="+mn-lt"/>
                <a:ea typeface="+mn-ea"/>
                <a:cs typeface="+mn-cs"/>
              </a:rPr>
              <a:t>Color</a:t>
            </a:r>
            <a:r>
              <a:rPr lang="en-US" sz="120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More Colors</a:t>
            </a:r>
            <a:r>
              <a:rPr lang="en-US" sz="1200" kern="1200" baseline="0" dirty="0" smtClean="0">
                <a:solidFill>
                  <a:schemeClr val="tx1"/>
                </a:solidFill>
                <a:latin typeface="+mn-lt"/>
                <a:ea typeface="+mn-ea"/>
                <a:cs typeface="+mn-cs"/>
              </a:rPr>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228</a:t>
            </a:r>
            <a:r>
              <a:rPr lang="en-US" sz="1200" dirty="0" smtClean="0"/>
              <a:t>, Green: </a:t>
            </a:r>
            <a:r>
              <a:rPr lang="en-US" sz="1200" b="1" dirty="0" smtClean="0"/>
              <a:t>108</a:t>
            </a:r>
            <a:r>
              <a:rPr lang="en-US" sz="1200" dirty="0" smtClean="0"/>
              <a:t>, Blue: </a:t>
            </a:r>
            <a:r>
              <a:rPr lang="en-US" sz="1200" b="1" dirty="0" smtClean="0"/>
              <a:t>10</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3-D Rotation </a:t>
            </a:r>
            <a:r>
              <a:rPr lang="en-US" sz="1200" kern="1200" baseline="0" dirty="0" smtClean="0">
                <a:solidFill>
                  <a:schemeClr val="tx1"/>
                </a:solidFill>
                <a:latin typeface="+mn-lt"/>
                <a:ea typeface="+mn-ea"/>
                <a:cs typeface="+mn-cs"/>
              </a:rPr>
              <a:t>in the left pane. In the </a:t>
            </a:r>
            <a:r>
              <a:rPr lang="en-US" sz="1200" b="1" kern="1200" dirty="0" smtClean="0">
                <a:solidFill>
                  <a:schemeClr val="tx1"/>
                </a:solidFill>
                <a:latin typeface="+mn-lt"/>
                <a:ea typeface="+mn-ea"/>
                <a:cs typeface="+mn-cs"/>
              </a:rPr>
              <a:t>3-D Rotation </a:t>
            </a:r>
            <a:r>
              <a:rPr lang="en-US" sz="1200" kern="1200" baseline="0" dirty="0" smtClean="0">
                <a:solidFill>
                  <a:schemeClr val="tx1"/>
                </a:solidFill>
                <a:latin typeface="+mn-lt"/>
                <a:ea typeface="+mn-ea"/>
                <a:cs typeface="+mn-cs"/>
              </a:rPr>
              <a:t>pane, under </a:t>
            </a:r>
            <a:r>
              <a:rPr lang="en-US" sz="1200" b="1" kern="1200" baseline="0" dirty="0" smtClean="0">
                <a:solidFill>
                  <a:schemeClr val="tx1"/>
                </a:solidFill>
                <a:latin typeface="+mn-lt"/>
                <a:ea typeface="+mn-ea"/>
                <a:cs typeface="+mn-cs"/>
              </a:rPr>
              <a:t>Rotation</a:t>
            </a:r>
            <a:r>
              <a:rPr lang="en-US" sz="1200" kern="1200" baseline="0" dirty="0" smtClean="0">
                <a:solidFill>
                  <a:schemeClr val="tx1"/>
                </a:solidFill>
                <a:latin typeface="+mn-lt"/>
                <a:ea typeface="+mn-ea"/>
                <a:cs typeface="+mn-cs"/>
              </a:rPr>
              <a:t>, in the </a:t>
            </a:r>
            <a:r>
              <a:rPr lang="en-US" sz="1200" b="1" kern="1200" baseline="0" dirty="0" smtClean="0">
                <a:solidFill>
                  <a:schemeClr val="tx1"/>
                </a:solidFill>
                <a:latin typeface="+mn-lt"/>
                <a:ea typeface="+mn-ea"/>
                <a:cs typeface="+mn-cs"/>
              </a:rPr>
              <a:t>Z</a:t>
            </a:r>
            <a:r>
              <a:rPr lang="en-US" sz="1200" kern="1200" baseline="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350°</a:t>
            </a:r>
            <a:r>
              <a:rPr lang="en-US" sz="1200" b="0" kern="1200" dirty="0" smtClean="0">
                <a:solidFill>
                  <a:schemeClr val="tx1"/>
                </a:solidFill>
                <a:latin typeface="+mn-lt"/>
                <a:ea typeface="+mn-ea"/>
                <a:cs typeface="+mn-cs"/>
              </a:rPr>
              <a:t>.</a:t>
            </a:r>
            <a:endParaRPr lang="en-US" sz="120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i="0" baseline="0" dirty="0" smtClean="0"/>
              <a:t>Also in the </a:t>
            </a:r>
            <a:r>
              <a:rPr lang="en-US" sz="1200" b="1" i="0" baseline="0" dirty="0" smtClean="0"/>
              <a:t>Format Text Effects </a:t>
            </a:r>
            <a:r>
              <a:rPr lang="en-US" sz="1200" i="0" baseline="0" dirty="0" smtClean="0"/>
              <a:t>dialog box, click </a:t>
            </a:r>
            <a:r>
              <a:rPr lang="en-US" sz="1200" b="1" i="0" baseline="0" dirty="0" smtClean="0"/>
              <a:t>Glow and Soft Edges </a:t>
            </a:r>
            <a:r>
              <a:rPr lang="en-US" sz="1200" i="0" baseline="0" dirty="0" smtClean="0"/>
              <a:t>in the left pane, in the </a:t>
            </a:r>
            <a:r>
              <a:rPr lang="en-US" sz="1200" b="1" i="0" baseline="0" dirty="0" smtClean="0"/>
              <a:t>Glow and Soft Edges </a:t>
            </a:r>
            <a:r>
              <a:rPr lang="en-US" sz="1200" i="0" baseline="0" dirty="0" smtClean="0"/>
              <a:t>pane, click the button next to </a:t>
            </a:r>
            <a:r>
              <a:rPr lang="en-US" sz="1200" b="1" i="0" baseline="0" dirty="0" smtClean="0"/>
              <a:t>Color</a:t>
            </a:r>
            <a:r>
              <a:rPr lang="en-US" sz="1200" i="0" baseline="0" dirty="0" smtClean="0"/>
              <a:t>, and then click </a:t>
            </a:r>
            <a:r>
              <a:rPr lang="en-US" sz="1200" b="1" i="0" baseline="0" dirty="0" smtClean="0"/>
              <a:t>More Colors</a:t>
            </a:r>
            <a:r>
              <a:rPr lang="en-US" sz="1200" i="0" baseline="0" dirty="0" smtClean="0"/>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255</a:t>
            </a:r>
            <a:r>
              <a:rPr lang="en-US" sz="1200" dirty="0" smtClean="0"/>
              <a:t>, Green: </a:t>
            </a:r>
            <a:r>
              <a:rPr lang="en-US" sz="1200" b="1" dirty="0" smtClean="0"/>
              <a:t>144</a:t>
            </a:r>
            <a:r>
              <a:rPr lang="en-US" sz="1200" dirty="0" smtClean="0"/>
              <a:t>, Blue: </a:t>
            </a:r>
            <a:r>
              <a:rPr lang="en-US" sz="1200" b="1" dirty="0" smtClean="0"/>
              <a:t>4</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b="0" i="0" kern="1200" dirty="0" smtClean="0">
                <a:solidFill>
                  <a:schemeClr val="tx1"/>
                </a:solidFill>
                <a:latin typeface="+mn-lt"/>
                <a:ea typeface="+mn-ea"/>
                <a:cs typeface="+mn-cs"/>
              </a:rPr>
              <a:t>Drag the second text box onto the curved</a:t>
            </a:r>
            <a:r>
              <a:rPr lang="en-US" sz="1200" b="0" i="0" kern="1200" baseline="0" dirty="0" smtClean="0">
                <a:solidFill>
                  <a:schemeClr val="tx1"/>
                </a:solidFill>
                <a:latin typeface="+mn-lt"/>
                <a:ea typeface="+mn-ea"/>
                <a:cs typeface="+mn-cs"/>
              </a:rPr>
              <a:t> line, to the right of the “1” text box and approximately in the middle of the slide.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b="0" i="0" kern="1200" baseline="0" dirty="0" smtClean="0">
                <a:solidFill>
                  <a:schemeClr val="tx1"/>
                </a:solidFill>
                <a:latin typeface="+mn-lt"/>
                <a:ea typeface="+mn-ea"/>
                <a:cs typeface="+mn-cs"/>
              </a:rPr>
              <a:t>On the </a:t>
            </a:r>
            <a:r>
              <a:rPr lang="en-US" sz="1200" b="1" i="0" kern="1200" baseline="0" dirty="0" smtClean="0">
                <a:solidFill>
                  <a:schemeClr val="tx1"/>
                </a:solidFill>
                <a:latin typeface="+mn-lt"/>
                <a:ea typeface="+mn-ea"/>
                <a:cs typeface="+mn-cs"/>
              </a:rPr>
              <a:t>Animations</a:t>
            </a:r>
            <a:r>
              <a:rPr lang="en-US" sz="1200" b="0" i="0" kern="1200" baseline="0" dirty="0" smtClean="0">
                <a:solidFill>
                  <a:schemeClr val="tx1"/>
                </a:solidFill>
                <a:latin typeface="+mn-lt"/>
                <a:ea typeface="+mn-ea"/>
                <a:cs typeface="+mn-cs"/>
              </a:rPr>
              <a:t> tab, in the </a:t>
            </a:r>
            <a:r>
              <a:rPr lang="en-US" sz="1200" b="1" i="0" kern="1200" baseline="0" dirty="0" smtClean="0">
                <a:solidFill>
                  <a:schemeClr val="tx1"/>
                </a:solidFill>
                <a:latin typeface="+mn-lt"/>
                <a:ea typeface="+mn-ea"/>
                <a:cs typeface="+mn-cs"/>
              </a:rPr>
              <a:t>Advanced Animation </a:t>
            </a:r>
            <a:r>
              <a:rPr lang="en-US" sz="1200" b="0" i="0" kern="1200" baseline="0" dirty="0" smtClean="0">
                <a:solidFill>
                  <a:schemeClr val="tx1"/>
                </a:solidFill>
                <a:latin typeface="+mn-lt"/>
                <a:ea typeface="+mn-ea"/>
                <a:cs typeface="+mn-cs"/>
              </a:rPr>
              <a:t>group, click </a:t>
            </a:r>
            <a:r>
              <a:rPr lang="en-US" sz="1200" b="1" i="0" kern="1200" baseline="0" dirty="0" smtClean="0">
                <a:solidFill>
                  <a:schemeClr val="tx1"/>
                </a:solidFill>
                <a:latin typeface="+mn-lt"/>
                <a:ea typeface="+mn-ea"/>
                <a:cs typeface="+mn-cs"/>
              </a:rPr>
              <a:t>Animation Pane</a:t>
            </a:r>
            <a:r>
              <a:rPr lang="en-US" sz="1200" b="0" i="0" kern="1200" baseline="0" dirty="0" smtClean="0">
                <a:solidFill>
                  <a:schemeClr val="tx1"/>
                </a:solidFill>
                <a:latin typeface="+mn-lt"/>
                <a:ea typeface="+mn-ea"/>
                <a:cs typeface="+mn-cs"/>
              </a:rPr>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i="0" kern="1200" baseline="0" dirty="0" smtClean="0">
                <a:solidFill>
                  <a:schemeClr val="tx1"/>
                </a:solidFill>
                <a:latin typeface="+mn-lt"/>
                <a:ea typeface="+mn-ea"/>
                <a:cs typeface="+mn-cs"/>
              </a:rPr>
              <a:t>Press and hold CTRL, and then 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fourth and fifth animation effects (fade and spin effects for the second text box). On the </a:t>
            </a:r>
            <a:r>
              <a:rPr lang="en-US" sz="1200" b="1" i="0" kern="1200" baseline="0" dirty="0" smtClean="0">
                <a:solidFill>
                  <a:schemeClr val="tx1"/>
                </a:solidFill>
                <a:latin typeface="+mn-lt"/>
                <a:ea typeface="+mn-ea"/>
                <a:cs typeface="+mn-cs"/>
              </a:rPr>
              <a:t>Animations</a:t>
            </a:r>
            <a:r>
              <a:rPr lang="en-US" sz="1200" i="0" kern="1200" baseline="0" dirty="0" smtClean="0">
                <a:solidFill>
                  <a:schemeClr val="tx1"/>
                </a:solidFill>
                <a:latin typeface="+mn-lt"/>
                <a:ea typeface="+mn-ea"/>
                <a:cs typeface="+mn-cs"/>
              </a:rPr>
              <a:t> tab, in the </a:t>
            </a:r>
            <a:r>
              <a:rPr lang="en-US" sz="1200" b="1" i="0" kern="1200" baseline="0" dirty="0" smtClean="0">
                <a:solidFill>
                  <a:schemeClr val="tx1"/>
                </a:solidFill>
                <a:latin typeface="+mn-lt"/>
                <a:ea typeface="+mn-ea"/>
                <a:cs typeface="+mn-cs"/>
              </a:rPr>
              <a:t>Timing</a:t>
            </a:r>
            <a:r>
              <a:rPr lang="en-US" sz="1200" i="0" kern="1200" baseline="0" dirty="0" smtClean="0">
                <a:solidFill>
                  <a:schemeClr val="tx1"/>
                </a:solidFill>
                <a:latin typeface="+mn-lt"/>
                <a:ea typeface="+mn-ea"/>
                <a:cs typeface="+mn-cs"/>
              </a:rPr>
              <a:t> group, do the following:</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Delay</a:t>
            </a:r>
            <a:r>
              <a:rPr lang="en-US" sz="1200" i="0" kern="1200" baseline="0" dirty="0" smtClean="0">
                <a:solidFill>
                  <a:schemeClr val="tx1"/>
                </a:solidFill>
                <a:latin typeface="+mn-lt"/>
                <a:ea typeface="+mn-ea"/>
                <a:cs typeface="+mn-cs"/>
              </a:rPr>
              <a:t> box, enter </a:t>
            </a:r>
            <a:r>
              <a:rPr lang="en-US" sz="1200" b="1" i="0" kern="1200" baseline="0" dirty="0" smtClean="0">
                <a:solidFill>
                  <a:schemeClr val="tx1"/>
                </a:solidFill>
                <a:latin typeface="+mn-lt"/>
                <a:ea typeface="+mn-ea"/>
                <a:cs typeface="+mn-cs"/>
              </a:rPr>
              <a:t>0.5</a:t>
            </a:r>
            <a:r>
              <a:rPr lang="en-US" sz="1200" i="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Duration </a:t>
            </a:r>
            <a:r>
              <a:rPr lang="en-US" sz="1200" i="0" kern="1200" baseline="0" dirty="0" smtClean="0">
                <a:solidFill>
                  <a:schemeClr val="tx1"/>
                </a:solidFill>
                <a:latin typeface="+mn-lt"/>
                <a:ea typeface="+mn-ea"/>
                <a:cs typeface="+mn-cs"/>
              </a:rPr>
              <a:t>box, enter </a:t>
            </a:r>
            <a:r>
              <a:rPr lang="en-US" sz="1200" b="1" i="0" kern="1200" baseline="0" dirty="0" smtClean="0">
                <a:solidFill>
                  <a:schemeClr val="tx1"/>
                </a:solidFill>
                <a:latin typeface="+mn-lt"/>
                <a:ea typeface="+mn-ea"/>
                <a:cs typeface="+mn-cs"/>
              </a:rPr>
              <a:t>0.9 seconds</a:t>
            </a:r>
            <a:r>
              <a:rPr lang="en-US" sz="1200" i="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sixth animation effect (motion path for the second text box). On the </a:t>
            </a:r>
            <a:r>
              <a:rPr lang="en-US" sz="1200" b="1" i="0" kern="1200" baseline="0" dirty="0" smtClean="0">
                <a:solidFill>
                  <a:schemeClr val="tx1"/>
                </a:solidFill>
                <a:latin typeface="+mn-lt"/>
                <a:ea typeface="+mn-ea"/>
                <a:cs typeface="+mn-cs"/>
              </a:rPr>
              <a:t>Animations</a:t>
            </a:r>
            <a:r>
              <a:rPr lang="en-US" sz="1200" i="0" kern="1200" baseline="0" dirty="0" smtClean="0">
                <a:solidFill>
                  <a:schemeClr val="tx1"/>
                </a:solidFill>
                <a:latin typeface="+mn-lt"/>
                <a:ea typeface="+mn-ea"/>
                <a:cs typeface="+mn-cs"/>
              </a:rPr>
              <a:t> tab, in the </a:t>
            </a:r>
            <a:r>
              <a:rPr lang="en-US" sz="1200" b="1" i="0" kern="1200" baseline="0" dirty="0" smtClean="0">
                <a:solidFill>
                  <a:schemeClr val="tx1"/>
                </a:solidFill>
                <a:latin typeface="+mn-lt"/>
                <a:ea typeface="+mn-ea"/>
                <a:cs typeface="+mn-cs"/>
              </a:rPr>
              <a:t>Timing</a:t>
            </a:r>
            <a:r>
              <a:rPr lang="en-US" sz="1200" i="0" kern="1200" baseline="0" dirty="0" smtClean="0">
                <a:solidFill>
                  <a:schemeClr val="tx1"/>
                </a:solidFill>
                <a:latin typeface="+mn-lt"/>
                <a:ea typeface="+mn-ea"/>
                <a:cs typeface="+mn-cs"/>
              </a:rPr>
              <a:t> group, do the following:</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Delay</a:t>
            </a:r>
            <a:r>
              <a:rPr lang="en-US" sz="1200" i="0" kern="1200" baseline="0" dirty="0" smtClean="0">
                <a:solidFill>
                  <a:schemeClr val="tx1"/>
                </a:solidFill>
                <a:latin typeface="+mn-lt"/>
                <a:ea typeface="+mn-ea"/>
                <a:cs typeface="+mn-cs"/>
              </a:rPr>
              <a:t> box, enter </a:t>
            </a:r>
            <a:r>
              <a:rPr lang="en-US" sz="1200" b="1" i="0" kern="1200" baseline="0" dirty="0" smtClean="0">
                <a:solidFill>
                  <a:schemeClr val="tx1"/>
                </a:solidFill>
                <a:latin typeface="+mn-lt"/>
                <a:ea typeface="+mn-ea"/>
                <a:cs typeface="+mn-cs"/>
              </a:rPr>
              <a:t>0.5</a:t>
            </a:r>
            <a:r>
              <a:rPr lang="en-US" sz="1200" i="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Duration </a:t>
            </a:r>
            <a:r>
              <a:rPr lang="en-US" sz="1200" i="0" kern="1200" baseline="0" dirty="0" smtClean="0">
                <a:solidFill>
                  <a:schemeClr val="tx1"/>
                </a:solidFill>
                <a:latin typeface="+mn-lt"/>
                <a:ea typeface="+mn-ea"/>
                <a:cs typeface="+mn-cs"/>
              </a:rPr>
              <a:t>box, enter </a:t>
            </a:r>
            <a:r>
              <a:rPr lang="en-US" sz="1200" b="1" i="0" kern="1200" baseline="0" dirty="0" smtClean="0">
                <a:solidFill>
                  <a:schemeClr val="tx1"/>
                </a:solidFill>
                <a:latin typeface="+mn-lt"/>
                <a:ea typeface="+mn-ea"/>
                <a:cs typeface="+mn-cs"/>
              </a:rPr>
              <a:t>1.8 seconds</a:t>
            </a:r>
            <a:r>
              <a:rPr lang="en-US" sz="1200" i="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10"/>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sixth animation effect. On the slide, right-click the selected motion path, and then click </a:t>
            </a:r>
            <a:r>
              <a:rPr lang="en-US" sz="1200" b="1" i="0" kern="1200" baseline="0" dirty="0" smtClean="0">
                <a:solidFill>
                  <a:schemeClr val="tx1"/>
                </a:solidFill>
                <a:latin typeface="+mn-lt"/>
                <a:ea typeface="+mn-ea"/>
                <a:cs typeface="+mn-cs"/>
              </a:rPr>
              <a:t>Edit Points</a:t>
            </a:r>
            <a:r>
              <a:rPr lang="en-US" sz="1200" i="0" kern="1200" baseline="0" dirty="0" smtClean="0">
                <a:solidFill>
                  <a:schemeClr val="tx1"/>
                </a:solidFill>
                <a:latin typeface="+mn-lt"/>
                <a:ea typeface="+mn-ea"/>
                <a:cs typeface="+mn-cs"/>
              </a:rPr>
              <a:t>. Drag the points on the path to match the path to the curved line. (</a:t>
            </a:r>
            <a:r>
              <a:rPr lang="en-US" sz="1200" b="1" i="0" kern="1200" baseline="0" dirty="0" smtClean="0">
                <a:solidFill>
                  <a:schemeClr val="tx1"/>
                </a:solidFill>
                <a:latin typeface="+mn-lt"/>
                <a:ea typeface="+mn-ea"/>
                <a:cs typeface="+mn-cs"/>
              </a:rPr>
              <a:t>Note:</a:t>
            </a:r>
            <a:r>
              <a:rPr lang="en-US" sz="1200" i="0" kern="1200" baseline="0" dirty="0" smtClean="0">
                <a:solidFill>
                  <a:schemeClr val="tx1"/>
                </a:solidFill>
                <a:latin typeface="+mn-lt"/>
                <a:ea typeface="+mn-ea"/>
                <a:cs typeface="+mn-cs"/>
              </a:rPr>
              <a:t> The starting point will be further to the right of the right edge of the slide than the starting point for the first motion path.)</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11"/>
              <a:tabLst/>
              <a:defRPr/>
            </a:pPr>
            <a:endParaRPr lang="en-US" sz="120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11"/>
              <a:tabLst/>
              <a:defRPr/>
            </a:pPr>
            <a:endParaRPr lang="en-US" sz="1200" dirty="0" smtClean="0"/>
          </a:p>
          <a:p>
            <a:pPr marL="228600" marR="0" lvl="2" indent="-228600" algn="l" defTabSz="914400" rtl="0" eaLnBrk="1" fontAlgn="auto" latinLnBrk="0" hangingPunct="1">
              <a:lnSpc>
                <a:spcPct val="100000"/>
              </a:lnSpc>
              <a:spcBef>
                <a:spcPts val="0"/>
              </a:spcBef>
              <a:spcAft>
                <a:spcPts val="0"/>
              </a:spcAft>
              <a:buClrTx/>
              <a:buSzTx/>
              <a:buFont typeface="+mj-lt"/>
              <a:buNone/>
              <a:tabLst/>
              <a:defRPr/>
            </a:pPr>
            <a:r>
              <a:rPr lang="en-US" sz="1200" kern="1200" dirty="0" smtClean="0">
                <a:solidFill>
                  <a:schemeClr val="tx1"/>
                </a:solidFill>
                <a:latin typeface="+mn-lt"/>
                <a:ea typeface="+mn-ea"/>
                <a:cs typeface="+mn-cs"/>
              </a:rPr>
              <a:t>To reproduce the animated “3” on this slide, do the following:</a:t>
            </a:r>
            <a:endParaRPr lang="en-US" sz="120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On</a:t>
            </a:r>
            <a:r>
              <a:rPr lang="en-US" sz="1200" baseline="0" dirty="0" smtClean="0"/>
              <a:t> the slide, s</a:t>
            </a:r>
            <a:r>
              <a:rPr lang="en-US" sz="1200" dirty="0" smtClean="0"/>
              <a:t>elect the second text box. </a:t>
            </a: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Home</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Clipboard</a:t>
            </a:r>
            <a:r>
              <a:rPr lang="en-US" sz="1200" kern="1200" dirty="0" smtClean="0">
                <a:solidFill>
                  <a:schemeClr val="tx1"/>
                </a:solidFill>
                <a:effectLst/>
                <a:latin typeface="+mn-lt"/>
                <a:ea typeface="+mn-ea"/>
                <a:cs typeface="+mn-cs"/>
              </a:rPr>
              <a:t> group, click the arrow to the right of </a:t>
            </a:r>
            <a:r>
              <a:rPr lang="en-US" sz="1200" b="1" kern="1200" dirty="0" smtClean="0">
                <a:solidFill>
                  <a:schemeClr val="tx1"/>
                </a:solidFill>
                <a:effectLst/>
                <a:latin typeface="+mn-lt"/>
                <a:ea typeface="+mn-ea"/>
                <a:cs typeface="+mn-cs"/>
              </a:rPr>
              <a:t>Copy</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Duplicate</a:t>
            </a:r>
            <a:r>
              <a:rPr lang="en-US" sz="1200" b="0" kern="1200" baseline="0" dirty="0" smtClean="0">
                <a:solidFill>
                  <a:schemeClr val="tx1"/>
                </a:solidFill>
                <a:latin typeface="+mn-lt"/>
                <a:ea typeface="+mn-ea"/>
                <a:cs typeface="+mn-cs"/>
              </a:rPr>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Drag the third text box away from the second text box.</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Click in the third text box, delete </a:t>
            </a:r>
            <a:r>
              <a:rPr lang="en-US" sz="1200" b="1" kern="1200" baseline="0" dirty="0" smtClean="0">
                <a:solidFill>
                  <a:schemeClr val="tx1"/>
                </a:solidFill>
                <a:latin typeface="+mn-lt"/>
                <a:ea typeface="+mn-ea"/>
                <a:cs typeface="+mn-cs"/>
              </a:rPr>
              <a:t>2</a:t>
            </a:r>
            <a:r>
              <a:rPr lang="en-US" sz="1200" b="0" kern="1200" baseline="0" dirty="0" smtClean="0">
                <a:solidFill>
                  <a:schemeClr val="tx1"/>
                </a:solidFill>
                <a:latin typeface="+mn-lt"/>
                <a:ea typeface="+mn-ea"/>
                <a:cs typeface="+mn-cs"/>
              </a:rPr>
              <a:t>, and then enter </a:t>
            </a:r>
            <a:r>
              <a:rPr lang="en-US" sz="1200" b="1" kern="1200" baseline="0" dirty="0" smtClean="0">
                <a:solidFill>
                  <a:schemeClr val="tx1"/>
                </a:solidFill>
                <a:latin typeface="+mn-lt"/>
                <a:ea typeface="+mn-ea"/>
                <a:cs typeface="+mn-cs"/>
              </a:rPr>
              <a:t>3</a:t>
            </a:r>
            <a:r>
              <a:rPr lang="en-US" sz="1200" b="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Select the third text box. </a:t>
            </a:r>
            <a:r>
              <a:rPr lang="en-US" sz="1200" b="0" kern="1200" dirty="0" smtClean="0">
                <a:solidFill>
                  <a:schemeClr val="tx1"/>
                </a:solidFill>
                <a:latin typeface="+mn-lt"/>
                <a:ea typeface="+mn-ea"/>
                <a:cs typeface="+mn-cs"/>
              </a:rPr>
              <a:t>Under</a:t>
            </a:r>
            <a:r>
              <a:rPr lang="en-US" sz="1200" b="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Drawing Tools</a:t>
            </a:r>
            <a:r>
              <a:rPr lang="en-US" sz="1200" b="0" kern="1200" baseline="0" dirty="0" smtClean="0">
                <a:solidFill>
                  <a:schemeClr val="tx1"/>
                </a:solidFill>
                <a:latin typeface="+mn-lt"/>
                <a:ea typeface="+mn-ea"/>
                <a:cs typeface="+mn-cs"/>
              </a:rPr>
              <a:t>, on the </a:t>
            </a:r>
            <a:r>
              <a:rPr lang="en-US" sz="1200" b="1" kern="1200" baseline="0" dirty="0" smtClean="0">
                <a:solidFill>
                  <a:schemeClr val="tx1"/>
                </a:solidFill>
                <a:latin typeface="+mn-lt"/>
                <a:ea typeface="+mn-ea"/>
                <a:cs typeface="+mn-cs"/>
              </a:rPr>
              <a:t>Format tab</a:t>
            </a:r>
            <a:r>
              <a:rPr lang="en-US" sz="1200" b="0" kern="1200" baseline="0" dirty="0" smtClean="0">
                <a:solidFill>
                  <a:schemeClr val="tx1"/>
                </a:solidFill>
                <a:latin typeface="+mn-lt"/>
                <a:ea typeface="+mn-ea"/>
                <a:cs typeface="+mn-cs"/>
              </a:rPr>
              <a:t>, in the bottom right corner of the </a:t>
            </a:r>
            <a:r>
              <a:rPr lang="en-US" sz="1200" b="1" kern="1200" baseline="0" dirty="0" smtClean="0">
                <a:solidFill>
                  <a:schemeClr val="tx1"/>
                </a:solidFill>
                <a:latin typeface="+mn-lt"/>
                <a:ea typeface="+mn-ea"/>
                <a:cs typeface="+mn-cs"/>
              </a:rPr>
              <a:t>WordArt Styles </a:t>
            </a:r>
            <a:r>
              <a:rPr lang="en-US" sz="1200" b="0" kern="1200" baseline="0" dirty="0" smtClean="0">
                <a:solidFill>
                  <a:schemeClr val="tx1"/>
                </a:solidFill>
                <a:latin typeface="+mn-lt"/>
                <a:ea typeface="+mn-ea"/>
                <a:cs typeface="+mn-cs"/>
              </a:rPr>
              <a:t>group, click the </a:t>
            </a:r>
            <a:r>
              <a:rPr lang="en-US" sz="1200" b="1" kern="1200" dirty="0" smtClean="0">
                <a:solidFill>
                  <a:schemeClr val="tx1"/>
                </a:solidFill>
                <a:latin typeface="+mn-lt"/>
                <a:ea typeface="+mn-ea"/>
                <a:cs typeface="+mn-cs"/>
              </a:rPr>
              <a:t>Format</a:t>
            </a:r>
            <a:r>
              <a:rPr lang="en-US" sz="1200" b="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Text</a:t>
            </a:r>
            <a:r>
              <a:rPr lang="en-US" sz="1200" b="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Effects</a:t>
            </a:r>
            <a:r>
              <a:rPr lang="en-US" sz="1200" b="0" kern="1200" baseline="0" dirty="0" smtClean="0">
                <a:solidFill>
                  <a:schemeClr val="tx1"/>
                </a:solidFill>
                <a:latin typeface="+mn-lt"/>
                <a:ea typeface="+mn-ea"/>
                <a:cs typeface="+mn-cs"/>
              </a:rPr>
              <a:t> dialog box launcher. </a:t>
            </a: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Fill </a:t>
            </a:r>
            <a:r>
              <a:rPr lang="en-US" sz="1200" kern="1200" baseline="0" dirty="0" smtClean="0">
                <a:solidFill>
                  <a:schemeClr val="tx1"/>
                </a:solidFill>
                <a:latin typeface="+mn-lt"/>
                <a:ea typeface="+mn-ea"/>
                <a:cs typeface="+mn-cs"/>
              </a:rPr>
              <a:t>in the left pane, select </a:t>
            </a:r>
            <a:r>
              <a:rPr lang="en-US" sz="1200" b="1" kern="1200" baseline="0" dirty="0" smtClean="0">
                <a:solidFill>
                  <a:schemeClr val="tx1"/>
                </a:solidFill>
                <a:latin typeface="+mn-lt"/>
                <a:ea typeface="+mn-ea"/>
                <a:cs typeface="+mn-cs"/>
              </a:rPr>
              <a:t>Gradient fill </a:t>
            </a:r>
            <a:r>
              <a:rPr lang="en-US" sz="120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Text Fill</a:t>
            </a:r>
            <a:r>
              <a:rPr lang="en-US" sz="1200" kern="1200" baseline="0" dirty="0" smtClean="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Linear Down </a:t>
            </a:r>
            <a:r>
              <a:rPr lang="en-US" sz="1200" kern="1200" dirty="0" smtClean="0">
                <a:solidFill>
                  <a:schemeClr val="tx1"/>
                </a:solidFill>
                <a:latin typeface="+mn-lt"/>
                <a:ea typeface="+mn-ea"/>
                <a:cs typeface="+mn-cs"/>
              </a:rPr>
              <a:t>(first row, second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 gradient stop</a:t>
            </a:r>
            <a:r>
              <a:rPr lang="en-US" sz="1200" b="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 gradient stop</a:t>
            </a:r>
            <a:r>
              <a:rPr lang="en-US" sz="1200" kern="1200" dirty="0" smtClean="0">
                <a:solidFill>
                  <a:schemeClr val="tx1"/>
                </a:solidFill>
                <a:latin typeface="+mn-lt"/>
                <a:ea typeface="+mn-ea"/>
                <a:cs typeface="+mn-cs"/>
              </a:rPr>
              <a:t> until two stops appear in the slider.</a:t>
            </a:r>
          </a:p>
          <a:p>
            <a:pPr marL="228600" lvl="0" indent="-228600">
              <a:buFont typeface="+mj-lt"/>
              <a:buAutoNum type="arabicPeriod" startAt="5"/>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first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a:t>
            </a:r>
            <a:r>
              <a:rPr lang="en-US" sz="1200" b="0" kern="1200" dirty="0" smtClean="0">
                <a:solidFill>
                  <a:schemeClr val="tx1"/>
                </a:solidFill>
                <a:latin typeface="+mn-lt"/>
                <a:ea typeface="+mn-ea"/>
                <a:cs typeface="+mn-cs"/>
              </a:rPr>
              <a:t>(first row, first option from the left).</a:t>
            </a:r>
          </a:p>
          <a:p>
            <a:pPr marL="1143000" lvl="2" indent="-228600">
              <a:buFont typeface="Arial" pitchFamily="34" charset="0"/>
              <a:buChar cha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50%</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last stop in the slider,</a:t>
            </a:r>
            <a:r>
              <a:rPr lang="en-US" sz="1200" b="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85%</a:t>
            </a:r>
            <a:r>
              <a:rPr lang="en-US" sz="1200" kern="1200" dirty="0" smtClean="0">
                <a:solidFill>
                  <a:schemeClr val="tx1"/>
                </a:solidFill>
                <a:latin typeface="+mn-lt"/>
                <a:ea typeface="+mn-ea"/>
                <a:cs typeface="+mn-cs"/>
              </a:rPr>
              <a:t>.</a:t>
            </a:r>
          </a:p>
          <a:p>
            <a:pPr marL="1143000" lvl="2" indent="-228600">
              <a:buFont typeface="Arial" pitchFamily="34" charset="0"/>
              <a:buChar char="•"/>
              <a:defRPr/>
            </a:pPr>
            <a:r>
              <a:rPr lang="en-US" sz="1200" dirty="0" smtClean="0"/>
              <a:t>Click the button next to </a:t>
            </a:r>
            <a:r>
              <a:rPr lang="en-US" sz="1200" b="1" dirty="0" smtClean="0"/>
              <a:t>Color</a:t>
            </a:r>
            <a:r>
              <a:rPr lang="en-US" sz="1200" dirty="0" smtClean="0"/>
              <a:t>, click </a:t>
            </a:r>
            <a:r>
              <a:rPr lang="en-US" sz="1200" b="1" dirty="0" smtClean="0"/>
              <a:t>More Colors</a:t>
            </a:r>
            <a:r>
              <a:rPr lang="en-US" sz="1200" dirty="0" smtClean="0"/>
              <a:t>, and then 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198</a:t>
            </a:r>
            <a:r>
              <a:rPr lang="en-US" sz="1200" dirty="0" smtClean="0"/>
              <a:t>, Green: </a:t>
            </a:r>
            <a:r>
              <a:rPr lang="en-US" sz="1200" b="1" dirty="0" smtClean="0"/>
              <a:t>217</a:t>
            </a:r>
            <a:r>
              <a:rPr lang="en-US" sz="1200" dirty="0" smtClean="0"/>
              <a:t>, Blue: </a:t>
            </a:r>
            <a:r>
              <a:rPr lang="en-US" sz="1200" b="1" dirty="0" smtClean="0"/>
              <a:t>241</a:t>
            </a:r>
            <a:r>
              <a:rPr lang="en-US" sz="1200" dirty="0" smtClean="0"/>
              <a: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0%</a:t>
            </a:r>
            <a:r>
              <a:rPr lang="en-US" sz="1200" b="0" kern="1200" dirty="0" smtClean="0">
                <a:solidFill>
                  <a:schemeClr val="tx1"/>
                </a:solidFill>
                <a:latin typeface="+mn-lt"/>
                <a:ea typeface="+mn-ea"/>
                <a:cs typeface="+mn-cs"/>
              </a:rPr>
              <a:t>.</a:t>
            </a:r>
            <a:endParaRPr lang="en-US" sz="1200" i="0" baseline="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in the left pane. In the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pane, select </a:t>
            </a:r>
            <a:r>
              <a:rPr lang="en-US" sz="1200" b="1" kern="1200" baseline="0" dirty="0" smtClean="0">
                <a:solidFill>
                  <a:schemeClr val="tx1"/>
                </a:solidFill>
                <a:latin typeface="+mn-lt"/>
                <a:ea typeface="+mn-ea"/>
                <a:cs typeface="+mn-cs"/>
              </a:rPr>
              <a:t>Solid line</a:t>
            </a:r>
            <a:r>
              <a:rPr lang="en-US" sz="1200" kern="1200" baseline="0" dirty="0" smtClean="0">
                <a:solidFill>
                  <a:schemeClr val="tx1"/>
                </a:solidFill>
                <a:latin typeface="+mn-lt"/>
                <a:ea typeface="+mn-ea"/>
                <a:cs typeface="+mn-cs"/>
              </a:rPr>
              <a:t>, click the button next to </a:t>
            </a:r>
            <a:r>
              <a:rPr lang="en-US" sz="1200" b="1" kern="1200" baseline="0" dirty="0" smtClean="0">
                <a:solidFill>
                  <a:schemeClr val="tx1"/>
                </a:solidFill>
                <a:latin typeface="+mn-lt"/>
                <a:ea typeface="+mn-ea"/>
                <a:cs typeface="+mn-cs"/>
              </a:rPr>
              <a:t>Color</a:t>
            </a:r>
            <a:r>
              <a:rPr lang="en-US" sz="120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More Colors</a:t>
            </a:r>
            <a:r>
              <a:rPr lang="en-US" sz="1200" kern="1200" baseline="0" dirty="0" smtClean="0">
                <a:solidFill>
                  <a:schemeClr val="tx1"/>
                </a:solidFill>
                <a:latin typeface="+mn-lt"/>
                <a:ea typeface="+mn-ea"/>
                <a:cs typeface="+mn-cs"/>
              </a:rPr>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119</a:t>
            </a:r>
            <a:r>
              <a:rPr lang="en-US" sz="1200" dirty="0" smtClean="0"/>
              <a:t>, Green: </a:t>
            </a:r>
            <a:r>
              <a:rPr lang="en-US" sz="1200" b="1" dirty="0" smtClean="0"/>
              <a:t>147</a:t>
            </a:r>
            <a:r>
              <a:rPr lang="en-US" sz="1200" dirty="0" smtClean="0"/>
              <a:t>, Blue: </a:t>
            </a:r>
            <a:r>
              <a:rPr lang="en-US" sz="1200" b="1" dirty="0" smtClean="0"/>
              <a:t>60</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3-D Rotation </a:t>
            </a:r>
            <a:r>
              <a:rPr lang="en-US" sz="1200" kern="1200" baseline="0" dirty="0" smtClean="0">
                <a:solidFill>
                  <a:schemeClr val="tx1"/>
                </a:solidFill>
                <a:latin typeface="+mn-lt"/>
                <a:ea typeface="+mn-ea"/>
                <a:cs typeface="+mn-cs"/>
              </a:rPr>
              <a:t>in the left pane. In the </a:t>
            </a:r>
            <a:r>
              <a:rPr lang="en-US" sz="1200" b="1" kern="1200" dirty="0" smtClean="0">
                <a:solidFill>
                  <a:schemeClr val="tx1"/>
                </a:solidFill>
                <a:latin typeface="+mn-lt"/>
                <a:ea typeface="+mn-ea"/>
                <a:cs typeface="+mn-cs"/>
              </a:rPr>
              <a:t>3-D Rotation </a:t>
            </a:r>
            <a:r>
              <a:rPr lang="en-US" sz="1200" kern="1200" baseline="0" dirty="0" smtClean="0">
                <a:solidFill>
                  <a:schemeClr val="tx1"/>
                </a:solidFill>
                <a:latin typeface="+mn-lt"/>
                <a:ea typeface="+mn-ea"/>
                <a:cs typeface="+mn-cs"/>
              </a:rPr>
              <a:t>pane, under </a:t>
            </a:r>
            <a:r>
              <a:rPr lang="en-US" sz="1200" b="1" kern="1200" baseline="0" dirty="0" smtClean="0">
                <a:solidFill>
                  <a:schemeClr val="tx1"/>
                </a:solidFill>
                <a:latin typeface="+mn-lt"/>
                <a:ea typeface="+mn-ea"/>
                <a:cs typeface="+mn-cs"/>
              </a:rPr>
              <a:t>Rotation</a:t>
            </a:r>
            <a:r>
              <a:rPr lang="en-US" sz="1200" kern="1200" baseline="0" dirty="0" smtClean="0">
                <a:solidFill>
                  <a:schemeClr val="tx1"/>
                </a:solidFill>
                <a:latin typeface="+mn-lt"/>
                <a:ea typeface="+mn-ea"/>
                <a:cs typeface="+mn-cs"/>
              </a:rPr>
              <a:t>, in the </a:t>
            </a:r>
            <a:r>
              <a:rPr lang="en-US" sz="1200" b="1" kern="1200" baseline="0" dirty="0" smtClean="0">
                <a:solidFill>
                  <a:schemeClr val="tx1"/>
                </a:solidFill>
                <a:latin typeface="+mn-lt"/>
                <a:ea typeface="+mn-ea"/>
                <a:cs typeface="+mn-cs"/>
              </a:rPr>
              <a:t>Z</a:t>
            </a:r>
            <a:r>
              <a:rPr lang="en-US" sz="1200" kern="1200" baseline="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5°</a:t>
            </a:r>
            <a:r>
              <a:rPr lang="en-US" sz="1200" b="0" kern="1200" dirty="0" smtClean="0">
                <a:solidFill>
                  <a:schemeClr val="tx1"/>
                </a:solidFill>
                <a:latin typeface="+mn-lt"/>
                <a:ea typeface="+mn-ea"/>
                <a:cs typeface="+mn-cs"/>
              </a:rPr>
              <a:t>.</a:t>
            </a:r>
            <a:endParaRPr lang="en-US" sz="120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baseline="0" dirty="0" smtClean="0"/>
              <a:t>Also in the </a:t>
            </a:r>
            <a:r>
              <a:rPr lang="en-US" sz="1200" b="1" i="0" baseline="0" dirty="0" smtClean="0"/>
              <a:t>Format Text Effects </a:t>
            </a:r>
            <a:r>
              <a:rPr lang="en-US" sz="1200" i="0" baseline="0" dirty="0" smtClean="0"/>
              <a:t>dialog box, click </a:t>
            </a:r>
            <a:r>
              <a:rPr lang="en-US" sz="1200" b="1" i="0" baseline="0" dirty="0" smtClean="0"/>
              <a:t>Glow and Soft Edges </a:t>
            </a:r>
            <a:r>
              <a:rPr lang="en-US" sz="1200" i="0" baseline="0" dirty="0" smtClean="0"/>
              <a:t>in the left pane, and in the </a:t>
            </a:r>
            <a:r>
              <a:rPr lang="en-US" sz="1200" b="1" i="0" baseline="0" dirty="0" smtClean="0"/>
              <a:t>Glow and Soft Edges </a:t>
            </a:r>
            <a:r>
              <a:rPr lang="en-US" sz="1200" i="0" baseline="0" dirty="0" smtClean="0"/>
              <a:t>pane, under </a:t>
            </a:r>
            <a:r>
              <a:rPr lang="en-US" sz="1200" b="1" i="0" baseline="0" dirty="0" smtClean="0"/>
              <a:t>Glow</a:t>
            </a:r>
            <a:r>
              <a:rPr lang="en-US" sz="1200" i="0" baseline="0" dirty="0" smtClean="0"/>
              <a:t>, click the button next to </a:t>
            </a:r>
            <a:r>
              <a:rPr lang="en-US" sz="1200" b="1" i="0" baseline="0" dirty="0" smtClean="0"/>
              <a:t>Color</a:t>
            </a:r>
            <a:r>
              <a:rPr lang="en-US" sz="1200" i="0" baseline="0" dirty="0" smtClean="0"/>
              <a:t>, and then click </a:t>
            </a:r>
            <a:r>
              <a:rPr lang="en-US" sz="1200" b="1" i="0" baseline="0" dirty="0" smtClean="0"/>
              <a:t>More Colors</a:t>
            </a:r>
            <a:r>
              <a:rPr lang="en-US" sz="1200" i="0" baseline="0" dirty="0" smtClean="0"/>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168</a:t>
            </a:r>
            <a:r>
              <a:rPr lang="en-US" sz="1200" dirty="0" smtClean="0"/>
              <a:t>, Green: </a:t>
            </a:r>
            <a:r>
              <a:rPr lang="en-US" sz="1200" b="1" dirty="0" smtClean="0"/>
              <a:t>224</a:t>
            </a:r>
            <a:r>
              <a:rPr lang="en-US" sz="1200" dirty="0" smtClean="0"/>
              <a:t>, Blue: </a:t>
            </a:r>
            <a:r>
              <a:rPr lang="en-US" sz="1200" b="1" dirty="0" smtClean="0"/>
              <a:t>52</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b="0" kern="1200" baseline="0" dirty="0" smtClean="0">
                <a:solidFill>
                  <a:schemeClr val="tx1"/>
                </a:solidFill>
                <a:latin typeface="+mn-lt"/>
                <a:ea typeface="+mn-ea"/>
                <a:cs typeface="+mn-cs"/>
              </a:rPr>
              <a:t>Drag the third text box to the right of the second text box, above the curve.</a:t>
            </a:r>
            <a:endParaRPr lang="en-US" sz="120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seventh animation effect (fade effect for the third text box). On the </a:t>
            </a:r>
            <a:r>
              <a:rPr lang="en-US" sz="1200" b="1" i="0" kern="1200" baseline="0" dirty="0" smtClean="0">
                <a:solidFill>
                  <a:schemeClr val="tx1"/>
                </a:solidFill>
                <a:latin typeface="+mn-lt"/>
                <a:ea typeface="+mn-ea"/>
                <a:cs typeface="+mn-cs"/>
              </a:rPr>
              <a:t>Animations</a:t>
            </a:r>
            <a:r>
              <a:rPr lang="en-US" sz="1200" i="0" kern="1200" baseline="0" dirty="0" smtClean="0">
                <a:solidFill>
                  <a:schemeClr val="tx1"/>
                </a:solidFill>
                <a:latin typeface="+mn-lt"/>
                <a:ea typeface="+mn-ea"/>
                <a:cs typeface="+mn-cs"/>
              </a:rPr>
              <a:t> tab, in the </a:t>
            </a:r>
            <a:r>
              <a:rPr lang="en-US" sz="1200" b="1" i="0" kern="1200" baseline="0" dirty="0" smtClean="0">
                <a:solidFill>
                  <a:schemeClr val="tx1"/>
                </a:solidFill>
                <a:latin typeface="+mn-lt"/>
                <a:ea typeface="+mn-ea"/>
                <a:cs typeface="+mn-cs"/>
              </a:rPr>
              <a:t>Timing</a:t>
            </a:r>
            <a:r>
              <a:rPr lang="en-US" sz="1200" i="0" kern="1200" baseline="0" dirty="0" smtClean="0">
                <a:solidFill>
                  <a:schemeClr val="tx1"/>
                </a:solidFill>
                <a:latin typeface="+mn-lt"/>
                <a:ea typeface="+mn-ea"/>
                <a:cs typeface="+mn-cs"/>
              </a:rPr>
              <a:t> group, do the following:</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Delay</a:t>
            </a:r>
            <a:r>
              <a:rPr lang="en-US" sz="1200" i="0" kern="1200" baseline="0" dirty="0" smtClean="0">
                <a:solidFill>
                  <a:schemeClr val="tx1"/>
                </a:solidFill>
                <a:latin typeface="+mn-lt"/>
                <a:ea typeface="+mn-ea"/>
                <a:cs typeface="+mn-cs"/>
              </a:rPr>
              <a:t> box, enter </a:t>
            </a:r>
            <a:r>
              <a:rPr lang="en-US" sz="1200" b="1" i="0" kern="1200" baseline="0" dirty="0" smtClean="0">
                <a:solidFill>
                  <a:schemeClr val="tx1"/>
                </a:solidFill>
                <a:latin typeface="+mn-lt"/>
                <a:ea typeface="+mn-ea"/>
                <a:cs typeface="+mn-cs"/>
              </a:rPr>
              <a:t>0.9</a:t>
            </a:r>
            <a:r>
              <a:rPr lang="en-US" sz="1200" i="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Duration </a:t>
            </a:r>
            <a:r>
              <a:rPr lang="en-US" sz="1200" i="0" kern="1200" baseline="0" dirty="0" smtClean="0">
                <a:solidFill>
                  <a:schemeClr val="tx1"/>
                </a:solidFill>
                <a:latin typeface="+mn-lt"/>
                <a:ea typeface="+mn-ea"/>
                <a:cs typeface="+mn-cs"/>
              </a:rPr>
              <a:t>box, enter </a:t>
            </a:r>
            <a:r>
              <a:rPr lang="en-US" sz="1200" b="1" i="0" kern="1200" baseline="0" dirty="0" smtClean="0">
                <a:solidFill>
                  <a:schemeClr val="tx1"/>
                </a:solidFill>
                <a:latin typeface="+mn-lt"/>
                <a:ea typeface="+mn-ea"/>
                <a:cs typeface="+mn-cs"/>
              </a:rPr>
              <a:t>0.7 seconds</a:t>
            </a:r>
            <a:r>
              <a:rPr lang="en-US" sz="1200" i="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eighth animation effect (spin effect for the third text box). On the </a:t>
            </a:r>
            <a:r>
              <a:rPr lang="en-US" sz="1200" b="1" i="0" kern="1200" baseline="0" dirty="0" smtClean="0">
                <a:solidFill>
                  <a:schemeClr val="tx1"/>
                </a:solidFill>
                <a:latin typeface="+mn-lt"/>
                <a:ea typeface="+mn-ea"/>
                <a:cs typeface="+mn-cs"/>
              </a:rPr>
              <a:t>Animations</a:t>
            </a:r>
            <a:r>
              <a:rPr lang="en-US" sz="1200" i="0" kern="1200" baseline="0" dirty="0" smtClean="0">
                <a:solidFill>
                  <a:schemeClr val="tx1"/>
                </a:solidFill>
                <a:latin typeface="+mn-lt"/>
                <a:ea typeface="+mn-ea"/>
                <a:cs typeface="+mn-cs"/>
              </a:rPr>
              <a:t> tab, in the </a:t>
            </a:r>
            <a:r>
              <a:rPr lang="en-US" sz="1200" b="1" i="0" kern="1200" baseline="0" dirty="0" smtClean="0">
                <a:solidFill>
                  <a:schemeClr val="tx1"/>
                </a:solidFill>
                <a:latin typeface="+mn-lt"/>
                <a:ea typeface="+mn-ea"/>
                <a:cs typeface="+mn-cs"/>
              </a:rPr>
              <a:t>Timing</a:t>
            </a:r>
            <a:r>
              <a:rPr lang="en-US" sz="1200" i="0" kern="1200" baseline="0" dirty="0" smtClean="0">
                <a:solidFill>
                  <a:schemeClr val="tx1"/>
                </a:solidFill>
                <a:latin typeface="+mn-lt"/>
                <a:ea typeface="+mn-ea"/>
                <a:cs typeface="+mn-cs"/>
              </a:rPr>
              <a:t> group, do the following:</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Delay</a:t>
            </a:r>
            <a:r>
              <a:rPr lang="en-US" sz="1200" i="0" kern="1200" baseline="0" dirty="0" smtClean="0">
                <a:solidFill>
                  <a:schemeClr val="tx1"/>
                </a:solidFill>
                <a:latin typeface="+mn-lt"/>
                <a:ea typeface="+mn-ea"/>
                <a:cs typeface="+mn-cs"/>
              </a:rPr>
              <a:t> box, enter </a:t>
            </a:r>
            <a:r>
              <a:rPr lang="en-US" sz="1200" b="1" i="0" kern="1200" baseline="0" dirty="0" smtClean="0">
                <a:solidFill>
                  <a:schemeClr val="tx1"/>
                </a:solidFill>
                <a:latin typeface="+mn-lt"/>
                <a:ea typeface="+mn-ea"/>
                <a:cs typeface="+mn-cs"/>
              </a:rPr>
              <a:t>0.9</a:t>
            </a:r>
            <a:r>
              <a:rPr lang="en-US" sz="1200" i="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Duration </a:t>
            </a:r>
            <a:r>
              <a:rPr lang="en-US" sz="1200" i="0" kern="1200" baseline="0" dirty="0" smtClean="0">
                <a:solidFill>
                  <a:schemeClr val="tx1"/>
                </a:solidFill>
                <a:latin typeface="+mn-lt"/>
                <a:ea typeface="+mn-ea"/>
                <a:cs typeface="+mn-cs"/>
              </a:rPr>
              <a:t>box, enter </a:t>
            </a:r>
            <a:r>
              <a:rPr lang="en-US" sz="1200" b="1" i="0" kern="1200" baseline="0" dirty="0" smtClean="0">
                <a:solidFill>
                  <a:schemeClr val="tx1"/>
                </a:solidFill>
                <a:latin typeface="+mn-lt"/>
                <a:ea typeface="+mn-ea"/>
                <a:cs typeface="+mn-cs"/>
              </a:rPr>
              <a:t>0.75 seconds</a:t>
            </a:r>
            <a:r>
              <a:rPr lang="en-US" sz="1200" i="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ninth animation effect (motion path for the third text box). On the </a:t>
            </a:r>
            <a:r>
              <a:rPr lang="en-US" sz="1200" b="1" i="0" kern="1200" baseline="0" dirty="0" smtClean="0">
                <a:solidFill>
                  <a:schemeClr val="tx1"/>
                </a:solidFill>
                <a:latin typeface="+mn-lt"/>
                <a:ea typeface="+mn-ea"/>
                <a:cs typeface="+mn-cs"/>
              </a:rPr>
              <a:t>Animations</a:t>
            </a:r>
            <a:r>
              <a:rPr lang="en-US" sz="1200" i="0" kern="1200" baseline="0" dirty="0" smtClean="0">
                <a:solidFill>
                  <a:schemeClr val="tx1"/>
                </a:solidFill>
                <a:latin typeface="+mn-lt"/>
                <a:ea typeface="+mn-ea"/>
                <a:cs typeface="+mn-cs"/>
              </a:rPr>
              <a:t> tab, in the </a:t>
            </a:r>
            <a:r>
              <a:rPr lang="en-US" sz="1200" b="1" i="0" kern="1200" baseline="0" dirty="0" smtClean="0">
                <a:solidFill>
                  <a:schemeClr val="tx1"/>
                </a:solidFill>
                <a:latin typeface="+mn-lt"/>
                <a:ea typeface="+mn-ea"/>
                <a:cs typeface="+mn-cs"/>
              </a:rPr>
              <a:t>Timing</a:t>
            </a:r>
            <a:r>
              <a:rPr lang="en-US" sz="1200" i="0" kern="1200" baseline="0" dirty="0" smtClean="0">
                <a:solidFill>
                  <a:schemeClr val="tx1"/>
                </a:solidFill>
                <a:latin typeface="+mn-lt"/>
                <a:ea typeface="+mn-ea"/>
                <a:cs typeface="+mn-cs"/>
              </a:rPr>
              <a:t> group, do the following:</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Delay</a:t>
            </a:r>
            <a:r>
              <a:rPr lang="en-US" sz="1200" i="0" kern="1200" baseline="0" dirty="0" smtClean="0">
                <a:solidFill>
                  <a:schemeClr val="tx1"/>
                </a:solidFill>
                <a:latin typeface="+mn-lt"/>
                <a:ea typeface="+mn-ea"/>
                <a:cs typeface="+mn-cs"/>
              </a:rPr>
              <a:t> box, enter </a:t>
            </a:r>
            <a:r>
              <a:rPr lang="en-US" sz="1200" b="1" i="0" kern="1200" baseline="0" dirty="0" smtClean="0">
                <a:solidFill>
                  <a:schemeClr val="tx1"/>
                </a:solidFill>
                <a:latin typeface="+mn-lt"/>
                <a:ea typeface="+mn-ea"/>
                <a:cs typeface="+mn-cs"/>
              </a:rPr>
              <a:t>0.9</a:t>
            </a:r>
            <a:r>
              <a:rPr lang="en-US" sz="1200" i="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Duration </a:t>
            </a:r>
            <a:r>
              <a:rPr lang="en-US" sz="1200" i="0" kern="1200" baseline="0" dirty="0" smtClean="0">
                <a:solidFill>
                  <a:schemeClr val="tx1"/>
                </a:solidFill>
                <a:latin typeface="+mn-lt"/>
                <a:ea typeface="+mn-ea"/>
                <a:cs typeface="+mn-cs"/>
              </a:rPr>
              <a:t>box, enter </a:t>
            </a:r>
            <a:r>
              <a:rPr lang="en-US" sz="1200" b="1" i="0" kern="1200" baseline="0" dirty="0" smtClean="0">
                <a:solidFill>
                  <a:schemeClr val="tx1"/>
                </a:solidFill>
                <a:latin typeface="+mn-lt"/>
                <a:ea typeface="+mn-ea"/>
                <a:cs typeface="+mn-cs"/>
              </a:rPr>
              <a:t>1.5 seconds</a:t>
            </a:r>
            <a:r>
              <a:rPr lang="en-US" sz="1200" i="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ninth animation effect (motion path for the third text box). On the slide, right-click the selected motion path, and then click </a:t>
            </a:r>
            <a:r>
              <a:rPr lang="en-US" sz="1200" b="1" i="0" kern="1200" baseline="0" dirty="0" smtClean="0">
                <a:solidFill>
                  <a:schemeClr val="tx1"/>
                </a:solidFill>
                <a:latin typeface="+mn-lt"/>
                <a:ea typeface="+mn-ea"/>
                <a:cs typeface="+mn-cs"/>
              </a:rPr>
              <a:t>Edit Points</a:t>
            </a:r>
            <a:r>
              <a:rPr lang="en-US" sz="1200" i="0" kern="1200" baseline="0" dirty="0" smtClean="0">
                <a:solidFill>
                  <a:schemeClr val="tx1"/>
                </a:solidFill>
                <a:latin typeface="+mn-lt"/>
                <a:ea typeface="+mn-ea"/>
                <a:cs typeface="+mn-cs"/>
              </a:rPr>
              <a:t>. Drag the points on the path to match the path to the curved line. (</a:t>
            </a:r>
            <a:r>
              <a:rPr lang="en-US" sz="1200" b="1" i="0" kern="1200" baseline="0" dirty="0" smtClean="0">
                <a:solidFill>
                  <a:schemeClr val="tx1"/>
                </a:solidFill>
                <a:latin typeface="+mn-lt"/>
                <a:ea typeface="+mn-ea"/>
                <a:cs typeface="+mn-cs"/>
              </a:rPr>
              <a:t>Note:</a:t>
            </a:r>
            <a:r>
              <a:rPr lang="en-US" sz="1200" i="0" kern="1200" baseline="0" dirty="0" smtClean="0">
                <a:solidFill>
                  <a:schemeClr val="tx1"/>
                </a:solidFill>
                <a:latin typeface="+mn-lt"/>
                <a:ea typeface="+mn-ea"/>
                <a:cs typeface="+mn-cs"/>
              </a:rPr>
              <a:t> The endpoint will be above the curved line and the path will eventually meet the curve. The starting point will be further to the right of the right edge of the slide than the starting point for the first motion path.)</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endParaRPr lang="en-US" sz="1200" b="0" kern="1200" baseline="0" dirty="0" smtClean="0">
              <a:solidFill>
                <a:schemeClr val="tx1"/>
              </a:solidFill>
              <a:latin typeface="+mn-lt"/>
              <a:ea typeface="+mn-ea"/>
              <a:cs typeface="+mn-cs"/>
            </a:endParaRPr>
          </a:p>
          <a:p>
            <a:endParaRPr lang="en-US" sz="1200" dirty="0" smtClean="0"/>
          </a:p>
          <a:p>
            <a:r>
              <a:rPr lang="en-US" sz="1200" kern="1200" dirty="0" smtClean="0">
                <a:solidFill>
                  <a:schemeClr val="tx1"/>
                </a:solidFill>
                <a:latin typeface="+mn-lt"/>
                <a:ea typeface="+mn-ea"/>
                <a:cs typeface="+mn-cs"/>
              </a:rPr>
              <a:t>To reproduce the background on this slide, do the following: </a:t>
            </a:r>
          </a:p>
          <a:p>
            <a:pPr marL="228600" lvl="0" indent="-228600">
              <a:buFont typeface="+mj-lt"/>
              <a:buAutoNum type="arabicPeriod"/>
            </a:pPr>
            <a:r>
              <a:rPr lang="en-US" sz="1200" kern="1200" dirty="0" smtClean="0">
                <a:solidFill>
                  <a:schemeClr val="tx1"/>
                </a:solidFill>
                <a:latin typeface="+mn-lt"/>
                <a:ea typeface="+mn-ea"/>
                <a:cs typeface="+mn-cs"/>
              </a:rPr>
              <a:t>Right-click the slide background area, and then click </a:t>
            </a:r>
            <a:r>
              <a:rPr lang="en-US" sz="1200" b="1" kern="1200" dirty="0" smtClean="0">
                <a:solidFill>
                  <a:schemeClr val="tx1"/>
                </a:solidFill>
                <a:latin typeface="+mn-lt"/>
                <a:ea typeface="+mn-ea"/>
                <a:cs typeface="+mn-cs"/>
              </a:rPr>
              <a:t>Format Background</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Format Background </a:t>
            </a:r>
            <a:r>
              <a:rPr lang="en-US" sz="1200" kern="1200" dirty="0" smtClean="0">
                <a:solidFill>
                  <a:schemeClr val="tx1"/>
                </a:solidFill>
                <a:latin typeface="+mn-lt"/>
                <a:ea typeface="+mn-ea"/>
                <a:cs typeface="+mn-cs"/>
              </a:rPr>
              <a:t>dialog box, click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left pane, select </a:t>
            </a:r>
            <a:r>
              <a:rPr lang="en-US" sz="1200" b="1" kern="1200" dirty="0" smtClean="0">
                <a:solidFill>
                  <a:schemeClr val="tx1"/>
                </a:solidFill>
                <a:latin typeface="+mn-lt"/>
                <a:ea typeface="+mn-ea"/>
                <a:cs typeface="+mn-cs"/>
              </a:rPr>
              <a:t>Gradient fill</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Radial</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From Corner</a:t>
            </a:r>
            <a:r>
              <a:rPr lang="en-US" sz="1200" b="0" kern="1200" dirty="0" smtClean="0">
                <a:solidFill>
                  <a:schemeClr val="tx1"/>
                </a:solidFill>
                <a:latin typeface="+mn-lt"/>
                <a:ea typeface="+mn-ea"/>
                <a:cs typeface="+mn-cs"/>
              </a:rPr>
              <a:t> (fifth option from the left).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 gradient stop</a:t>
            </a:r>
            <a:r>
              <a:rPr lang="en-US" sz="1200" b="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 gradient stop</a:t>
            </a:r>
            <a:r>
              <a:rPr lang="en-US" sz="1200" kern="1200" dirty="0" smtClean="0">
                <a:solidFill>
                  <a:schemeClr val="tx1"/>
                </a:solidFill>
                <a:latin typeface="+mn-lt"/>
                <a:ea typeface="+mn-ea"/>
                <a:cs typeface="+mn-cs"/>
              </a:rPr>
              <a:t> until two stops appear in the slider.</a:t>
            </a:r>
          </a:p>
          <a:p>
            <a:pPr marL="228600" lvl="0" indent="-228600">
              <a:buFont typeface="+mj-lt"/>
              <a:buAutoNum type="arabicPeriod"/>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first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a:t>
            </a:r>
            <a:r>
              <a:rPr lang="en-US" sz="1200" b="0" kern="1200" dirty="0" smtClean="0">
                <a:solidFill>
                  <a:schemeClr val="tx1"/>
                </a:solidFill>
                <a:latin typeface="+mn-lt"/>
                <a:ea typeface="+mn-ea"/>
                <a:cs typeface="+mn-cs"/>
              </a:rPr>
              <a:t>(first row, first option from the left).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last stop in the slider</a:t>
            </a:r>
            <a:r>
              <a:rPr lang="en-US" sz="1200" kern="1200" dirty="0" smtClean="0">
                <a:solidFill>
                  <a:schemeClr val="tx1"/>
                </a:solidFill>
                <a:latin typeface="+mn-lt"/>
                <a:ea typeface="+mn-ea"/>
                <a:cs typeface="+mn-cs"/>
              </a:rPr>
              <a:t>, and then do the following: </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100%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Darker 35% </a:t>
            </a:r>
            <a:r>
              <a:rPr lang="en-US" sz="1200" b="0" kern="1200" dirty="0" smtClean="0">
                <a:solidFill>
                  <a:schemeClr val="tx1"/>
                </a:solidFill>
                <a:latin typeface="+mn-lt"/>
                <a:ea typeface="+mn-ea"/>
                <a:cs typeface="+mn-cs"/>
              </a:rPr>
              <a:t>(fifth</a:t>
            </a:r>
            <a:r>
              <a:rPr lang="en-US" sz="1200" b="0" kern="1200" baseline="0" dirty="0" smtClean="0">
                <a:solidFill>
                  <a:schemeClr val="tx1"/>
                </a:solidFill>
                <a:latin typeface="+mn-lt"/>
                <a:ea typeface="+mn-ea"/>
                <a:cs typeface="+mn-cs"/>
              </a:rPr>
              <a:t> row, first option from the left)</a:t>
            </a:r>
            <a:r>
              <a:rPr lang="en-US" sz="1200" b="0" kern="1200" dirty="0" smtClean="0">
                <a:solidFill>
                  <a:schemeClr val="tx1"/>
                </a:solidFill>
                <a:latin typeface="+mn-lt"/>
                <a:ea typeface="+mn-ea"/>
                <a:cs typeface="+mn-cs"/>
              </a:rPr>
              <a:t>.</a:t>
            </a:r>
          </a:p>
          <a:p>
            <a:pPr marL="1143000" lvl="2" indent="-228600">
              <a:buFont typeface="Arial" pitchFamily="34" charset="0"/>
              <a:buNone/>
            </a:pPr>
            <a:endParaRPr lang="en-US" sz="1200" b="0" kern="1200" dirty="0" smtClean="0">
              <a:solidFill>
                <a:schemeClr val="tx1"/>
              </a:solidFill>
              <a:latin typeface="+mn-lt"/>
              <a:ea typeface="+mn-ea"/>
              <a:cs typeface="+mn-cs"/>
            </a:endParaRPr>
          </a:p>
        </p:txBody>
      </p:sp>
      <p:sp>
        <p:nvSpPr>
          <p:cNvPr id="5" name="Slide Image Placeholder 4"/>
          <p:cNvSpPr>
            <a:spLocks noGrp="1" noRot="1" noChangeAspect="1"/>
          </p:cNvSpPr>
          <p:nvPr>
            <p:ph type="sldImg"/>
          </p:nvPr>
        </p:nvSpPr>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r>
              <a:rPr lang="en-US" sz="1400" b="1" dirty="0" smtClean="0"/>
              <a:t>Rotating numbers on a curved path</a:t>
            </a:r>
          </a:p>
          <a:p>
            <a:r>
              <a:rPr lang="en-US" sz="1400" dirty="0" smtClean="0"/>
              <a:t>(Advanced)</a:t>
            </a:r>
          </a:p>
          <a:p>
            <a:endParaRPr lang="en-US" sz="1200" dirty="0" smtClean="0"/>
          </a:p>
          <a:p>
            <a:pPr marL="685800" marR="0" lvl="3" indent="-228600" algn="l" defTabSz="914400" rtl="0" eaLnBrk="1" fontAlgn="auto" latinLnBrk="0" hangingPunct="1">
              <a:lnSpc>
                <a:spcPct val="100000"/>
              </a:lnSpc>
              <a:spcBef>
                <a:spcPts val="0"/>
              </a:spcBef>
              <a:spcAft>
                <a:spcPts val="0"/>
              </a:spcAft>
              <a:buClrTx/>
              <a:buSzTx/>
              <a:buFont typeface="+mj-lt"/>
              <a:buNone/>
              <a:tabLst/>
              <a:defRPr/>
            </a:pPr>
            <a:endParaRPr lang="en-US" sz="1200" dirty="0" smtClean="0"/>
          </a:p>
          <a:p>
            <a:pPr marL="0" marR="0" lvl="3" indent="0" algn="l" defTabSz="914400" rtl="0" eaLnBrk="1" fontAlgn="auto" latinLnBrk="0" hangingPunct="1">
              <a:lnSpc>
                <a:spcPct val="100000"/>
              </a:lnSpc>
              <a:spcBef>
                <a:spcPts val="0"/>
              </a:spcBef>
              <a:spcAft>
                <a:spcPts val="0"/>
              </a:spcAft>
              <a:buClrTx/>
              <a:buSzTx/>
              <a:buFont typeface="+mj-lt"/>
              <a:buNone/>
              <a:tabLst/>
              <a:defRPr/>
            </a:pPr>
            <a:r>
              <a:rPr lang="en-US" sz="1200" b="1" dirty="0" smtClean="0"/>
              <a:t>Tip: </a:t>
            </a:r>
            <a:r>
              <a:rPr lang="en-US" sz="1200" dirty="0" smtClean="0"/>
              <a:t>To draw the curved line on this slide, you will need to use the ruler and the drawing guides.</a:t>
            </a:r>
          </a:p>
          <a:p>
            <a:pPr marL="685800" marR="0" lvl="3" indent="-228600" algn="l" defTabSz="914400" rtl="0" eaLnBrk="1" fontAlgn="auto" latinLnBrk="0" hangingPunct="1">
              <a:lnSpc>
                <a:spcPct val="100000"/>
              </a:lnSpc>
              <a:spcBef>
                <a:spcPts val="0"/>
              </a:spcBef>
              <a:spcAft>
                <a:spcPts val="0"/>
              </a:spcAft>
              <a:buClrTx/>
              <a:buSzTx/>
              <a:buFont typeface="+mj-lt"/>
              <a:buNone/>
              <a:tabLst/>
              <a:defRPr/>
            </a:pPr>
            <a:endParaRPr lang="en-US" sz="1200" dirty="0" smtClean="0"/>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dirty="0" smtClean="0"/>
          </a:p>
          <a:p>
            <a:r>
              <a:rPr lang="en-US" sz="1200" dirty="0" smtClean="0"/>
              <a:t>To display the ruler and the drawing</a:t>
            </a:r>
            <a:r>
              <a:rPr lang="en-US" sz="1200" baseline="0" dirty="0" smtClean="0"/>
              <a:t> guides, do the following:</a:t>
            </a:r>
            <a:endParaRPr lang="en-US" sz="120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On the </a:t>
            </a:r>
            <a:r>
              <a:rPr lang="en-US" sz="1200" b="1" kern="1200" baseline="0" dirty="0" smtClean="0">
                <a:solidFill>
                  <a:schemeClr val="tx1"/>
                </a:solidFill>
                <a:latin typeface="+mn-lt"/>
                <a:ea typeface="+mn-ea"/>
                <a:cs typeface="+mn-cs"/>
              </a:rPr>
              <a:t>View</a:t>
            </a:r>
            <a:r>
              <a:rPr lang="en-US" sz="1200" b="0" kern="1200" baseline="0" dirty="0" smtClean="0">
                <a:solidFill>
                  <a:schemeClr val="tx1"/>
                </a:solidFill>
                <a:latin typeface="+mn-lt"/>
                <a:ea typeface="+mn-ea"/>
                <a:cs typeface="+mn-cs"/>
              </a:rPr>
              <a:t> tab, in the </a:t>
            </a:r>
            <a:r>
              <a:rPr lang="en-US" sz="1200" b="1" kern="1200" baseline="0" dirty="0" smtClean="0">
                <a:solidFill>
                  <a:schemeClr val="tx1"/>
                </a:solidFill>
                <a:latin typeface="+mn-lt"/>
                <a:ea typeface="+mn-ea"/>
                <a:cs typeface="+mn-cs"/>
              </a:rPr>
              <a:t>Show/Hide</a:t>
            </a:r>
            <a:r>
              <a:rPr lang="en-US" sz="1200" b="0" kern="1200" baseline="0" dirty="0" smtClean="0">
                <a:solidFill>
                  <a:schemeClr val="tx1"/>
                </a:solidFill>
                <a:latin typeface="+mn-lt"/>
                <a:ea typeface="+mn-ea"/>
                <a:cs typeface="+mn-cs"/>
              </a:rPr>
              <a:t> group, select </a:t>
            </a:r>
            <a:r>
              <a:rPr lang="en-US" sz="1200" b="1" kern="1200" baseline="0" dirty="0" smtClean="0">
                <a:solidFill>
                  <a:schemeClr val="tx1"/>
                </a:solidFill>
                <a:latin typeface="+mn-lt"/>
                <a:ea typeface="+mn-ea"/>
                <a:cs typeface="+mn-cs"/>
              </a:rPr>
              <a:t>Ruler</a:t>
            </a:r>
            <a:r>
              <a:rPr lang="en-US" sz="1200" b="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Right-click the slide background area, and then click </a:t>
            </a:r>
            <a:r>
              <a:rPr lang="en-US" sz="1200" b="1" kern="1200" baseline="0" dirty="0" smtClean="0">
                <a:solidFill>
                  <a:schemeClr val="tx1"/>
                </a:solidFill>
                <a:latin typeface="+mn-lt"/>
                <a:ea typeface="+mn-ea"/>
                <a:cs typeface="+mn-cs"/>
              </a:rPr>
              <a:t>Grid and Guides</a:t>
            </a:r>
            <a:r>
              <a:rPr lang="en-US" sz="1200" b="0" kern="1200" baseline="0" dirty="0" smtClean="0">
                <a:solidFill>
                  <a:schemeClr val="tx1"/>
                </a:solidFill>
                <a:latin typeface="+mn-lt"/>
                <a:ea typeface="+mn-ea"/>
                <a:cs typeface="+mn-cs"/>
              </a:rPr>
              <a:t>. In the </a:t>
            </a:r>
            <a:r>
              <a:rPr lang="en-US" sz="1200" b="1" kern="1200" baseline="0" dirty="0" smtClean="0">
                <a:solidFill>
                  <a:schemeClr val="tx1"/>
                </a:solidFill>
                <a:latin typeface="+mn-lt"/>
                <a:ea typeface="+mn-ea"/>
                <a:cs typeface="+mn-cs"/>
              </a:rPr>
              <a:t>Grid and Guides </a:t>
            </a:r>
            <a:r>
              <a:rPr lang="en-US" sz="1200" b="0" kern="1200" baseline="0" dirty="0" smtClean="0">
                <a:solidFill>
                  <a:schemeClr val="tx1"/>
                </a:solidFill>
                <a:latin typeface="+mn-lt"/>
                <a:ea typeface="+mn-ea"/>
                <a:cs typeface="+mn-cs"/>
              </a:rPr>
              <a:t>dialog box, under </a:t>
            </a:r>
            <a:r>
              <a:rPr lang="en-US" sz="1200" b="1" kern="1200" baseline="0" dirty="0" smtClean="0">
                <a:solidFill>
                  <a:schemeClr val="tx1"/>
                </a:solidFill>
                <a:latin typeface="+mn-lt"/>
                <a:ea typeface="+mn-ea"/>
                <a:cs typeface="+mn-cs"/>
              </a:rPr>
              <a:t>Guide settings</a:t>
            </a:r>
            <a:r>
              <a:rPr lang="en-US" sz="1200" b="0" kern="1200" baseline="0" dirty="0" smtClean="0">
                <a:solidFill>
                  <a:schemeClr val="tx1"/>
                </a:solidFill>
                <a:latin typeface="+mn-lt"/>
                <a:ea typeface="+mn-ea"/>
                <a:cs typeface="+mn-cs"/>
              </a:rPr>
              <a:t>, select </a:t>
            </a:r>
            <a:r>
              <a:rPr lang="en-US" sz="1200" b="1" kern="1200" baseline="0" dirty="0" smtClean="0">
                <a:solidFill>
                  <a:schemeClr val="tx1"/>
                </a:solidFill>
                <a:latin typeface="+mn-lt"/>
                <a:ea typeface="+mn-ea"/>
                <a:cs typeface="+mn-cs"/>
              </a:rPr>
              <a:t>Display drawing guides on screen</a:t>
            </a:r>
            <a:r>
              <a:rPr lang="en-US" sz="1200" b="0" kern="1200" baseline="0" dirty="0" smtClean="0">
                <a:solidFill>
                  <a:schemeClr val="tx1"/>
                </a:solidFill>
                <a:latin typeface="+mn-lt"/>
                <a:ea typeface="+mn-ea"/>
                <a:cs typeface="+mn-cs"/>
              </a:rPr>
              <a:t>. </a:t>
            </a:r>
            <a:r>
              <a:rPr lang="en-US" sz="1200" b="0" baseline="0" dirty="0" smtClean="0"/>
              <a:t>(</a:t>
            </a:r>
            <a:r>
              <a:rPr lang="en-US" sz="1200" b="1" dirty="0" smtClean="0"/>
              <a:t>Note: </a:t>
            </a:r>
            <a:r>
              <a:rPr lang="en-US" sz="1200" dirty="0" smtClean="0"/>
              <a:t>One horizontal and one vertical guide will display on</a:t>
            </a:r>
            <a:r>
              <a:rPr lang="en-US" sz="1200" baseline="0" dirty="0" smtClean="0"/>
              <a:t> the slide </a:t>
            </a:r>
            <a:r>
              <a:rPr lang="en-US" sz="1200" dirty="0" smtClean="0"/>
              <a:t>at 0.00, the default</a:t>
            </a:r>
            <a:r>
              <a:rPr lang="en-US" sz="1200" baseline="0" dirty="0" smtClean="0"/>
              <a:t> position</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None/>
              <a:tabLst/>
              <a:defRPr/>
            </a:pPr>
            <a:r>
              <a:rPr lang="en-US" sz="1200" dirty="0" smtClean="0"/>
              <a:t>To reproduce the curved line on this slide, do the following:</a:t>
            </a:r>
            <a:endParaRPr lang="en-US" sz="1200" b="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On the </a:t>
            </a:r>
            <a:r>
              <a:rPr lang="en-US" sz="1200" b="1" kern="1200" baseline="0" dirty="0" smtClean="0">
                <a:solidFill>
                  <a:schemeClr val="tx1"/>
                </a:solidFill>
                <a:latin typeface="+mn-lt"/>
                <a:ea typeface="+mn-ea"/>
                <a:cs typeface="+mn-cs"/>
              </a:rPr>
              <a:t>Insert </a:t>
            </a:r>
            <a:r>
              <a:rPr lang="en-US" sz="1200" b="0" kern="1200" baseline="0" dirty="0" smtClean="0">
                <a:solidFill>
                  <a:schemeClr val="tx1"/>
                </a:solidFill>
                <a:latin typeface="+mn-lt"/>
                <a:ea typeface="+mn-ea"/>
                <a:cs typeface="+mn-cs"/>
              </a:rPr>
              <a:t>tab, in the </a:t>
            </a:r>
            <a:r>
              <a:rPr lang="en-US" sz="1200" b="1" kern="1200" baseline="0" dirty="0" smtClean="0">
                <a:solidFill>
                  <a:schemeClr val="tx1"/>
                </a:solidFill>
                <a:latin typeface="+mn-lt"/>
                <a:ea typeface="+mn-ea"/>
                <a:cs typeface="+mn-cs"/>
              </a:rPr>
              <a:t>Illustrations </a:t>
            </a:r>
            <a:r>
              <a:rPr lang="en-US" sz="1200" b="0" kern="1200" baseline="0" dirty="0" smtClean="0">
                <a:solidFill>
                  <a:schemeClr val="tx1"/>
                </a:solidFill>
                <a:latin typeface="+mn-lt"/>
                <a:ea typeface="+mn-ea"/>
                <a:cs typeface="+mn-cs"/>
              </a:rPr>
              <a:t>group, click </a:t>
            </a:r>
            <a:r>
              <a:rPr lang="en-US" sz="1200" b="1" kern="1200" baseline="0" dirty="0" smtClean="0">
                <a:solidFill>
                  <a:schemeClr val="tx1"/>
                </a:solidFill>
                <a:latin typeface="+mn-lt"/>
                <a:ea typeface="+mn-ea"/>
                <a:cs typeface="+mn-cs"/>
              </a:rPr>
              <a:t>Shapes</a:t>
            </a:r>
            <a:r>
              <a:rPr lang="en-US" sz="1200" b="0" kern="1200" baseline="0" dirty="0" smtClean="0">
                <a:solidFill>
                  <a:schemeClr val="tx1"/>
                </a:solidFill>
                <a:latin typeface="+mn-lt"/>
                <a:ea typeface="+mn-ea"/>
                <a:cs typeface="+mn-cs"/>
              </a:rPr>
              <a:t>, and then under </a:t>
            </a:r>
            <a:r>
              <a:rPr lang="en-US" sz="1200" b="1" kern="1200" baseline="0" dirty="0" smtClean="0">
                <a:solidFill>
                  <a:schemeClr val="tx1"/>
                </a:solidFill>
                <a:latin typeface="+mn-lt"/>
                <a:ea typeface="+mn-ea"/>
                <a:cs typeface="+mn-cs"/>
              </a:rPr>
              <a:t>Lines</a:t>
            </a:r>
            <a:r>
              <a:rPr lang="en-US" sz="1200" b="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Curve</a:t>
            </a:r>
            <a:r>
              <a:rPr lang="en-US" sz="1200" b="0" kern="1200" baseline="0" dirty="0" smtClean="0">
                <a:solidFill>
                  <a:schemeClr val="tx1"/>
                </a:solidFill>
                <a:latin typeface="+mn-lt"/>
                <a:ea typeface="+mn-ea"/>
                <a:cs typeface="+mn-cs"/>
              </a:rPr>
              <a:t> (10</a:t>
            </a:r>
            <a:r>
              <a:rPr lang="en-US" sz="1200" b="0" kern="1200" baseline="30000" dirty="0" smtClean="0">
                <a:solidFill>
                  <a:schemeClr val="tx1"/>
                </a:solidFill>
                <a:latin typeface="+mn-lt"/>
                <a:ea typeface="+mn-ea"/>
                <a:cs typeface="+mn-cs"/>
              </a:rPr>
              <a:t>th</a:t>
            </a:r>
            <a:r>
              <a:rPr lang="en-US" sz="1200" b="0" kern="1200" baseline="0" dirty="0" smtClean="0">
                <a:solidFill>
                  <a:schemeClr val="tx1"/>
                </a:solidFill>
                <a:latin typeface="+mn-lt"/>
                <a:ea typeface="+mn-ea"/>
                <a:cs typeface="+mn-cs"/>
              </a:rPr>
              <a:t> option from the left). To draw the curved line on the slide, do the following:</a:t>
            </a:r>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Click the first point 0.25” to the left of the left edge of the slide and 0.75” below the horizontal drawing guide.</a:t>
            </a:r>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Click the second point 3” to the left of the vertical drawing guide and 1” above the horizontal drawing guide.</a:t>
            </a:r>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Click the third point 1.5” to the right of the vertical drawing guide and 0.5” below the horizontal drawing guide.</a:t>
            </a:r>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Double-click the fourth and final point 0.25” to the right of the right edge of the slide and 1.5” above the horizontal drawing guide.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2"/>
              <a:tabLst/>
              <a:defRPr/>
            </a:pPr>
            <a:r>
              <a:rPr lang="en-US" sz="1200" b="0" kern="1200" dirty="0" smtClean="0">
                <a:solidFill>
                  <a:schemeClr val="tx1"/>
                </a:solidFill>
                <a:latin typeface="+mn-lt"/>
                <a:ea typeface="+mn-ea"/>
                <a:cs typeface="+mn-cs"/>
              </a:rPr>
              <a:t>Select the curved line. Under</a:t>
            </a:r>
            <a:r>
              <a:rPr lang="en-US" sz="1200" b="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Drawing Tools</a:t>
            </a:r>
            <a:r>
              <a:rPr lang="en-US" sz="1200" b="0" kern="1200" baseline="0" dirty="0" smtClean="0">
                <a:solidFill>
                  <a:schemeClr val="tx1"/>
                </a:solidFill>
                <a:latin typeface="+mn-lt"/>
                <a:ea typeface="+mn-ea"/>
                <a:cs typeface="+mn-cs"/>
              </a:rPr>
              <a:t>, on the </a:t>
            </a:r>
            <a:r>
              <a:rPr lang="en-US" sz="1200" b="1" kern="1200" baseline="0" dirty="0" smtClean="0">
                <a:solidFill>
                  <a:schemeClr val="tx1"/>
                </a:solidFill>
                <a:latin typeface="+mn-lt"/>
                <a:ea typeface="+mn-ea"/>
                <a:cs typeface="+mn-cs"/>
              </a:rPr>
              <a:t>Format</a:t>
            </a:r>
            <a:r>
              <a:rPr lang="en-US" sz="1200" b="0" kern="1200" baseline="0" dirty="0" smtClean="0">
                <a:solidFill>
                  <a:schemeClr val="tx1"/>
                </a:solidFill>
                <a:latin typeface="+mn-lt"/>
                <a:ea typeface="+mn-ea"/>
                <a:cs typeface="+mn-cs"/>
              </a:rPr>
              <a:t> tab, in the </a:t>
            </a:r>
            <a:r>
              <a:rPr lang="en-US" sz="1200" b="1" kern="1200" baseline="0" dirty="0" smtClean="0">
                <a:solidFill>
                  <a:schemeClr val="tx1"/>
                </a:solidFill>
                <a:latin typeface="+mn-lt"/>
                <a:ea typeface="+mn-ea"/>
                <a:cs typeface="+mn-cs"/>
              </a:rPr>
              <a:t>Shape Styles </a:t>
            </a:r>
            <a:r>
              <a:rPr lang="en-US" sz="1200" b="0" kern="1200" baseline="0" dirty="0" smtClean="0">
                <a:solidFill>
                  <a:schemeClr val="tx1"/>
                </a:solidFill>
                <a:latin typeface="+mn-lt"/>
                <a:ea typeface="+mn-ea"/>
                <a:cs typeface="+mn-cs"/>
              </a:rPr>
              <a:t>group, click </a:t>
            </a:r>
            <a:r>
              <a:rPr lang="en-US" sz="1200" b="1" kern="1200" baseline="0" dirty="0" smtClean="0">
                <a:solidFill>
                  <a:schemeClr val="tx1"/>
                </a:solidFill>
                <a:latin typeface="+mn-lt"/>
                <a:ea typeface="+mn-ea"/>
                <a:cs typeface="+mn-cs"/>
              </a:rPr>
              <a:t>Shape Outline</a:t>
            </a:r>
            <a:r>
              <a:rPr lang="en-US" sz="1200" b="0" kern="1200" baseline="0" dirty="0" smtClean="0">
                <a:solidFill>
                  <a:schemeClr val="tx1"/>
                </a:solidFill>
                <a:latin typeface="+mn-lt"/>
                <a:ea typeface="+mn-ea"/>
                <a:cs typeface="+mn-cs"/>
              </a:rPr>
              <a:t>, and then do the following: </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Under </a:t>
            </a:r>
            <a:r>
              <a:rPr lang="en-US" sz="1200" b="1" kern="1200" baseline="0" dirty="0" smtClean="0">
                <a:solidFill>
                  <a:schemeClr val="tx1"/>
                </a:solidFill>
                <a:latin typeface="+mn-lt"/>
                <a:ea typeface="+mn-ea"/>
                <a:cs typeface="+mn-cs"/>
              </a:rPr>
              <a:t>Theme Colors</a:t>
            </a:r>
            <a:r>
              <a:rPr lang="en-US" sz="1200" b="0" kern="1200" baseline="0" dirty="0" smtClean="0">
                <a:solidFill>
                  <a:schemeClr val="tx1"/>
                </a:solidFill>
                <a:latin typeface="+mn-lt"/>
                <a:ea typeface="+mn-ea"/>
                <a:cs typeface="+mn-cs"/>
              </a:rPr>
              <a:t>,</a:t>
            </a:r>
            <a:r>
              <a:rPr lang="en-US" sz="1200" b="1" kern="1200" baseline="0" dirty="0" smtClean="0">
                <a:solidFill>
                  <a:schemeClr val="tx1"/>
                </a:solidFill>
                <a:latin typeface="+mn-lt"/>
                <a:ea typeface="+mn-ea"/>
                <a:cs typeface="+mn-cs"/>
              </a:rPr>
              <a:t> </a:t>
            </a:r>
            <a:r>
              <a:rPr lang="en-US" sz="1200" b="0" kern="1200" baseline="0" dirty="0" smtClean="0">
                <a:solidFill>
                  <a:schemeClr val="tx1"/>
                </a:solidFill>
                <a:latin typeface="+mn-lt"/>
                <a:ea typeface="+mn-ea"/>
                <a:cs typeface="+mn-cs"/>
              </a:rPr>
              <a:t>click</a:t>
            </a:r>
            <a:r>
              <a:rPr lang="en-US" sz="1200" b="0" dirty="0" smtClean="0"/>
              <a:t> </a:t>
            </a:r>
            <a:r>
              <a:rPr lang="en-US" sz="1200" b="1" dirty="0" smtClean="0"/>
              <a:t>White, Background 1, Darker 35%</a:t>
            </a:r>
            <a:r>
              <a:rPr lang="en-US" sz="1200" b="0" dirty="0" smtClean="0"/>
              <a:t> (fifth row, first option from the left). </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Point to </a:t>
            </a:r>
            <a:r>
              <a:rPr lang="en-US" sz="1200" b="1" kern="1200" baseline="0" dirty="0" smtClean="0">
                <a:solidFill>
                  <a:schemeClr val="tx1"/>
                </a:solidFill>
                <a:latin typeface="+mn-lt"/>
                <a:ea typeface="+mn-ea"/>
                <a:cs typeface="+mn-cs"/>
              </a:rPr>
              <a:t>Dashes</a:t>
            </a:r>
            <a:r>
              <a:rPr lang="en-US" sz="1200" b="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Square Dot </a:t>
            </a:r>
            <a:r>
              <a:rPr lang="en-US" sz="1200" b="0" kern="1200" baseline="0" dirty="0" smtClean="0">
                <a:solidFill>
                  <a:schemeClr val="tx1"/>
                </a:solidFill>
                <a:latin typeface="+mn-lt"/>
                <a:ea typeface="+mn-ea"/>
                <a:cs typeface="+mn-cs"/>
              </a:rPr>
              <a:t>(third option from the top).</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Point to </a:t>
            </a:r>
            <a:r>
              <a:rPr lang="en-US" sz="1200" b="1" kern="1200" baseline="0" dirty="0" smtClean="0">
                <a:solidFill>
                  <a:schemeClr val="tx1"/>
                </a:solidFill>
                <a:latin typeface="+mn-lt"/>
                <a:ea typeface="+mn-ea"/>
                <a:cs typeface="+mn-cs"/>
              </a:rPr>
              <a:t>Weight</a:t>
            </a:r>
            <a:r>
              <a:rPr lang="en-US" sz="1200" b="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1 ½ pt</a:t>
            </a:r>
            <a:r>
              <a:rPr lang="en-US" sz="1200" b="0" kern="1200" baseline="0" dirty="0" smtClean="0">
                <a:solidFill>
                  <a:schemeClr val="tx1"/>
                </a:solidFill>
                <a:latin typeface="+mn-lt"/>
                <a:ea typeface="+mn-ea"/>
                <a:cs typeface="+mn-cs"/>
              </a:rPr>
              <a:t>. </a:t>
            </a:r>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dirty="0" smtClean="0"/>
          </a:p>
          <a:p>
            <a:endParaRPr lang="en-US" sz="1200" dirty="0" smtClean="0"/>
          </a:p>
          <a:p>
            <a:r>
              <a:rPr lang="en-US" sz="1200" dirty="0" smtClean="0"/>
              <a:t>To reproduce the “1”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t>On the </a:t>
            </a:r>
            <a:r>
              <a:rPr lang="en-US" sz="1200" b="1" i="0" dirty="0" smtClean="0"/>
              <a:t>Home</a:t>
            </a:r>
            <a:r>
              <a:rPr lang="en-US" sz="1200" i="0" dirty="0" smtClean="0"/>
              <a:t> tab, in the</a:t>
            </a:r>
            <a:r>
              <a:rPr lang="en-US" sz="1200" i="0" baseline="0" dirty="0" smtClean="0"/>
              <a:t> </a:t>
            </a:r>
            <a:r>
              <a:rPr lang="en-US" sz="1200" b="1" i="0" baseline="0" dirty="0" smtClean="0"/>
              <a:t>Slides</a:t>
            </a:r>
            <a:r>
              <a:rPr lang="en-US" sz="1200" i="0" baseline="0" dirty="0" smtClean="0"/>
              <a:t> group, click </a:t>
            </a:r>
            <a:r>
              <a:rPr lang="en-US" sz="1200" b="1" i="0" baseline="0" dirty="0" smtClean="0"/>
              <a:t>Layout</a:t>
            </a:r>
            <a:r>
              <a:rPr lang="en-US" sz="1200" i="0" baseline="0" dirty="0" smtClean="0"/>
              <a:t>, and then click </a:t>
            </a:r>
            <a:r>
              <a:rPr lang="en-US" sz="1200" b="1" i="0" baseline="0" dirty="0" smtClean="0"/>
              <a:t>Blank</a:t>
            </a:r>
            <a:r>
              <a:rPr lang="en-US" sz="1200" i="0" baseline="0" dirty="0" smtClean="0"/>
              <a:t>.</a:t>
            </a:r>
            <a:endParaRPr lang="en-US" sz="1200" i="0" dirty="0" smtClean="0"/>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t>On</a:t>
            </a:r>
            <a:r>
              <a:rPr lang="en-US" sz="1200" i="0" baseline="0" dirty="0" smtClean="0"/>
              <a:t> the </a:t>
            </a:r>
            <a:r>
              <a:rPr lang="en-US" sz="1200" b="1" i="0" baseline="0" dirty="0" smtClean="0"/>
              <a:t>Insert</a:t>
            </a:r>
            <a:r>
              <a:rPr lang="en-US" sz="1200" i="0" baseline="0" dirty="0" smtClean="0"/>
              <a:t> tab, in the </a:t>
            </a:r>
            <a:r>
              <a:rPr lang="en-US" sz="1200" b="1" i="0" baseline="0" dirty="0" smtClean="0"/>
              <a:t>Text</a:t>
            </a:r>
            <a:r>
              <a:rPr lang="en-US" sz="1200" i="0" baseline="0" dirty="0" smtClean="0"/>
              <a:t> group, click </a:t>
            </a:r>
            <a:r>
              <a:rPr lang="en-US" sz="1200" b="1" i="0" baseline="0" dirty="0" smtClean="0"/>
              <a:t>Text Box</a:t>
            </a:r>
            <a:r>
              <a:rPr lang="en-US" sz="1200" i="0" baseline="0" dirty="0" smtClean="0"/>
              <a:t>, and then on the slide, drag to draw the text 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t>Enter </a:t>
            </a:r>
            <a:r>
              <a:rPr lang="en-US" sz="1200" b="1" i="0" baseline="0" dirty="0" smtClean="0"/>
              <a:t>1</a:t>
            </a:r>
            <a:r>
              <a:rPr lang="en-US" sz="1200" i="0" baseline="0" dirty="0" smtClean="0"/>
              <a:t> in the text box, and then select the text. O</a:t>
            </a:r>
            <a:r>
              <a:rPr lang="en-US" sz="1200" i="0" dirty="0" smtClean="0"/>
              <a:t>n the </a:t>
            </a:r>
            <a:r>
              <a:rPr lang="en-US" sz="1200" b="1" i="0" dirty="0" smtClean="0"/>
              <a:t>Home</a:t>
            </a:r>
            <a:r>
              <a:rPr lang="en-US" sz="1200" i="0" baseline="0" dirty="0" smtClean="0"/>
              <a:t> tab, in the </a:t>
            </a:r>
            <a:r>
              <a:rPr lang="en-US" sz="1200" b="1" i="0" baseline="0" dirty="0" smtClean="0"/>
              <a:t>Font</a:t>
            </a:r>
            <a:r>
              <a:rPr lang="en-US" sz="1200" i="0" baseline="0" dirty="0" smtClean="0"/>
              <a:t> group, do the following:</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t>In the </a:t>
            </a:r>
            <a:r>
              <a:rPr lang="en-US" sz="1200" b="1" i="0" baseline="0" dirty="0" smtClean="0"/>
              <a:t>Font</a:t>
            </a:r>
            <a:r>
              <a:rPr lang="en-US" sz="1200" i="0" baseline="0" dirty="0" smtClean="0"/>
              <a:t> list, select </a:t>
            </a:r>
            <a:r>
              <a:rPr lang="en-US" sz="1200" b="1" baseline="0" dirty="0" smtClean="0"/>
              <a:t>Impact</a:t>
            </a:r>
            <a:r>
              <a:rPr lang="en-US" sz="1200" b="0" baseline="0" dirty="0" smtClean="0"/>
              <a:t>.</a:t>
            </a:r>
            <a:endParaRPr lang="en-US" sz="1200" b="0" i="0" baseline="0" dirty="0" smtClean="0"/>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t>In the </a:t>
            </a:r>
            <a:r>
              <a:rPr lang="en-US" sz="1200" b="1" i="0" baseline="0" dirty="0" smtClean="0"/>
              <a:t>Font Size </a:t>
            </a:r>
            <a:r>
              <a:rPr lang="en-US" sz="1200" i="0" baseline="0" dirty="0" smtClean="0"/>
              <a:t>box, enter </a:t>
            </a:r>
            <a:r>
              <a:rPr lang="en-US" sz="1200" b="1" baseline="0" dirty="0" smtClean="0"/>
              <a:t>140</a:t>
            </a:r>
            <a:r>
              <a:rPr lang="en-US" sz="1200" b="0" baseline="0" dirty="0" smtClean="0"/>
              <a:t>.</a:t>
            </a:r>
            <a:endParaRPr lang="en-US" sz="1200" i="0" baseline="0" dirty="0" smtClean="0"/>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t>On the </a:t>
            </a:r>
            <a:r>
              <a:rPr lang="en-US" sz="1200" b="1" i="0" baseline="0" dirty="0" smtClean="0"/>
              <a:t>Home</a:t>
            </a:r>
            <a:r>
              <a:rPr lang="en-US" sz="1200" i="0" baseline="0" dirty="0" smtClean="0"/>
              <a:t> tab, in the </a:t>
            </a:r>
            <a:r>
              <a:rPr lang="en-US" sz="1200" b="1" i="0" baseline="0" dirty="0" smtClean="0"/>
              <a:t>Paragraph</a:t>
            </a:r>
            <a:r>
              <a:rPr lang="en-US" sz="1200" i="0" baseline="0" dirty="0" smtClean="0"/>
              <a:t> group, click </a:t>
            </a:r>
            <a:r>
              <a:rPr lang="en-US" sz="1200" b="1" i="0" baseline="0" dirty="0" smtClean="0"/>
              <a:t>Align Text Left </a:t>
            </a:r>
            <a:r>
              <a:rPr lang="en-US" sz="1200" i="0" baseline="0" dirty="0" smtClean="0"/>
              <a:t>to align the text left in the text box.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t>Select the text box. Under </a:t>
            </a:r>
            <a:r>
              <a:rPr lang="en-US" sz="1200" b="1" i="0" baseline="0" dirty="0" smtClean="0"/>
              <a:t>Drawing Tools</a:t>
            </a:r>
            <a:r>
              <a:rPr lang="en-US" sz="1200" i="0" baseline="0" dirty="0" smtClean="0"/>
              <a:t>, on the </a:t>
            </a:r>
            <a:r>
              <a:rPr lang="en-US" sz="1200" b="1" i="0" baseline="0" dirty="0" smtClean="0"/>
              <a:t>Format</a:t>
            </a:r>
            <a:r>
              <a:rPr lang="en-US" sz="1200" i="0" baseline="0" dirty="0" smtClean="0"/>
              <a:t> tab, in the bottom right corner of the </a:t>
            </a:r>
            <a:r>
              <a:rPr lang="en-US" sz="1200" b="1" i="0" baseline="0" dirty="0" smtClean="0"/>
              <a:t>WordArt Styles </a:t>
            </a:r>
            <a:r>
              <a:rPr lang="en-US" sz="1200" i="0" baseline="0" dirty="0" smtClean="0"/>
              <a:t>group, click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 launcher.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Fill </a:t>
            </a:r>
            <a:r>
              <a:rPr lang="en-US" sz="1200" kern="1200" baseline="0" dirty="0" smtClean="0">
                <a:solidFill>
                  <a:schemeClr val="tx1"/>
                </a:solidFill>
                <a:latin typeface="+mn-lt"/>
                <a:ea typeface="+mn-ea"/>
                <a:cs typeface="+mn-cs"/>
              </a:rPr>
              <a:t>in the left pane, select </a:t>
            </a:r>
            <a:r>
              <a:rPr lang="en-US" sz="1200" b="1" kern="1200" baseline="0" dirty="0" smtClean="0">
                <a:solidFill>
                  <a:schemeClr val="tx1"/>
                </a:solidFill>
                <a:latin typeface="+mn-lt"/>
                <a:ea typeface="+mn-ea"/>
                <a:cs typeface="+mn-cs"/>
              </a:rPr>
              <a:t>Gradient fill </a:t>
            </a:r>
            <a:r>
              <a:rPr lang="en-US" sz="120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Text Fill </a:t>
            </a:r>
            <a:r>
              <a:rPr lang="en-US" sz="1200" kern="1200" baseline="0" dirty="0" smtClean="0">
                <a:solidFill>
                  <a:schemeClr val="tx1"/>
                </a:solidFill>
                <a:latin typeface="+mn-lt"/>
                <a:ea typeface="+mn-ea"/>
                <a:cs typeface="+mn-cs"/>
              </a:rPr>
              <a:t>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Linear Down </a:t>
            </a:r>
            <a:r>
              <a:rPr lang="en-US" sz="1200" kern="1200" dirty="0" smtClean="0">
                <a:solidFill>
                  <a:schemeClr val="tx1"/>
                </a:solidFill>
                <a:latin typeface="+mn-lt"/>
                <a:ea typeface="+mn-ea"/>
                <a:cs typeface="+mn-cs"/>
              </a:rPr>
              <a:t>(first row, second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 gradient stops</a:t>
            </a:r>
            <a:r>
              <a:rPr lang="en-US" sz="1200" b="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 gradient</a:t>
            </a:r>
            <a:r>
              <a:rPr lang="en-US" sz="1200" b="1" kern="1200" baseline="0" dirty="0" smtClean="0">
                <a:solidFill>
                  <a:schemeClr val="tx1"/>
                </a:solidFill>
                <a:latin typeface="+mn-lt"/>
                <a:ea typeface="+mn-ea"/>
                <a:cs typeface="+mn-cs"/>
              </a:rPr>
              <a:t> stops</a:t>
            </a:r>
            <a:r>
              <a:rPr lang="en-US" sz="1200" kern="1200" dirty="0" smtClean="0">
                <a:solidFill>
                  <a:schemeClr val="tx1"/>
                </a:solidFill>
                <a:latin typeface="+mn-lt"/>
                <a:ea typeface="+mn-ea"/>
                <a:cs typeface="+mn-cs"/>
              </a:rPr>
              <a:t> until two stops appear in the slider.</a:t>
            </a:r>
          </a:p>
          <a:p>
            <a:pPr marL="228600" lvl="0" indent="-228600">
              <a:buFont typeface="+mj-lt"/>
              <a:buAutoNum type="arabicPeriod"/>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first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a:t>
            </a:r>
            <a:r>
              <a:rPr lang="en-US" sz="1200" b="0" kern="1200" dirty="0" smtClean="0">
                <a:solidFill>
                  <a:schemeClr val="tx1"/>
                </a:solidFill>
                <a:latin typeface="+mn-lt"/>
                <a:ea typeface="+mn-ea"/>
                <a:cs typeface="+mn-cs"/>
              </a:rPr>
              <a:t>(first row, first option from the left).</a:t>
            </a:r>
          </a:p>
          <a:p>
            <a:pPr marL="1143000" lvl="2" indent="-228600">
              <a:buFont typeface="Arial" pitchFamily="34" charset="0"/>
              <a:buChar cha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50%</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last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85%</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a:t>
            </a:r>
            <a:r>
              <a:rPr lang="en-US" sz="1200" b="0" kern="1200" dirty="0" smtClean="0">
                <a:solidFill>
                  <a:schemeClr val="tx1"/>
                </a:solidFill>
                <a:latin typeface="+mn-lt"/>
                <a:ea typeface="+mn-ea"/>
                <a:cs typeface="+mn-cs"/>
              </a:rPr>
              <a:t>(first row, first option from the left).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0%</a:t>
            </a:r>
            <a:r>
              <a:rPr lang="en-US" sz="1200" b="0" kern="1200" dirty="0" smtClean="0">
                <a:solidFill>
                  <a:schemeClr val="tx1"/>
                </a:solidFill>
                <a:latin typeface="+mn-lt"/>
                <a:ea typeface="+mn-ea"/>
                <a:cs typeface="+mn-cs"/>
              </a:rPr>
              <a:t>.</a:t>
            </a:r>
            <a:endParaRPr lang="en-US" sz="1200" i="0" baseline="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in the left pane. In the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pane, select </a:t>
            </a:r>
            <a:r>
              <a:rPr lang="en-US" sz="1200" b="1" kern="1200" baseline="0" dirty="0" smtClean="0">
                <a:solidFill>
                  <a:schemeClr val="tx1"/>
                </a:solidFill>
                <a:latin typeface="+mn-lt"/>
                <a:ea typeface="+mn-ea"/>
                <a:cs typeface="+mn-cs"/>
              </a:rPr>
              <a:t>Solid line</a:t>
            </a:r>
            <a:r>
              <a:rPr lang="en-US" sz="1200" kern="1200" baseline="0" dirty="0" smtClean="0">
                <a:solidFill>
                  <a:schemeClr val="tx1"/>
                </a:solidFill>
                <a:latin typeface="+mn-lt"/>
                <a:ea typeface="+mn-ea"/>
                <a:cs typeface="+mn-cs"/>
              </a:rPr>
              <a:t>, click the button next to </a:t>
            </a:r>
            <a:r>
              <a:rPr lang="en-US" sz="1200" b="1" kern="1200" baseline="0" dirty="0" smtClean="0">
                <a:solidFill>
                  <a:schemeClr val="tx1"/>
                </a:solidFill>
                <a:latin typeface="+mn-lt"/>
                <a:ea typeface="+mn-ea"/>
                <a:cs typeface="+mn-cs"/>
              </a:rPr>
              <a:t>Color</a:t>
            </a:r>
            <a:r>
              <a:rPr lang="en-US" sz="120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More Colors</a:t>
            </a:r>
            <a:r>
              <a:rPr lang="en-US" sz="1200" kern="1200" baseline="0" dirty="0" smtClean="0">
                <a:solidFill>
                  <a:schemeClr val="tx1"/>
                </a:solidFill>
                <a:latin typeface="+mn-lt"/>
                <a:ea typeface="+mn-ea"/>
                <a:cs typeface="+mn-cs"/>
              </a:rPr>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49</a:t>
            </a:r>
            <a:r>
              <a:rPr lang="en-US" sz="1200" dirty="0" smtClean="0"/>
              <a:t>, Green: </a:t>
            </a:r>
            <a:r>
              <a:rPr lang="en-US" sz="1200" b="1" dirty="0" smtClean="0"/>
              <a:t>133</a:t>
            </a:r>
            <a:r>
              <a:rPr lang="en-US" sz="1200" dirty="0" smtClean="0"/>
              <a:t>, Blue: </a:t>
            </a:r>
            <a:r>
              <a:rPr lang="en-US" sz="1200" b="1" dirty="0" smtClean="0"/>
              <a:t>156</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Outline Style </a:t>
            </a:r>
            <a:r>
              <a:rPr lang="en-US" sz="1200" kern="1200" baseline="0" dirty="0" smtClean="0">
                <a:solidFill>
                  <a:schemeClr val="tx1"/>
                </a:solidFill>
                <a:latin typeface="+mn-lt"/>
                <a:ea typeface="+mn-ea"/>
                <a:cs typeface="+mn-cs"/>
              </a:rPr>
              <a:t>in the left pane. In the </a:t>
            </a:r>
            <a:r>
              <a:rPr lang="en-US" sz="1200" b="1" kern="1200" baseline="0" dirty="0" smtClean="0">
                <a:solidFill>
                  <a:schemeClr val="tx1"/>
                </a:solidFill>
                <a:latin typeface="+mn-lt"/>
                <a:ea typeface="+mn-ea"/>
                <a:cs typeface="+mn-cs"/>
              </a:rPr>
              <a:t>Outline Style </a:t>
            </a:r>
            <a:r>
              <a:rPr lang="en-US" sz="1200" kern="1200" baseline="0" dirty="0" smtClean="0">
                <a:solidFill>
                  <a:schemeClr val="tx1"/>
                </a:solidFill>
                <a:latin typeface="+mn-lt"/>
                <a:ea typeface="+mn-ea"/>
                <a:cs typeface="+mn-cs"/>
              </a:rPr>
              <a:t>pane, in the </a:t>
            </a:r>
            <a:r>
              <a:rPr lang="en-US" sz="1200" b="1" kern="1200" baseline="0" dirty="0" smtClean="0">
                <a:solidFill>
                  <a:schemeClr val="tx1"/>
                </a:solidFill>
                <a:latin typeface="+mn-lt"/>
                <a:ea typeface="+mn-ea"/>
                <a:cs typeface="+mn-cs"/>
              </a:rPr>
              <a:t>Width</a:t>
            </a:r>
            <a:r>
              <a:rPr lang="en-US" sz="1200" kern="1200" baseline="0" dirty="0" smtClean="0">
                <a:solidFill>
                  <a:schemeClr val="tx1"/>
                </a:solidFill>
                <a:latin typeface="+mn-lt"/>
                <a:ea typeface="+mn-ea"/>
                <a:cs typeface="+mn-cs"/>
              </a:rPr>
              <a:t> box, enter </a:t>
            </a:r>
            <a:r>
              <a:rPr lang="en-US" sz="1200" b="1" kern="1200" baseline="0" dirty="0" smtClean="0">
                <a:solidFill>
                  <a:schemeClr val="tx1"/>
                </a:solidFill>
                <a:latin typeface="+mn-lt"/>
                <a:ea typeface="+mn-ea"/>
                <a:cs typeface="+mn-cs"/>
              </a:rPr>
              <a:t>2.5 pt</a:t>
            </a:r>
            <a:r>
              <a:rPr lang="en-US" sz="120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Shadow </a:t>
            </a:r>
            <a:r>
              <a:rPr lang="en-US" sz="1200" kern="1200" baseline="0" dirty="0" smtClean="0">
                <a:solidFill>
                  <a:schemeClr val="tx1"/>
                </a:solidFill>
                <a:latin typeface="+mn-lt"/>
                <a:ea typeface="+mn-ea"/>
                <a:cs typeface="+mn-cs"/>
              </a:rPr>
              <a:t>in the left pane. In the </a:t>
            </a:r>
            <a:r>
              <a:rPr lang="en-US" sz="1200" b="1" kern="1200" baseline="0" dirty="0" smtClean="0">
                <a:solidFill>
                  <a:schemeClr val="tx1"/>
                </a:solidFill>
                <a:latin typeface="+mn-lt"/>
                <a:ea typeface="+mn-ea"/>
                <a:cs typeface="+mn-cs"/>
              </a:rPr>
              <a:t>Shadow</a:t>
            </a:r>
            <a:r>
              <a:rPr lang="en-US" sz="1200" kern="1200" baseline="0" dirty="0" smtClean="0">
                <a:solidFill>
                  <a:schemeClr val="tx1"/>
                </a:solidFill>
                <a:latin typeface="+mn-lt"/>
                <a:ea typeface="+mn-ea"/>
                <a:cs typeface="+mn-cs"/>
              </a:rPr>
              <a:t> pane, click the button next to </a:t>
            </a:r>
            <a:r>
              <a:rPr lang="en-US" sz="1200" b="1" kern="1200" baseline="0" dirty="0" smtClean="0">
                <a:solidFill>
                  <a:schemeClr val="tx1"/>
                </a:solidFill>
                <a:latin typeface="+mn-lt"/>
                <a:ea typeface="+mn-ea"/>
                <a:cs typeface="+mn-cs"/>
              </a:rPr>
              <a:t>Presets</a:t>
            </a:r>
            <a:r>
              <a:rPr lang="en-US" sz="1200" b="0" kern="1200" baseline="0" dirty="0" smtClean="0">
                <a:solidFill>
                  <a:schemeClr val="tx1"/>
                </a:solidFill>
                <a:latin typeface="+mn-lt"/>
                <a:ea typeface="+mn-ea"/>
                <a:cs typeface="+mn-cs"/>
              </a:rPr>
              <a:t>,</a:t>
            </a:r>
            <a:r>
              <a:rPr lang="en-US" sz="1200" kern="1200" baseline="0" dirty="0" smtClean="0">
                <a:solidFill>
                  <a:schemeClr val="tx1"/>
                </a:solidFill>
                <a:latin typeface="+mn-lt"/>
                <a:ea typeface="+mn-ea"/>
                <a:cs typeface="+mn-cs"/>
              </a:rPr>
              <a:t> under </a:t>
            </a:r>
            <a:r>
              <a:rPr lang="en-US" sz="1200" b="1" kern="1200" baseline="0" dirty="0" smtClean="0">
                <a:solidFill>
                  <a:schemeClr val="tx1"/>
                </a:solidFill>
                <a:latin typeface="+mn-lt"/>
                <a:ea typeface="+mn-ea"/>
                <a:cs typeface="+mn-cs"/>
              </a:rPr>
              <a:t>Outer</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Offset Diagonal Bottom Left</a:t>
            </a:r>
            <a:r>
              <a:rPr lang="en-US" sz="1200" b="0" kern="1200" dirty="0" smtClean="0">
                <a:solidFill>
                  <a:schemeClr val="tx1"/>
                </a:solidFill>
                <a:latin typeface="+mn-lt"/>
                <a:ea typeface="+mn-ea"/>
                <a:cs typeface="+mn-cs"/>
              </a:rPr>
              <a:t> (first row, third option from the left),</a:t>
            </a:r>
            <a:r>
              <a:rPr lang="en-US" sz="1200" b="0" kern="1200" baseline="0" dirty="0" smtClean="0">
                <a:solidFill>
                  <a:schemeClr val="tx1"/>
                </a:solidFill>
                <a:latin typeface="+mn-lt"/>
                <a:ea typeface="+mn-ea"/>
                <a:cs typeface="+mn-cs"/>
              </a:rPr>
              <a:t> and then do the following:</a:t>
            </a:r>
            <a:endParaRPr lang="en-US" sz="1200" kern="1200" baseline="0" dirty="0" smtClean="0">
              <a:solidFill>
                <a:schemeClr val="tx1"/>
              </a:solidFill>
              <a:latin typeface="+mn-lt"/>
              <a:ea typeface="+mn-ea"/>
              <a:cs typeface="+mn-cs"/>
            </a:endParaRP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Transparency</a:t>
            </a:r>
            <a:r>
              <a:rPr lang="en-US" sz="1200" b="0" kern="1200" baseline="0" dirty="0" smtClean="0">
                <a:solidFill>
                  <a:schemeClr val="tx1"/>
                </a:solidFill>
                <a:latin typeface="+mn-lt"/>
                <a:ea typeface="+mn-ea"/>
                <a:cs typeface="+mn-cs"/>
              </a:rPr>
              <a:t> box, enter </a:t>
            </a:r>
            <a:r>
              <a:rPr lang="en-US" sz="1200" b="1" kern="1200" baseline="0" dirty="0" smtClean="0">
                <a:solidFill>
                  <a:schemeClr val="tx1"/>
                </a:solidFill>
                <a:latin typeface="+mn-lt"/>
                <a:ea typeface="+mn-ea"/>
                <a:cs typeface="+mn-cs"/>
              </a:rPr>
              <a:t>82%</a:t>
            </a:r>
            <a:r>
              <a:rPr lang="en-US" sz="1200" b="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Size </a:t>
            </a:r>
            <a:r>
              <a:rPr lang="en-US" sz="1200" b="0" kern="1200" baseline="0" dirty="0" smtClean="0">
                <a:solidFill>
                  <a:schemeClr val="tx1"/>
                </a:solidFill>
                <a:latin typeface="+mn-lt"/>
                <a:ea typeface="+mn-ea"/>
                <a:cs typeface="+mn-cs"/>
              </a:rPr>
              <a:t>box, enter </a:t>
            </a:r>
            <a:r>
              <a:rPr lang="en-US" sz="1200" b="1" kern="1200" baseline="0" dirty="0" smtClean="0">
                <a:solidFill>
                  <a:schemeClr val="tx1"/>
                </a:solidFill>
                <a:latin typeface="+mn-lt"/>
                <a:ea typeface="+mn-ea"/>
                <a:cs typeface="+mn-cs"/>
              </a:rPr>
              <a:t>100%</a:t>
            </a:r>
            <a:r>
              <a:rPr lang="en-US" sz="1200" b="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Blur</a:t>
            </a:r>
            <a:r>
              <a:rPr lang="en-US" sz="1200" b="0" kern="1200" baseline="0" dirty="0" smtClean="0">
                <a:solidFill>
                  <a:schemeClr val="tx1"/>
                </a:solidFill>
                <a:latin typeface="+mn-lt"/>
                <a:ea typeface="+mn-ea"/>
                <a:cs typeface="+mn-cs"/>
              </a:rPr>
              <a:t> box, enter </a:t>
            </a:r>
            <a:r>
              <a:rPr lang="en-US" sz="1200" b="1" kern="1200" baseline="0" dirty="0" smtClean="0">
                <a:solidFill>
                  <a:schemeClr val="tx1"/>
                </a:solidFill>
                <a:latin typeface="+mn-lt"/>
                <a:ea typeface="+mn-ea"/>
                <a:cs typeface="+mn-cs"/>
              </a:rPr>
              <a:t>8 pt</a:t>
            </a:r>
            <a:r>
              <a:rPr lang="en-US" sz="1200" b="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Angle</a:t>
            </a:r>
            <a:r>
              <a:rPr lang="en-US" sz="1200" b="0" kern="1200" baseline="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135°</a:t>
            </a:r>
            <a:r>
              <a:rPr lang="en-US" sz="1200" b="0" kern="120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Distance</a:t>
            </a:r>
            <a:r>
              <a:rPr lang="en-US" sz="1200" b="0" kern="1200" baseline="0" dirty="0" smtClean="0">
                <a:solidFill>
                  <a:schemeClr val="tx1"/>
                </a:solidFill>
                <a:latin typeface="+mn-lt"/>
                <a:ea typeface="+mn-ea"/>
                <a:cs typeface="+mn-cs"/>
              </a:rPr>
              <a:t> box, enter </a:t>
            </a:r>
            <a:r>
              <a:rPr lang="en-US" sz="1200" b="1" kern="1200" baseline="0" dirty="0" smtClean="0">
                <a:solidFill>
                  <a:schemeClr val="tx1"/>
                </a:solidFill>
                <a:latin typeface="+mn-lt"/>
                <a:ea typeface="+mn-ea"/>
                <a:cs typeface="+mn-cs"/>
              </a:rPr>
              <a:t>30 pt</a:t>
            </a:r>
            <a:r>
              <a:rPr lang="en-US" sz="1200" b="0" kern="1200" baseline="0" dirty="0" smtClean="0">
                <a:solidFill>
                  <a:schemeClr val="tx1"/>
                </a:solidFill>
                <a:latin typeface="+mn-lt"/>
                <a:ea typeface="+mn-ea"/>
                <a:cs typeface="+mn-cs"/>
              </a:rPr>
              <a:t>. </a:t>
            </a:r>
            <a:endParaRPr lang="en-US" sz="120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3-D Rotation </a:t>
            </a:r>
            <a:r>
              <a:rPr lang="en-US" sz="1200" kern="1200" baseline="0" dirty="0" smtClean="0">
                <a:solidFill>
                  <a:schemeClr val="tx1"/>
                </a:solidFill>
                <a:latin typeface="+mn-lt"/>
                <a:ea typeface="+mn-ea"/>
                <a:cs typeface="+mn-cs"/>
              </a:rPr>
              <a:t>in the left pane. In the </a:t>
            </a:r>
            <a:r>
              <a:rPr lang="en-US" sz="1200" b="1" kern="1200" dirty="0" smtClean="0">
                <a:solidFill>
                  <a:schemeClr val="tx1"/>
                </a:solidFill>
                <a:latin typeface="+mn-lt"/>
                <a:ea typeface="+mn-ea"/>
                <a:cs typeface="+mn-cs"/>
              </a:rPr>
              <a:t>3-D Rotation </a:t>
            </a:r>
            <a:r>
              <a:rPr lang="en-US" sz="1200" b="0" kern="1200" dirty="0" smtClean="0">
                <a:solidFill>
                  <a:schemeClr val="tx1"/>
                </a:solidFill>
                <a:latin typeface="+mn-lt"/>
                <a:ea typeface="+mn-ea"/>
                <a:cs typeface="+mn-cs"/>
              </a:rPr>
              <a:t>pane, under </a:t>
            </a:r>
            <a:r>
              <a:rPr lang="en-US" sz="1200" b="1" kern="1200" dirty="0" smtClean="0">
                <a:solidFill>
                  <a:schemeClr val="tx1"/>
                </a:solidFill>
                <a:latin typeface="+mn-lt"/>
                <a:ea typeface="+mn-ea"/>
                <a:cs typeface="+mn-cs"/>
              </a:rPr>
              <a:t>Rotation</a:t>
            </a:r>
            <a:r>
              <a:rPr lang="en-US" sz="1200" b="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Z</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15°</a:t>
            </a:r>
            <a:r>
              <a:rPr lang="en-US" sz="1200" b="0" kern="1200" dirty="0" smtClean="0">
                <a:solidFill>
                  <a:schemeClr val="tx1"/>
                </a:solidFill>
                <a:latin typeface="+mn-lt"/>
                <a:ea typeface="+mn-ea"/>
                <a:cs typeface="+mn-cs"/>
              </a:rPr>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b="0" kern="1200" dirty="0" smtClean="0">
                <a:solidFill>
                  <a:schemeClr val="tx1"/>
                </a:solidFill>
                <a:latin typeface="+mn-lt"/>
                <a:ea typeface="+mn-ea"/>
                <a:cs typeface="+mn-cs"/>
              </a:rPr>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dialog box, click </a:t>
            </a:r>
            <a:r>
              <a:rPr lang="en-US" sz="1200" b="1" kern="1200" dirty="0" smtClean="0">
                <a:solidFill>
                  <a:schemeClr val="tx1"/>
                </a:solidFill>
                <a:latin typeface="+mn-lt"/>
                <a:ea typeface="+mn-ea"/>
                <a:cs typeface="+mn-cs"/>
              </a:rPr>
              <a:t>Glow and Soft Edges </a:t>
            </a:r>
            <a:r>
              <a:rPr lang="en-US" sz="1200" b="0" kern="1200" dirty="0" smtClean="0">
                <a:solidFill>
                  <a:schemeClr val="tx1"/>
                </a:solidFill>
                <a:latin typeface="+mn-lt"/>
                <a:ea typeface="+mn-ea"/>
                <a:cs typeface="+mn-cs"/>
              </a:rPr>
              <a:t>in the left pane, and in the </a:t>
            </a:r>
            <a:r>
              <a:rPr lang="en-US" sz="1200" b="1" kern="1200" dirty="0" smtClean="0">
                <a:solidFill>
                  <a:schemeClr val="tx1"/>
                </a:solidFill>
                <a:latin typeface="+mn-lt"/>
                <a:ea typeface="+mn-ea"/>
                <a:cs typeface="+mn-cs"/>
              </a:rPr>
              <a:t>Glow</a:t>
            </a:r>
            <a:r>
              <a:rPr lang="en-US" sz="1200" b="1" kern="1200" baseline="0" dirty="0" smtClean="0">
                <a:solidFill>
                  <a:schemeClr val="tx1"/>
                </a:solidFill>
                <a:latin typeface="+mn-lt"/>
                <a:ea typeface="+mn-ea"/>
                <a:cs typeface="+mn-cs"/>
              </a:rPr>
              <a:t> and Soft Edges </a:t>
            </a:r>
            <a:r>
              <a:rPr lang="en-US" sz="1200" b="0" kern="1200" baseline="0" dirty="0" smtClean="0">
                <a:solidFill>
                  <a:schemeClr val="tx1"/>
                </a:solidFill>
                <a:latin typeface="+mn-lt"/>
                <a:ea typeface="+mn-ea"/>
                <a:cs typeface="+mn-cs"/>
              </a:rPr>
              <a:t>pane, do the following:</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Size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8 pt</a:t>
            </a:r>
            <a:r>
              <a:rPr lang="en-US" sz="1200" b="0" kern="120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dirty="0" smtClean="0">
                <a:solidFill>
                  <a:schemeClr val="tx1"/>
                </a:solidFill>
                <a:latin typeface="+mn-lt"/>
                <a:ea typeface="+mn-ea"/>
                <a:cs typeface="+mn-cs"/>
              </a:rPr>
              <a:t>Click</a:t>
            </a:r>
            <a:r>
              <a:rPr lang="en-US" sz="1200" b="0" kern="1200" baseline="0" dirty="0" smtClean="0">
                <a:solidFill>
                  <a:schemeClr val="tx1"/>
                </a:solidFill>
                <a:latin typeface="+mn-lt"/>
                <a:ea typeface="+mn-ea"/>
                <a:cs typeface="+mn-cs"/>
              </a:rPr>
              <a:t> the button next to </a:t>
            </a:r>
            <a:r>
              <a:rPr lang="en-US" sz="1200" b="1" kern="1200" baseline="0" dirty="0" smtClean="0">
                <a:solidFill>
                  <a:schemeClr val="tx1"/>
                </a:solidFill>
                <a:latin typeface="+mn-lt"/>
                <a:ea typeface="+mn-ea"/>
                <a:cs typeface="+mn-cs"/>
              </a:rPr>
              <a:t>Color</a:t>
            </a:r>
            <a:r>
              <a:rPr lang="en-US" sz="1200" b="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More Colors</a:t>
            </a:r>
            <a:r>
              <a:rPr lang="en-US" sz="1200" b="0" kern="1200" baseline="0" dirty="0" smtClean="0">
                <a:solidFill>
                  <a:schemeClr val="tx1"/>
                </a:solidFill>
                <a:latin typeface="+mn-lt"/>
                <a:ea typeface="+mn-ea"/>
                <a:cs typeface="+mn-cs"/>
              </a:rPr>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29</a:t>
            </a:r>
            <a:r>
              <a:rPr lang="en-US" sz="1200" dirty="0" smtClean="0"/>
              <a:t>, Green: </a:t>
            </a:r>
            <a:r>
              <a:rPr lang="en-US" sz="1200" b="1" dirty="0" smtClean="0"/>
              <a:t>199</a:t>
            </a:r>
            <a:r>
              <a:rPr lang="en-US" sz="1200" dirty="0" smtClean="0"/>
              <a:t>, Blue: </a:t>
            </a:r>
            <a:r>
              <a:rPr lang="en-US" sz="1200" b="1" dirty="0" smtClean="0"/>
              <a:t>244</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b="0" kern="1200" baseline="0" dirty="0" smtClean="0">
                <a:solidFill>
                  <a:schemeClr val="tx1"/>
                </a:solidFill>
                <a:latin typeface="+mn-lt"/>
                <a:ea typeface="+mn-ea"/>
                <a:cs typeface="+mn-cs"/>
              </a:rPr>
              <a:t>Drag the text box onto the left part of the curved line, slightly to the right of the peak of the curve. </a:t>
            </a:r>
          </a:p>
          <a:p>
            <a:endParaRPr lang="en-US" sz="1200" dirty="0" smtClean="0"/>
          </a:p>
          <a:p>
            <a:endParaRPr lang="en-US" sz="1200" dirty="0" smtClean="0"/>
          </a:p>
          <a:p>
            <a:r>
              <a:rPr lang="en-US" sz="1200" dirty="0" smtClean="0"/>
              <a:t>To reproduce the animation effects for the “1” on this slide, do the following:</a:t>
            </a:r>
          </a:p>
          <a:p>
            <a:pPr marL="228600" indent="-228600">
              <a:buFont typeface="+mj-lt"/>
              <a:buAutoNum type="arabicPeriod"/>
            </a:pPr>
            <a:r>
              <a:rPr lang="en-US" sz="1200" b="0" baseline="0" dirty="0" smtClean="0"/>
              <a:t>On the slide, select the text box. On the </a:t>
            </a:r>
            <a:r>
              <a:rPr lang="en-US" sz="1200" b="1" baseline="0" dirty="0" smtClean="0"/>
              <a:t>Animations</a:t>
            </a:r>
            <a:r>
              <a:rPr lang="en-US" sz="1200" b="0" baseline="0" dirty="0" smtClean="0"/>
              <a:t> tab, in the </a:t>
            </a:r>
            <a:r>
              <a:rPr lang="en-US" sz="1200" b="1" baseline="0" dirty="0" smtClean="0"/>
              <a:t>Advanced Animation </a:t>
            </a:r>
            <a:r>
              <a:rPr lang="en-US" sz="1200" b="0" baseline="0" dirty="0" smtClean="0"/>
              <a:t>group, click </a:t>
            </a:r>
            <a:r>
              <a:rPr lang="en-US" sz="1200" b="1" baseline="0" dirty="0" smtClean="0"/>
              <a:t>Add Animation</a:t>
            </a:r>
            <a:r>
              <a:rPr lang="en-US" sz="1200" b="0" baseline="0" dirty="0" smtClean="0"/>
              <a:t>, and then under </a:t>
            </a:r>
            <a:r>
              <a:rPr lang="en-US" sz="1200" b="1" baseline="0" dirty="0" smtClean="0"/>
              <a:t>Entrance</a:t>
            </a:r>
            <a:r>
              <a:rPr lang="en-US" sz="1200" b="0" baseline="0" dirty="0" smtClean="0"/>
              <a:t>, click </a:t>
            </a:r>
            <a:r>
              <a:rPr lang="en-US" sz="1200" b="1" baseline="0" dirty="0" smtClean="0"/>
              <a:t>Fade</a:t>
            </a:r>
            <a:r>
              <a:rPr lang="en-US" sz="1200" b="0" baseline="0" dirty="0" smtClean="0"/>
              <a:t>.</a:t>
            </a:r>
          </a:p>
          <a:p>
            <a:pPr marL="228600" indent="-228600">
              <a:buFont typeface="+mj-lt"/>
              <a:buAutoNum type="arabicPeriod"/>
            </a:pPr>
            <a:r>
              <a:rPr lang="en-US" sz="1200" b="0" baseline="0" dirty="0" smtClean="0"/>
              <a:t>Also on the </a:t>
            </a:r>
            <a:r>
              <a:rPr lang="en-US" sz="1200" b="1" baseline="0" dirty="0" smtClean="0"/>
              <a:t>Animations</a:t>
            </a:r>
            <a:r>
              <a:rPr lang="en-US" sz="1200" b="0" baseline="0" dirty="0" smtClean="0"/>
              <a:t> tab, in the </a:t>
            </a:r>
            <a:r>
              <a:rPr lang="en-US" sz="1200" b="1" baseline="0" dirty="0" smtClean="0"/>
              <a:t>Timing</a:t>
            </a:r>
            <a:r>
              <a:rPr lang="en-US" sz="1200" b="0" baseline="0" dirty="0" smtClean="0"/>
              <a:t> group, do the following:</a:t>
            </a:r>
            <a:endParaRPr lang="en-US" sz="1200" baseline="0" dirty="0" smtClean="0"/>
          </a:p>
          <a:p>
            <a:pPr marL="685800" lvl="1" indent="-228600">
              <a:buFont typeface="Arial" pitchFamily="34" charset="0"/>
              <a:buChar char="•"/>
            </a:pPr>
            <a:r>
              <a:rPr lang="en-US" sz="1200" b="0" baseline="0" dirty="0" smtClean="0"/>
              <a:t>In the</a:t>
            </a:r>
            <a:r>
              <a:rPr lang="en-US" sz="1200" baseline="0" dirty="0" smtClean="0"/>
              <a:t> </a:t>
            </a:r>
            <a:r>
              <a:rPr lang="en-US" sz="1200" b="1" dirty="0" smtClean="0"/>
              <a:t>Start</a:t>
            </a:r>
            <a:r>
              <a:rPr lang="en-US" sz="1200" baseline="0" dirty="0" smtClean="0"/>
              <a:t> list, select</a:t>
            </a:r>
            <a:r>
              <a:rPr lang="en-US" sz="1200" dirty="0" smtClean="0"/>
              <a:t> </a:t>
            </a:r>
            <a:r>
              <a:rPr lang="en-US" sz="1200" b="1" dirty="0" smtClean="0"/>
              <a:t>With Previous</a:t>
            </a:r>
            <a:r>
              <a:rPr lang="en-US" sz="1200" b="0" dirty="0" smtClean="0"/>
              <a:t>. </a:t>
            </a:r>
          </a:p>
          <a:p>
            <a:pPr marL="685800" lvl="1" indent="-228600">
              <a:buFont typeface="Arial" pitchFamily="34" charset="0"/>
              <a:buChar char="•"/>
            </a:pPr>
            <a:r>
              <a:rPr lang="en-US" sz="1200" b="0" dirty="0" smtClean="0"/>
              <a:t>In the </a:t>
            </a:r>
            <a:r>
              <a:rPr lang="en-US" sz="1200" b="1" dirty="0" smtClean="0"/>
              <a:t>Duration </a:t>
            </a:r>
            <a:r>
              <a:rPr lang="en-US" sz="1200" b="0" dirty="0" smtClean="0"/>
              <a:t>box,</a:t>
            </a:r>
            <a:r>
              <a:rPr lang="en-US" sz="1200" b="0" baseline="0" dirty="0" smtClean="0"/>
              <a:t> enter </a:t>
            </a:r>
            <a:r>
              <a:rPr lang="en-US" sz="1200" b="1" baseline="0" dirty="0" smtClean="0"/>
              <a:t>1.00</a:t>
            </a:r>
            <a:r>
              <a:rPr lang="en-US" sz="1200" b="0" baseline="0" dirty="0" smtClean="0"/>
              <a:t>.</a:t>
            </a:r>
          </a:p>
          <a:p>
            <a:pPr marL="228600" indent="-228600">
              <a:buFont typeface="+mj-lt"/>
              <a:buAutoNum type="arabicPeriod"/>
            </a:pPr>
            <a:r>
              <a:rPr lang="en-US" sz="1200" b="0" baseline="0" dirty="0" smtClean="0"/>
              <a:t>Also on the </a:t>
            </a:r>
            <a:r>
              <a:rPr lang="en-US" sz="1200" b="1" baseline="0" dirty="0" smtClean="0"/>
              <a:t>Animations</a:t>
            </a:r>
            <a:r>
              <a:rPr lang="en-US" sz="1200" b="0" baseline="0" dirty="0" smtClean="0"/>
              <a:t> tab, in the </a:t>
            </a:r>
            <a:r>
              <a:rPr lang="en-US" sz="1200" b="1" baseline="0" dirty="0" smtClean="0"/>
              <a:t>Advanced Animation </a:t>
            </a:r>
            <a:r>
              <a:rPr lang="en-US" sz="1200" b="0" baseline="0" dirty="0" smtClean="0"/>
              <a:t>group, click </a:t>
            </a:r>
            <a:r>
              <a:rPr lang="en-US" sz="1200" b="1" baseline="0" dirty="0" smtClean="0"/>
              <a:t>Add Animation</a:t>
            </a:r>
            <a:r>
              <a:rPr lang="en-US" sz="1200" b="0" baseline="0" dirty="0" smtClean="0"/>
              <a:t>, and then under </a:t>
            </a:r>
            <a:r>
              <a:rPr lang="en-US" sz="1200" b="1" baseline="0" dirty="0" smtClean="0"/>
              <a:t>Emphasis</a:t>
            </a:r>
            <a:r>
              <a:rPr lang="en-US" sz="1200" b="0" baseline="0" dirty="0" smtClean="0"/>
              <a:t> click </a:t>
            </a:r>
            <a:r>
              <a:rPr lang="en-US" sz="1200" b="1" baseline="0" dirty="0" smtClean="0"/>
              <a:t>Spin</a:t>
            </a:r>
            <a:r>
              <a:rPr lang="en-US" sz="1200" b="0" baseline="0" dirty="0" smtClean="0"/>
              <a:t>.</a:t>
            </a:r>
            <a:endParaRPr lang="en-US" sz="1200" baseline="0" dirty="0" smtClean="0"/>
          </a:p>
          <a:p>
            <a:pPr marL="228600" lvl="0" indent="-228600">
              <a:buFont typeface="+mj-lt"/>
              <a:buAutoNum type="arabicPeriod"/>
            </a:pPr>
            <a:r>
              <a:rPr lang="en-US" sz="1200" b="0" baseline="0" dirty="0" smtClean="0"/>
              <a:t>Also on the </a:t>
            </a:r>
            <a:r>
              <a:rPr lang="en-US" sz="1200" b="1" baseline="0" dirty="0" smtClean="0"/>
              <a:t>Animations</a:t>
            </a:r>
            <a:r>
              <a:rPr lang="en-US" sz="1200" b="0" baseline="0" dirty="0" smtClean="0"/>
              <a:t> tab, in the </a:t>
            </a:r>
            <a:r>
              <a:rPr lang="en-US" sz="1200" b="1" baseline="0" dirty="0" smtClean="0"/>
              <a:t>Animation</a:t>
            </a:r>
            <a:r>
              <a:rPr lang="en-US" sz="1200" b="0" baseline="0" dirty="0" smtClean="0"/>
              <a:t> group, click the </a:t>
            </a:r>
            <a:r>
              <a:rPr lang="en-US" sz="1200" b="1" baseline="0" dirty="0" smtClean="0"/>
              <a:t>Effect Options </a:t>
            </a:r>
            <a:r>
              <a:rPr lang="en-US" sz="1200" b="0" baseline="0" dirty="0" smtClean="0"/>
              <a:t>dialog box launcher. In the </a:t>
            </a:r>
            <a:r>
              <a:rPr lang="en-US" sz="1200" b="1" baseline="0" dirty="0" smtClean="0"/>
              <a:t>Spin</a:t>
            </a:r>
            <a:r>
              <a:rPr lang="en-US" sz="1200" b="0" baseline="0" dirty="0" smtClean="0"/>
              <a:t> dialog box, do the following:</a:t>
            </a:r>
            <a:endParaRPr lang="en-US" sz="1200" baseline="0" dirty="0" smtClean="0"/>
          </a:p>
          <a:p>
            <a:pPr marL="685800" lvl="1" indent="-228600">
              <a:buFont typeface="Arial" pitchFamily="34" charset="0"/>
              <a:buChar char="•"/>
            </a:pPr>
            <a:r>
              <a:rPr lang="en-US" sz="1200" baseline="0" dirty="0" smtClean="0"/>
              <a:t>On the </a:t>
            </a:r>
            <a:r>
              <a:rPr lang="en-US" sz="1200" b="1" baseline="0" dirty="0" smtClean="0"/>
              <a:t>Effect</a:t>
            </a:r>
            <a:r>
              <a:rPr lang="en-US" sz="1200" baseline="0" dirty="0" smtClean="0"/>
              <a:t> tab, under </a:t>
            </a:r>
            <a:r>
              <a:rPr lang="en-US" sz="1200" b="1" baseline="0" dirty="0" smtClean="0"/>
              <a:t>Settings</a:t>
            </a:r>
            <a:r>
              <a:rPr lang="en-US" sz="1200" b="0" baseline="0" dirty="0" smtClean="0"/>
              <a:t>, </a:t>
            </a:r>
            <a:r>
              <a:rPr lang="en-US" sz="1200" baseline="0" dirty="0" smtClean="0"/>
              <a:t>do the following:</a:t>
            </a:r>
          </a:p>
          <a:p>
            <a:pPr marL="1143000" lvl="2" indent="-228600">
              <a:buFont typeface="Arial" pitchFamily="34" charset="0"/>
              <a:buChar char="•"/>
            </a:pPr>
            <a:r>
              <a:rPr lang="en-US" sz="1200" baseline="0" dirty="0" smtClean="0"/>
              <a:t>In the </a:t>
            </a:r>
            <a:r>
              <a:rPr lang="en-US" sz="1200" b="1" baseline="0" dirty="0" smtClean="0"/>
              <a:t>Amount </a:t>
            </a:r>
            <a:r>
              <a:rPr lang="en-US" sz="1200" b="0" baseline="0" dirty="0" smtClean="0"/>
              <a:t>list</a:t>
            </a:r>
            <a:r>
              <a:rPr lang="en-US" sz="1200" baseline="0" dirty="0" smtClean="0"/>
              <a:t>, in the </a:t>
            </a:r>
            <a:r>
              <a:rPr lang="en-US" sz="1200" b="1" baseline="0" dirty="0" smtClean="0"/>
              <a:t>Custom</a:t>
            </a:r>
            <a:r>
              <a:rPr lang="en-US" sz="1200" baseline="0" dirty="0" smtClean="0"/>
              <a:t> box, enter </a:t>
            </a:r>
            <a:r>
              <a:rPr lang="en-US" sz="1200" b="1" dirty="0" smtClean="0"/>
              <a:t>30°</a:t>
            </a:r>
            <a:r>
              <a:rPr lang="en-US" sz="1200" b="0" dirty="0" smtClean="0"/>
              <a:t>, and then press ENTER.</a:t>
            </a:r>
            <a:r>
              <a:rPr lang="en-US" sz="1200" b="0" baseline="0" dirty="0" smtClean="0"/>
              <a:t> </a:t>
            </a:r>
          </a:p>
          <a:p>
            <a:pPr marL="1143000" lvl="2" indent="-228600">
              <a:buFont typeface="Arial" pitchFamily="34" charset="0"/>
              <a:buChar char="•"/>
            </a:pPr>
            <a:r>
              <a:rPr lang="en-US" sz="1200" b="0" baseline="0" dirty="0" smtClean="0"/>
              <a:t>S</a:t>
            </a:r>
            <a:r>
              <a:rPr lang="en-US" sz="1200" dirty="0" smtClean="0"/>
              <a:t>elect </a:t>
            </a:r>
            <a:r>
              <a:rPr lang="en-US" sz="1200" b="1" dirty="0" smtClean="0"/>
              <a:t>Clockwise</a:t>
            </a:r>
            <a:r>
              <a:rPr lang="en-US" sz="1200" dirty="0" smtClean="0"/>
              <a:t>.</a:t>
            </a:r>
          </a:p>
          <a:p>
            <a:pPr marL="1143000" lvl="2" indent="-228600">
              <a:buFont typeface="Arial" pitchFamily="34" charset="0"/>
              <a:buChar char="•"/>
            </a:pPr>
            <a:r>
              <a:rPr lang="en-US" sz="1200" baseline="0" dirty="0" smtClean="0"/>
              <a:t>Select </a:t>
            </a:r>
            <a:r>
              <a:rPr lang="en-US" sz="1200" b="1" baseline="0" dirty="0" smtClean="0"/>
              <a:t>Auto-Reverse</a:t>
            </a:r>
            <a:r>
              <a:rPr lang="en-US" sz="1200" baseline="0" dirty="0" smtClean="0"/>
              <a:t>.</a:t>
            </a:r>
            <a:endParaRPr lang="en-US" sz="1200" b="0" baseline="0" dirty="0" smtClean="0"/>
          </a:p>
          <a:p>
            <a:pPr marL="685800" lvl="1" indent="-228600">
              <a:buFont typeface="Arial" pitchFamily="34" charset="0"/>
              <a:buChar char="•"/>
            </a:pPr>
            <a:r>
              <a:rPr lang="en-US" sz="1200" b="0" baseline="0" dirty="0" smtClean="0"/>
              <a:t>On the </a:t>
            </a:r>
            <a:r>
              <a:rPr lang="en-US" sz="1200" b="1" baseline="0" dirty="0" smtClean="0"/>
              <a:t>Timing</a:t>
            </a:r>
            <a:r>
              <a:rPr lang="en-US" sz="1200" b="0" baseline="0" dirty="0" smtClean="0"/>
              <a:t> tab, do the following:</a:t>
            </a:r>
          </a:p>
          <a:p>
            <a:pPr marL="1143000" lvl="2" indent="-228600">
              <a:buFont typeface="Arial" pitchFamily="34" charset="0"/>
              <a:buChar char="•"/>
            </a:pPr>
            <a:r>
              <a:rPr lang="en-US" sz="1200" b="0" baseline="0" dirty="0" smtClean="0"/>
              <a:t>In the</a:t>
            </a:r>
            <a:r>
              <a:rPr lang="en-US" sz="1200" baseline="0" dirty="0" smtClean="0"/>
              <a:t> </a:t>
            </a:r>
            <a:r>
              <a:rPr lang="en-US" sz="1200" b="1" dirty="0" smtClean="0"/>
              <a:t>Start</a:t>
            </a:r>
            <a:r>
              <a:rPr lang="en-US" sz="1200" baseline="0" dirty="0" smtClean="0"/>
              <a:t> list, select</a:t>
            </a:r>
            <a:r>
              <a:rPr lang="en-US" sz="1200" dirty="0" smtClean="0"/>
              <a:t> </a:t>
            </a:r>
            <a:r>
              <a:rPr lang="en-US" sz="1200" b="1" dirty="0" smtClean="0"/>
              <a:t>With Previous</a:t>
            </a:r>
            <a:r>
              <a:rPr lang="en-US" sz="1200" b="0" dirty="0" smtClean="0"/>
              <a:t>. </a:t>
            </a:r>
          </a:p>
          <a:p>
            <a:pPr marL="1143000" lvl="2" indent="-228600">
              <a:buFont typeface="Arial" pitchFamily="34" charset="0"/>
              <a:buChar char="•"/>
            </a:pPr>
            <a:r>
              <a:rPr lang="en-US" sz="1200" b="0" dirty="0" smtClean="0"/>
              <a:t>In the </a:t>
            </a:r>
            <a:r>
              <a:rPr lang="en-US" sz="1200" b="1" dirty="0" smtClean="0"/>
              <a:t>Duration </a:t>
            </a:r>
            <a:r>
              <a:rPr lang="en-US" sz="1200" baseline="0" dirty="0" smtClean="0"/>
              <a:t>list</a:t>
            </a:r>
            <a:r>
              <a:rPr lang="en-US" sz="1200" b="0" dirty="0" smtClean="0"/>
              <a:t>,</a:t>
            </a:r>
            <a:r>
              <a:rPr lang="en-US" sz="1200" b="0" baseline="0" dirty="0" smtClean="0"/>
              <a:t> select </a:t>
            </a:r>
            <a:r>
              <a:rPr lang="en-US" sz="1200" b="1" baseline="0" dirty="0" smtClean="0"/>
              <a:t>1 seconds (Fast)</a:t>
            </a:r>
            <a:r>
              <a:rPr lang="en-US" sz="1200" b="0" baseline="0" dirty="0" smtClean="0"/>
              <a:t>.</a:t>
            </a:r>
          </a:p>
          <a:p>
            <a:pPr marL="228600" indent="-228600">
              <a:buFont typeface="+mj-lt"/>
              <a:buAutoNum type="arabicPeriod"/>
            </a:pPr>
            <a:r>
              <a:rPr lang="en-US" sz="1200" b="0" baseline="0" dirty="0" smtClean="0"/>
              <a:t>On the </a:t>
            </a:r>
            <a:r>
              <a:rPr lang="en-US" sz="1200" b="1" baseline="0" dirty="0" smtClean="0"/>
              <a:t>Animations</a:t>
            </a:r>
            <a:r>
              <a:rPr lang="en-US" sz="1200" b="0" baseline="0" dirty="0" smtClean="0"/>
              <a:t> tab, in the </a:t>
            </a:r>
            <a:r>
              <a:rPr lang="en-US" sz="1200" b="1" baseline="0" dirty="0" smtClean="0"/>
              <a:t>Advanced Animation </a:t>
            </a:r>
            <a:r>
              <a:rPr lang="en-US" sz="1200" b="0" baseline="0" dirty="0" smtClean="0"/>
              <a:t>group, click </a:t>
            </a:r>
            <a:r>
              <a:rPr lang="en-US" sz="1200" b="1" baseline="0" dirty="0" smtClean="0"/>
              <a:t>Add Animation</a:t>
            </a:r>
            <a:r>
              <a:rPr lang="en-US" sz="1200" b="0" baseline="0" dirty="0" smtClean="0"/>
              <a:t>, and then click </a:t>
            </a:r>
            <a:r>
              <a:rPr lang="en-US" sz="1200" b="1" baseline="0" dirty="0" smtClean="0"/>
              <a:t>More Motion Paths</a:t>
            </a:r>
            <a:r>
              <a:rPr lang="en-US" sz="1200" b="0" baseline="0" dirty="0" smtClean="0"/>
              <a:t>. In the </a:t>
            </a:r>
            <a:r>
              <a:rPr lang="en-US" sz="1200" b="1" baseline="0" dirty="0" smtClean="0"/>
              <a:t>Add Motion Path </a:t>
            </a:r>
            <a:r>
              <a:rPr lang="en-US" sz="1200" b="0" baseline="0" dirty="0" smtClean="0"/>
              <a:t>dialog box, under </a:t>
            </a:r>
            <a:r>
              <a:rPr lang="en-US" sz="1200" b="1" baseline="0" dirty="0" smtClean="0"/>
              <a:t>Lines &amp; Curves</a:t>
            </a:r>
            <a:r>
              <a:rPr lang="en-US" sz="1200" b="0" baseline="0" dirty="0" smtClean="0"/>
              <a:t>, click </a:t>
            </a:r>
            <a:r>
              <a:rPr lang="en-US" sz="1200" b="1" baseline="0" dirty="0" smtClean="0"/>
              <a:t>Arc Down</a:t>
            </a:r>
            <a:r>
              <a:rPr lang="en-US" sz="1200" b="0" baseline="0" dirty="0" smtClean="0"/>
              <a:t>.</a:t>
            </a:r>
          </a:p>
          <a:p>
            <a:pPr marL="228600" indent="-228600">
              <a:buFont typeface="+mj-lt"/>
              <a:buAutoNum type="arabicPeriod"/>
            </a:pPr>
            <a:r>
              <a:rPr lang="en-US" sz="1200" b="0" baseline="0" dirty="0" smtClean="0"/>
              <a:t>Also on the </a:t>
            </a:r>
            <a:r>
              <a:rPr lang="en-US" sz="1200" b="1" baseline="0" dirty="0" smtClean="0"/>
              <a:t>Animations</a:t>
            </a:r>
            <a:r>
              <a:rPr lang="en-US" sz="1200" b="0" baseline="0" dirty="0" smtClean="0"/>
              <a:t> tab, in the Timing group, do the following:</a:t>
            </a:r>
          </a:p>
          <a:p>
            <a:pPr marL="685800" lvl="1" indent="-228600">
              <a:buFont typeface="Arial" pitchFamily="34" charset="0"/>
              <a:buChar char="•"/>
            </a:pPr>
            <a:r>
              <a:rPr lang="en-US" sz="1200" b="0" baseline="0" dirty="0" smtClean="0"/>
              <a:t>In the </a:t>
            </a:r>
            <a:r>
              <a:rPr lang="en-US" sz="1200" b="1" baseline="0" dirty="0" smtClean="0"/>
              <a:t>Start</a:t>
            </a:r>
            <a:r>
              <a:rPr lang="en-US" sz="1200" b="0" baseline="0" dirty="0" smtClean="0"/>
              <a:t> list, select </a:t>
            </a:r>
            <a:r>
              <a:rPr lang="en-US" sz="1200" b="1" baseline="0" dirty="0" smtClean="0"/>
              <a:t>With Previous</a:t>
            </a:r>
            <a:r>
              <a:rPr lang="en-US" sz="1200" b="0" baseline="0" dirty="0" smtClean="0"/>
              <a:t>.</a:t>
            </a:r>
          </a:p>
          <a:p>
            <a:pPr marL="685800" lvl="1" indent="-228600">
              <a:buFont typeface="Arial" pitchFamily="34" charset="0"/>
              <a:buChar char="•"/>
            </a:pPr>
            <a:r>
              <a:rPr lang="en-US" sz="1200" b="0" baseline="0" dirty="0" smtClean="0"/>
              <a:t>In the </a:t>
            </a:r>
            <a:r>
              <a:rPr lang="en-US" sz="1200" b="1" baseline="0" dirty="0" smtClean="0"/>
              <a:t>Duration</a:t>
            </a:r>
            <a:r>
              <a:rPr lang="en-US" sz="1200" b="0" baseline="0" dirty="0" smtClean="0"/>
              <a:t> box, enter </a:t>
            </a:r>
            <a:r>
              <a:rPr lang="en-US" sz="1200" b="1" baseline="0" dirty="0" smtClean="0"/>
              <a:t>2.00</a:t>
            </a:r>
            <a:r>
              <a:rPr lang="en-US" sz="1200" b="0" baseline="0" dirty="0" smtClean="0"/>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t>On the slide, right-click the motion path and then click </a:t>
            </a:r>
            <a:r>
              <a:rPr lang="en-US" sz="1200" b="1" baseline="0" dirty="0" smtClean="0"/>
              <a:t>Edit Points</a:t>
            </a:r>
            <a:r>
              <a:rPr lang="en-US" sz="1200" b="0" baseline="0" dirty="0" smtClean="0"/>
              <a:t>. In </a:t>
            </a:r>
            <a:r>
              <a:rPr lang="en-US" sz="1200" b="1" baseline="0" dirty="0" smtClean="0"/>
              <a:t>Edit Points </a:t>
            </a:r>
            <a:r>
              <a:rPr lang="en-US" sz="1200" b="0" baseline="0" dirty="0" smtClean="0"/>
              <a:t>mode, do the following: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t>Right-click the line and then click </a:t>
            </a:r>
            <a:r>
              <a:rPr lang="en-US" sz="1200" b="1" baseline="0" dirty="0" smtClean="0"/>
              <a:t>Add Point</a:t>
            </a:r>
            <a:r>
              <a:rPr lang="en-US" sz="1200" b="0" baseline="0" dirty="0" smtClean="0"/>
              <a:t>. Repeat until the line has five points.</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t>Select the second, third, and fourth points individually. Drag each point so that it is along the dashed curved line.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t>Drag the end point off the right side of the slide. </a:t>
            </a:r>
            <a:r>
              <a:rPr lang="en-US" sz="1200" b="0" i="0" baseline="0" dirty="0" smtClean="0"/>
              <a:t>(</a:t>
            </a:r>
            <a:r>
              <a:rPr lang="en-US" sz="1200" b="1" i="0" baseline="0" dirty="0" smtClean="0"/>
              <a:t>Note:</a:t>
            </a:r>
            <a:r>
              <a:rPr lang="en-US" sz="1200" b="0" i="0" baseline="0" dirty="0" smtClean="0"/>
              <a:t> Click at least 1.5” off the right edge of the slide so that the text and its shadow exit completely.)</a:t>
            </a:r>
          </a:p>
          <a:p>
            <a:pPr marL="228600" indent="-228600">
              <a:buFont typeface="+mj-lt"/>
              <a:buAutoNum type="arabicPeriod"/>
            </a:pPr>
            <a:r>
              <a:rPr lang="en-US" sz="1200" dirty="0" smtClean="0"/>
              <a:t>On the</a:t>
            </a:r>
            <a:r>
              <a:rPr lang="en-US" sz="1200" baseline="0" dirty="0" smtClean="0"/>
              <a:t> sl</a:t>
            </a:r>
            <a:r>
              <a:rPr lang="en-US" sz="1200" dirty="0" smtClean="0"/>
              <a:t>ide, right-click the motion path, and then click </a:t>
            </a:r>
            <a:r>
              <a:rPr lang="en-US" sz="1200" b="1" dirty="0" smtClean="0"/>
              <a:t>Reverse Path Direction</a:t>
            </a:r>
            <a:r>
              <a:rPr lang="en-US" sz="1200" dirty="0" smtClean="0"/>
              <a:t>.</a:t>
            </a:r>
          </a:p>
          <a:p>
            <a:pPr marL="228600" indent="-228600">
              <a:buFont typeface="+mj-lt"/>
              <a:buAutoNum type="arabicPeriod"/>
            </a:pPr>
            <a:r>
              <a:rPr lang="en-US" sz="1200" dirty="0" smtClean="0"/>
              <a:t>On the </a:t>
            </a:r>
            <a:r>
              <a:rPr lang="en-US" sz="1200" b="1" dirty="0" smtClean="0"/>
              <a:t>View</a:t>
            </a:r>
            <a:r>
              <a:rPr lang="en-US" sz="1200" dirty="0" smtClean="0"/>
              <a:t> tab, in the </a:t>
            </a:r>
            <a:r>
              <a:rPr lang="en-US" sz="1200" b="1" dirty="0" smtClean="0"/>
              <a:t>Show/Hide</a:t>
            </a:r>
            <a:r>
              <a:rPr lang="en-US" sz="1200" dirty="0" smtClean="0"/>
              <a:t> group, clear </a:t>
            </a:r>
            <a:r>
              <a:rPr lang="en-US" sz="1200" b="1" dirty="0" smtClean="0"/>
              <a:t>Ruler</a:t>
            </a:r>
            <a:r>
              <a:rPr lang="en-US" sz="1200" dirty="0" smtClean="0"/>
              <a:t>.</a:t>
            </a:r>
          </a:p>
          <a:p>
            <a:pPr marL="228600" indent="-228600">
              <a:buFont typeface="+mj-lt"/>
              <a:buAutoNum type="arabicPeriod"/>
            </a:pPr>
            <a:r>
              <a:rPr lang="en-US" sz="1200" dirty="0" smtClean="0"/>
              <a:t>Right-click</a:t>
            </a:r>
            <a:r>
              <a:rPr lang="en-US" sz="1200" baseline="0" dirty="0" smtClean="0"/>
              <a:t> the slide background area, and then click </a:t>
            </a:r>
            <a:r>
              <a:rPr lang="en-US" sz="1200" b="1" baseline="0" dirty="0" smtClean="0"/>
              <a:t>Grid and Guides</a:t>
            </a:r>
            <a:r>
              <a:rPr lang="en-US" sz="1200" baseline="0" dirty="0" smtClean="0"/>
              <a:t>. In the </a:t>
            </a:r>
            <a:r>
              <a:rPr lang="en-US" sz="1200" b="1" baseline="0" dirty="0" smtClean="0"/>
              <a:t>Grid and Guides </a:t>
            </a:r>
            <a:r>
              <a:rPr lang="en-US" sz="1200" baseline="0" dirty="0" smtClean="0"/>
              <a:t>dialog box, under </a:t>
            </a:r>
            <a:r>
              <a:rPr lang="en-US" sz="1200" b="1" baseline="0" dirty="0" smtClean="0"/>
              <a:t>Guide settings</a:t>
            </a:r>
            <a:r>
              <a:rPr lang="en-US" sz="1200" baseline="0" dirty="0" smtClean="0"/>
              <a:t>, clear </a:t>
            </a:r>
            <a:r>
              <a:rPr lang="en-US" sz="1200" b="1" baseline="0" dirty="0" smtClean="0"/>
              <a:t>Display drawing guides on screen</a:t>
            </a:r>
            <a:r>
              <a:rPr lang="en-US" sz="1200" baseline="0" dirty="0" smtClean="0"/>
              <a:t>. </a:t>
            </a:r>
            <a:endParaRPr lang="en-US" sz="1200" dirty="0" smtClean="0"/>
          </a:p>
          <a:p>
            <a:endParaRPr lang="en-US" sz="1200" dirty="0" smtClean="0"/>
          </a:p>
          <a:p>
            <a:endParaRPr lang="en-US" sz="1200" dirty="0" smtClean="0"/>
          </a:p>
          <a:p>
            <a:pPr marL="0" marR="0" lvl="3" indent="-22860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To reproduce the animated “2” on this slide, do the following:</a:t>
            </a:r>
            <a:endParaRPr lang="en-US" sz="1200" b="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dirty="0" smtClean="0">
                <a:solidFill>
                  <a:schemeClr val="tx1"/>
                </a:solidFill>
                <a:latin typeface="+mn-lt"/>
                <a:ea typeface="+mn-ea"/>
                <a:cs typeface="+mn-cs"/>
              </a:rPr>
              <a:t>Select the first text box. </a:t>
            </a: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Home</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Clipboard</a:t>
            </a:r>
            <a:r>
              <a:rPr lang="en-US" sz="1200" kern="1200" dirty="0" smtClean="0">
                <a:solidFill>
                  <a:schemeClr val="tx1"/>
                </a:solidFill>
                <a:effectLst/>
                <a:latin typeface="+mn-lt"/>
                <a:ea typeface="+mn-ea"/>
                <a:cs typeface="+mn-cs"/>
              </a:rPr>
              <a:t> group, click the arrow to the right of </a:t>
            </a:r>
            <a:r>
              <a:rPr lang="en-US" sz="1200" b="1" kern="1200" dirty="0" smtClean="0">
                <a:solidFill>
                  <a:schemeClr val="tx1"/>
                </a:solidFill>
                <a:effectLst/>
                <a:latin typeface="+mn-lt"/>
                <a:ea typeface="+mn-ea"/>
                <a:cs typeface="+mn-cs"/>
              </a:rPr>
              <a:t>Copy</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Duplicate</a:t>
            </a:r>
            <a:r>
              <a:rPr lang="en-US" sz="1200" b="0" kern="1200" baseline="0" dirty="0" smtClean="0">
                <a:solidFill>
                  <a:schemeClr val="tx1"/>
                </a:solidFill>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startAt="2"/>
              <a:tabLst/>
              <a:defRPr/>
            </a:pPr>
            <a:r>
              <a:rPr lang="en-US" sz="1200" b="0" kern="1200" dirty="0" smtClean="0">
                <a:solidFill>
                  <a:schemeClr val="tx1"/>
                </a:solidFill>
                <a:latin typeface="+mn-lt"/>
                <a:ea typeface="+mn-ea"/>
                <a:cs typeface="+mn-cs"/>
              </a:rPr>
              <a:t>Click in the second text box, delete </a:t>
            </a:r>
            <a:r>
              <a:rPr lang="en-US" sz="1200" b="1" kern="1200" dirty="0" smtClean="0">
                <a:solidFill>
                  <a:schemeClr val="tx1"/>
                </a:solidFill>
                <a:latin typeface="+mn-lt"/>
                <a:ea typeface="+mn-ea"/>
                <a:cs typeface="+mn-cs"/>
              </a:rPr>
              <a:t>1</a:t>
            </a:r>
            <a:r>
              <a:rPr lang="en-US" sz="1200" b="0" kern="1200" dirty="0" smtClean="0">
                <a:solidFill>
                  <a:schemeClr val="tx1"/>
                </a:solidFill>
                <a:latin typeface="+mn-lt"/>
                <a:ea typeface="+mn-ea"/>
                <a:cs typeface="+mn-cs"/>
              </a:rPr>
              <a:t>, and then enter </a:t>
            </a:r>
            <a:r>
              <a:rPr lang="en-US" sz="1200" b="1" kern="1200" dirty="0" smtClean="0">
                <a:solidFill>
                  <a:schemeClr val="tx1"/>
                </a:solidFill>
                <a:latin typeface="+mn-lt"/>
                <a:ea typeface="+mn-ea"/>
                <a:cs typeface="+mn-cs"/>
              </a:rPr>
              <a:t>2</a:t>
            </a:r>
            <a:r>
              <a:rPr lang="en-US" sz="1200" b="0" kern="1200" dirty="0" smtClean="0">
                <a:solidFill>
                  <a:schemeClr val="tx1"/>
                </a:solidFill>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startAt="2"/>
              <a:tabLst/>
              <a:defRPr/>
            </a:pPr>
            <a:r>
              <a:rPr lang="en-US" sz="1200" b="0" kern="1200" dirty="0" smtClean="0">
                <a:solidFill>
                  <a:schemeClr val="tx1"/>
                </a:solidFill>
                <a:latin typeface="+mn-lt"/>
                <a:ea typeface="+mn-ea"/>
                <a:cs typeface="+mn-cs"/>
              </a:rPr>
              <a:t>Select the second text box. Under</a:t>
            </a:r>
            <a:r>
              <a:rPr lang="en-US" sz="1200" b="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Drawing Tools</a:t>
            </a:r>
            <a:r>
              <a:rPr lang="en-US" sz="1200" b="0" kern="1200" baseline="0" dirty="0" smtClean="0">
                <a:solidFill>
                  <a:schemeClr val="tx1"/>
                </a:solidFill>
                <a:latin typeface="+mn-lt"/>
                <a:ea typeface="+mn-ea"/>
                <a:cs typeface="+mn-cs"/>
              </a:rPr>
              <a:t>, on the </a:t>
            </a:r>
            <a:r>
              <a:rPr lang="en-US" sz="1200" b="1" kern="1200" baseline="0" dirty="0" smtClean="0">
                <a:solidFill>
                  <a:schemeClr val="tx1"/>
                </a:solidFill>
                <a:latin typeface="+mn-lt"/>
                <a:ea typeface="+mn-ea"/>
                <a:cs typeface="+mn-cs"/>
              </a:rPr>
              <a:t>Format</a:t>
            </a:r>
            <a:r>
              <a:rPr lang="en-US" sz="1200" b="0" kern="1200" baseline="0" dirty="0" smtClean="0">
                <a:solidFill>
                  <a:schemeClr val="tx1"/>
                </a:solidFill>
                <a:latin typeface="+mn-lt"/>
                <a:ea typeface="+mn-ea"/>
                <a:cs typeface="+mn-cs"/>
              </a:rPr>
              <a:t> tab, in the bottom right corner of the </a:t>
            </a:r>
            <a:r>
              <a:rPr lang="en-US" sz="1200" b="1" kern="1200" baseline="0" dirty="0" smtClean="0">
                <a:solidFill>
                  <a:schemeClr val="tx1"/>
                </a:solidFill>
                <a:latin typeface="+mn-lt"/>
                <a:ea typeface="+mn-ea"/>
                <a:cs typeface="+mn-cs"/>
              </a:rPr>
              <a:t>WordArt Styles </a:t>
            </a:r>
            <a:r>
              <a:rPr lang="en-US" sz="1200" b="0" kern="1200" baseline="0" dirty="0" smtClean="0">
                <a:solidFill>
                  <a:schemeClr val="tx1"/>
                </a:solidFill>
                <a:latin typeface="+mn-lt"/>
                <a:ea typeface="+mn-ea"/>
                <a:cs typeface="+mn-cs"/>
              </a:rPr>
              <a:t>group, click the </a:t>
            </a:r>
            <a:r>
              <a:rPr lang="en-US" sz="1200" b="1" kern="1200" dirty="0" smtClean="0">
                <a:solidFill>
                  <a:schemeClr val="tx1"/>
                </a:solidFill>
                <a:latin typeface="+mn-lt"/>
                <a:ea typeface="+mn-ea"/>
                <a:cs typeface="+mn-cs"/>
              </a:rPr>
              <a:t>Format</a:t>
            </a:r>
            <a:r>
              <a:rPr lang="en-US" sz="1200" b="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Text</a:t>
            </a:r>
            <a:r>
              <a:rPr lang="en-US" sz="1200" b="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Effects</a:t>
            </a:r>
            <a:r>
              <a:rPr lang="en-US" sz="1200" b="0" kern="1200" baseline="0" dirty="0" smtClean="0">
                <a:solidFill>
                  <a:schemeClr val="tx1"/>
                </a:solidFill>
                <a:latin typeface="+mn-lt"/>
                <a:ea typeface="+mn-ea"/>
                <a:cs typeface="+mn-cs"/>
              </a:rPr>
              <a:t> dialog box launcher. </a:t>
            </a: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Fill </a:t>
            </a:r>
            <a:r>
              <a:rPr lang="en-US" sz="1200" kern="1200" baseline="0" dirty="0" smtClean="0">
                <a:solidFill>
                  <a:schemeClr val="tx1"/>
                </a:solidFill>
                <a:latin typeface="+mn-lt"/>
                <a:ea typeface="+mn-ea"/>
                <a:cs typeface="+mn-cs"/>
              </a:rPr>
              <a:t>in the left pane, select </a:t>
            </a:r>
            <a:r>
              <a:rPr lang="en-US" sz="1200" b="1" kern="1200" baseline="0" dirty="0" smtClean="0">
                <a:solidFill>
                  <a:schemeClr val="tx1"/>
                </a:solidFill>
                <a:latin typeface="+mn-lt"/>
                <a:ea typeface="+mn-ea"/>
                <a:cs typeface="+mn-cs"/>
              </a:rPr>
              <a:t>Gradient fill </a:t>
            </a:r>
            <a:r>
              <a:rPr lang="en-US" sz="120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Text Fill </a:t>
            </a:r>
            <a:r>
              <a:rPr lang="en-US" sz="1200" kern="1200" baseline="0" dirty="0" smtClean="0">
                <a:solidFill>
                  <a:schemeClr val="tx1"/>
                </a:solidFill>
                <a:latin typeface="+mn-lt"/>
                <a:ea typeface="+mn-ea"/>
                <a:cs typeface="+mn-cs"/>
              </a:rPr>
              <a:t>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Linear Down </a:t>
            </a:r>
            <a:r>
              <a:rPr lang="en-US" sz="1200" kern="1200" dirty="0" smtClean="0">
                <a:solidFill>
                  <a:schemeClr val="tx1"/>
                </a:solidFill>
                <a:latin typeface="+mn-lt"/>
                <a:ea typeface="+mn-ea"/>
                <a:cs typeface="+mn-cs"/>
              </a:rPr>
              <a:t>(first row, second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 gradient stop</a:t>
            </a:r>
            <a:r>
              <a:rPr lang="en-US" sz="1200" b="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 gradient stop</a:t>
            </a:r>
            <a:r>
              <a:rPr lang="en-US" sz="1200" kern="1200" dirty="0" smtClean="0">
                <a:solidFill>
                  <a:schemeClr val="tx1"/>
                </a:solidFill>
                <a:latin typeface="+mn-lt"/>
                <a:ea typeface="+mn-ea"/>
                <a:cs typeface="+mn-cs"/>
              </a:rPr>
              <a:t> until two stops appear in the slider.</a:t>
            </a:r>
          </a:p>
          <a:p>
            <a:pPr marL="342900" lvl="0" indent="-342900">
              <a:buFont typeface="+mj-lt"/>
              <a:buAutoNum type="arabicPeriod" startAt="2"/>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first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a:t>
            </a:r>
            <a:r>
              <a:rPr lang="en-US" sz="1200" b="0" kern="1200" dirty="0" smtClean="0">
                <a:solidFill>
                  <a:schemeClr val="tx1"/>
                </a:solidFill>
                <a:latin typeface="+mn-lt"/>
                <a:ea typeface="+mn-ea"/>
                <a:cs typeface="+mn-cs"/>
              </a:rPr>
              <a:t>(first row, first option from the left).</a:t>
            </a:r>
          </a:p>
          <a:p>
            <a:pPr marL="1143000" lvl="2" indent="-228600">
              <a:buFont typeface="Arial" pitchFamily="34" charset="0"/>
              <a:buChar cha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50%</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last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85%</a:t>
            </a:r>
            <a:r>
              <a:rPr lang="en-US" sz="1200" kern="1200" dirty="0" smtClean="0">
                <a:solidFill>
                  <a:schemeClr val="tx1"/>
                </a:solidFill>
                <a:latin typeface="+mn-lt"/>
                <a:ea typeface="+mn-ea"/>
                <a:cs typeface="+mn-cs"/>
              </a:rPr>
              <a:t>.</a:t>
            </a:r>
          </a:p>
          <a:p>
            <a:pPr marL="1143000" lvl="2" indent="-228600">
              <a:buFont typeface="Arial" pitchFamily="34" charset="0"/>
              <a:buChar char="•"/>
              <a:defRPr/>
            </a:pPr>
            <a:r>
              <a:rPr lang="en-US" sz="1200" dirty="0" smtClean="0"/>
              <a:t>Click the button next to </a:t>
            </a:r>
            <a:r>
              <a:rPr lang="en-US" sz="1200" b="1" dirty="0" smtClean="0"/>
              <a:t>Color</a:t>
            </a:r>
            <a:r>
              <a:rPr lang="en-US" sz="1200" dirty="0" smtClean="0"/>
              <a:t>, click </a:t>
            </a:r>
            <a:r>
              <a:rPr lang="en-US" sz="1200" b="1" dirty="0" smtClean="0"/>
              <a:t>More Colors</a:t>
            </a:r>
            <a:r>
              <a:rPr lang="en-US" sz="1200" dirty="0" smtClean="0"/>
              <a:t>, and then 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198</a:t>
            </a:r>
            <a:r>
              <a:rPr lang="en-US" sz="1200" dirty="0" smtClean="0"/>
              <a:t>, Green: </a:t>
            </a:r>
            <a:r>
              <a:rPr lang="en-US" sz="1200" b="1" dirty="0" smtClean="0"/>
              <a:t>217</a:t>
            </a:r>
            <a:r>
              <a:rPr lang="en-US" sz="1200" dirty="0" smtClean="0"/>
              <a:t>, Blue: </a:t>
            </a:r>
            <a:r>
              <a:rPr lang="en-US" sz="1200" b="1" dirty="0" smtClean="0"/>
              <a:t>241</a:t>
            </a:r>
            <a:r>
              <a:rPr lang="en-US" sz="1200" dirty="0" smtClean="0"/>
              <a: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0%</a:t>
            </a:r>
            <a:r>
              <a:rPr lang="en-US" sz="1200" b="0" kern="1200" dirty="0" smtClean="0">
                <a:solidFill>
                  <a:schemeClr val="tx1"/>
                </a:solidFill>
                <a:latin typeface="+mn-lt"/>
                <a:ea typeface="+mn-ea"/>
                <a:cs typeface="+mn-cs"/>
              </a:rPr>
              <a:t>.</a:t>
            </a:r>
            <a:endParaRPr lang="en-US" sz="1200" i="0" baseline="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in the left pane. In the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pane, select </a:t>
            </a:r>
            <a:r>
              <a:rPr lang="en-US" sz="1200" b="1" kern="1200" baseline="0" dirty="0" smtClean="0">
                <a:solidFill>
                  <a:schemeClr val="tx1"/>
                </a:solidFill>
                <a:latin typeface="+mn-lt"/>
                <a:ea typeface="+mn-ea"/>
                <a:cs typeface="+mn-cs"/>
              </a:rPr>
              <a:t>Solid line</a:t>
            </a:r>
            <a:r>
              <a:rPr lang="en-US" sz="1200" kern="1200" baseline="0" dirty="0" smtClean="0">
                <a:solidFill>
                  <a:schemeClr val="tx1"/>
                </a:solidFill>
                <a:latin typeface="+mn-lt"/>
                <a:ea typeface="+mn-ea"/>
                <a:cs typeface="+mn-cs"/>
              </a:rPr>
              <a:t>, click the button next to </a:t>
            </a:r>
            <a:r>
              <a:rPr lang="en-US" sz="1200" b="1" kern="1200" baseline="0" dirty="0" smtClean="0">
                <a:solidFill>
                  <a:schemeClr val="tx1"/>
                </a:solidFill>
                <a:latin typeface="+mn-lt"/>
                <a:ea typeface="+mn-ea"/>
                <a:cs typeface="+mn-cs"/>
              </a:rPr>
              <a:t>Color</a:t>
            </a:r>
            <a:r>
              <a:rPr lang="en-US" sz="120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More Colors</a:t>
            </a:r>
            <a:r>
              <a:rPr lang="en-US" sz="1200" kern="1200" baseline="0" dirty="0" smtClean="0">
                <a:solidFill>
                  <a:schemeClr val="tx1"/>
                </a:solidFill>
                <a:latin typeface="+mn-lt"/>
                <a:ea typeface="+mn-ea"/>
                <a:cs typeface="+mn-cs"/>
              </a:rPr>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228</a:t>
            </a:r>
            <a:r>
              <a:rPr lang="en-US" sz="1200" dirty="0" smtClean="0"/>
              <a:t>, Green: </a:t>
            </a:r>
            <a:r>
              <a:rPr lang="en-US" sz="1200" b="1" dirty="0" smtClean="0"/>
              <a:t>108</a:t>
            </a:r>
            <a:r>
              <a:rPr lang="en-US" sz="1200" dirty="0" smtClean="0"/>
              <a:t>, Blue: </a:t>
            </a:r>
            <a:r>
              <a:rPr lang="en-US" sz="1200" b="1" dirty="0" smtClean="0"/>
              <a:t>10</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3-D Rotation </a:t>
            </a:r>
            <a:r>
              <a:rPr lang="en-US" sz="1200" kern="1200" baseline="0" dirty="0" smtClean="0">
                <a:solidFill>
                  <a:schemeClr val="tx1"/>
                </a:solidFill>
                <a:latin typeface="+mn-lt"/>
                <a:ea typeface="+mn-ea"/>
                <a:cs typeface="+mn-cs"/>
              </a:rPr>
              <a:t>in the left pane. In the </a:t>
            </a:r>
            <a:r>
              <a:rPr lang="en-US" sz="1200" b="1" kern="1200" dirty="0" smtClean="0">
                <a:solidFill>
                  <a:schemeClr val="tx1"/>
                </a:solidFill>
                <a:latin typeface="+mn-lt"/>
                <a:ea typeface="+mn-ea"/>
                <a:cs typeface="+mn-cs"/>
              </a:rPr>
              <a:t>3-D Rotation </a:t>
            </a:r>
            <a:r>
              <a:rPr lang="en-US" sz="1200" kern="1200" baseline="0" dirty="0" smtClean="0">
                <a:solidFill>
                  <a:schemeClr val="tx1"/>
                </a:solidFill>
                <a:latin typeface="+mn-lt"/>
                <a:ea typeface="+mn-ea"/>
                <a:cs typeface="+mn-cs"/>
              </a:rPr>
              <a:t>pane, under </a:t>
            </a:r>
            <a:r>
              <a:rPr lang="en-US" sz="1200" b="1" kern="1200" baseline="0" dirty="0" smtClean="0">
                <a:solidFill>
                  <a:schemeClr val="tx1"/>
                </a:solidFill>
                <a:latin typeface="+mn-lt"/>
                <a:ea typeface="+mn-ea"/>
                <a:cs typeface="+mn-cs"/>
              </a:rPr>
              <a:t>Rotation</a:t>
            </a:r>
            <a:r>
              <a:rPr lang="en-US" sz="1200" kern="1200" baseline="0" dirty="0" smtClean="0">
                <a:solidFill>
                  <a:schemeClr val="tx1"/>
                </a:solidFill>
                <a:latin typeface="+mn-lt"/>
                <a:ea typeface="+mn-ea"/>
                <a:cs typeface="+mn-cs"/>
              </a:rPr>
              <a:t>, in the </a:t>
            </a:r>
            <a:r>
              <a:rPr lang="en-US" sz="1200" b="1" kern="1200" baseline="0" dirty="0" smtClean="0">
                <a:solidFill>
                  <a:schemeClr val="tx1"/>
                </a:solidFill>
                <a:latin typeface="+mn-lt"/>
                <a:ea typeface="+mn-ea"/>
                <a:cs typeface="+mn-cs"/>
              </a:rPr>
              <a:t>Z</a:t>
            </a:r>
            <a:r>
              <a:rPr lang="en-US" sz="1200" kern="1200" baseline="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350°</a:t>
            </a:r>
            <a:r>
              <a:rPr lang="en-US" sz="1200" b="0" kern="1200" dirty="0" smtClean="0">
                <a:solidFill>
                  <a:schemeClr val="tx1"/>
                </a:solidFill>
                <a:latin typeface="+mn-lt"/>
                <a:ea typeface="+mn-ea"/>
                <a:cs typeface="+mn-cs"/>
              </a:rPr>
              <a:t>.</a:t>
            </a:r>
            <a:endParaRPr lang="en-US" sz="120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i="0" baseline="0" dirty="0" smtClean="0"/>
              <a:t>Also in the </a:t>
            </a:r>
            <a:r>
              <a:rPr lang="en-US" sz="1200" b="1" i="0" baseline="0" dirty="0" smtClean="0"/>
              <a:t>Format Text Effects </a:t>
            </a:r>
            <a:r>
              <a:rPr lang="en-US" sz="1200" i="0" baseline="0" dirty="0" smtClean="0"/>
              <a:t>dialog box, click </a:t>
            </a:r>
            <a:r>
              <a:rPr lang="en-US" sz="1200" b="1" i="0" baseline="0" dirty="0" smtClean="0"/>
              <a:t>Glow and Soft Edges </a:t>
            </a:r>
            <a:r>
              <a:rPr lang="en-US" sz="1200" i="0" baseline="0" dirty="0" smtClean="0"/>
              <a:t>in the left pane, in the </a:t>
            </a:r>
            <a:r>
              <a:rPr lang="en-US" sz="1200" b="1" i="0" baseline="0" dirty="0" smtClean="0"/>
              <a:t>Glow and Soft Edges </a:t>
            </a:r>
            <a:r>
              <a:rPr lang="en-US" sz="1200" i="0" baseline="0" dirty="0" smtClean="0"/>
              <a:t>pane, click the button next to </a:t>
            </a:r>
            <a:r>
              <a:rPr lang="en-US" sz="1200" b="1" i="0" baseline="0" dirty="0" smtClean="0"/>
              <a:t>Color</a:t>
            </a:r>
            <a:r>
              <a:rPr lang="en-US" sz="1200" i="0" baseline="0" dirty="0" smtClean="0"/>
              <a:t>, and then click </a:t>
            </a:r>
            <a:r>
              <a:rPr lang="en-US" sz="1200" b="1" i="0" baseline="0" dirty="0" smtClean="0"/>
              <a:t>More Colors</a:t>
            </a:r>
            <a:r>
              <a:rPr lang="en-US" sz="1200" i="0" baseline="0" dirty="0" smtClean="0"/>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255</a:t>
            </a:r>
            <a:r>
              <a:rPr lang="en-US" sz="1200" dirty="0" smtClean="0"/>
              <a:t>, Green: </a:t>
            </a:r>
            <a:r>
              <a:rPr lang="en-US" sz="1200" b="1" dirty="0" smtClean="0"/>
              <a:t>144</a:t>
            </a:r>
            <a:r>
              <a:rPr lang="en-US" sz="1200" dirty="0" smtClean="0"/>
              <a:t>, Blue: </a:t>
            </a:r>
            <a:r>
              <a:rPr lang="en-US" sz="1200" b="1" dirty="0" smtClean="0"/>
              <a:t>4</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b="0" i="0" kern="1200" dirty="0" smtClean="0">
                <a:solidFill>
                  <a:schemeClr val="tx1"/>
                </a:solidFill>
                <a:latin typeface="+mn-lt"/>
                <a:ea typeface="+mn-ea"/>
                <a:cs typeface="+mn-cs"/>
              </a:rPr>
              <a:t>Drag the second text box onto the curved</a:t>
            </a:r>
            <a:r>
              <a:rPr lang="en-US" sz="1200" b="0" i="0" kern="1200" baseline="0" dirty="0" smtClean="0">
                <a:solidFill>
                  <a:schemeClr val="tx1"/>
                </a:solidFill>
                <a:latin typeface="+mn-lt"/>
                <a:ea typeface="+mn-ea"/>
                <a:cs typeface="+mn-cs"/>
              </a:rPr>
              <a:t> line, to the right of the “1” text box and approximately in the middle of the slide.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b="0" i="0" kern="1200" baseline="0" dirty="0" smtClean="0">
                <a:solidFill>
                  <a:schemeClr val="tx1"/>
                </a:solidFill>
                <a:latin typeface="+mn-lt"/>
                <a:ea typeface="+mn-ea"/>
                <a:cs typeface="+mn-cs"/>
              </a:rPr>
              <a:t>On the </a:t>
            </a:r>
            <a:r>
              <a:rPr lang="en-US" sz="1200" b="1" i="0" kern="1200" baseline="0" dirty="0" smtClean="0">
                <a:solidFill>
                  <a:schemeClr val="tx1"/>
                </a:solidFill>
                <a:latin typeface="+mn-lt"/>
                <a:ea typeface="+mn-ea"/>
                <a:cs typeface="+mn-cs"/>
              </a:rPr>
              <a:t>Animations</a:t>
            </a:r>
            <a:r>
              <a:rPr lang="en-US" sz="1200" b="0" i="0" kern="1200" baseline="0" dirty="0" smtClean="0">
                <a:solidFill>
                  <a:schemeClr val="tx1"/>
                </a:solidFill>
                <a:latin typeface="+mn-lt"/>
                <a:ea typeface="+mn-ea"/>
                <a:cs typeface="+mn-cs"/>
              </a:rPr>
              <a:t> tab, in the </a:t>
            </a:r>
            <a:r>
              <a:rPr lang="en-US" sz="1200" b="1" i="0" kern="1200" baseline="0" dirty="0" smtClean="0">
                <a:solidFill>
                  <a:schemeClr val="tx1"/>
                </a:solidFill>
                <a:latin typeface="+mn-lt"/>
                <a:ea typeface="+mn-ea"/>
                <a:cs typeface="+mn-cs"/>
              </a:rPr>
              <a:t>Advanced Animation </a:t>
            </a:r>
            <a:r>
              <a:rPr lang="en-US" sz="1200" b="0" i="0" kern="1200" baseline="0" dirty="0" smtClean="0">
                <a:solidFill>
                  <a:schemeClr val="tx1"/>
                </a:solidFill>
                <a:latin typeface="+mn-lt"/>
                <a:ea typeface="+mn-ea"/>
                <a:cs typeface="+mn-cs"/>
              </a:rPr>
              <a:t>group, click </a:t>
            </a:r>
            <a:r>
              <a:rPr lang="en-US" sz="1200" b="1" i="0" kern="1200" baseline="0" dirty="0" smtClean="0">
                <a:solidFill>
                  <a:schemeClr val="tx1"/>
                </a:solidFill>
                <a:latin typeface="+mn-lt"/>
                <a:ea typeface="+mn-ea"/>
                <a:cs typeface="+mn-cs"/>
              </a:rPr>
              <a:t>Animation Pane</a:t>
            </a:r>
            <a:r>
              <a:rPr lang="en-US" sz="1200" b="0" i="0" kern="1200" baseline="0" dirty="0" smtClean="0">
                <a:solidFill>
                  <a:schemeClr val="tx1"/>
                </a:solidFill>
                <a:latin typeface="+mn-lt"/>
                <a:ea typeface="+mn-ea"/>
                <a:cs typeface="+mn-cs"/>
              </a:rPr>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i="0" kern="1200" baseline="0" dirty="0" smtClean="0">
                <a:solidFill>
                  <a:schemeClr val="tx1"/>
                </a:solidFill>
                <a:latin typeface="+mn-lt"/>
                <a:ea typeface="+mn-ea"/>
                <a:cs typeface="+mn-cs"/>
              </a:rPr>
              <a:t>Press and hold CTRL, and then 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fourth and fifth animation effects (fade and spin effects for the second text box). On the </a:t>
            </a:r>
            <a:r>
              <a:rPr lang="en-US" sz="1200" b="1" i="0" kern="1200" baseline="0" dirty="0" smtClean="0">
                <a:solidFill>
                  <a:schemeClr val="tx1"/>
                </a:solidFill>
                <a:latin typeface="+mn-lt"/>
                <a:ea typeface="+mn-ea"/>
                <a:cs typeface="+mn-cs"/>
              </a:rPr>
              <a:t>Animations</a:t>
            </a:r>
            <a:r>
              <a:rPr lang="en-US" sz="1200" i="0" kern="1200" baseline="0" dirty="0" smtClean="0">
                <a:solidFill>
                  <a:schemeClr val="tx1"/>
                </a:solidFill>
                <a:latin typeface="+mn-lt"/>
                <a:ea typeface="+mn-ea"/>
                <a:cs typeface="+mn-cs"/>
              </a:rPr>
              <a:t> tab, in the </a:t>
            </a:r>
            <a:r>
              <a:rPr lang="en-US" sz="1200" b="1" i="0" kern="1200" baseline="0" dirty="0" smtClean="0">
                <a:solidFill>
                  <a:schemeClr val="tx1"/>
                </a:solidFill>
                <a:latin typeface="+mn-lt"/>
                <a:ea typeface="+mn-ea"/>
                <a:cs typeface="+mn-cs"/>
              </a:rPr>
              <a:t>Timing</a:t>
            </a:r>
            <a:r>
              <a:rPr lang="en-US" sz="1200" i="0" kern="1200" baseline="0" dirty="0" smtClean="0">
                <a:solidFill>
                  <a:schemeClr val="tx1"/>
                </a:solidFill>
                <a:latin typeface="+mn-lt"/>
                <a:ea typeface="+mn-ea"/>
                <a:cs typeface="+mn-cs"/>
              </a:rPr>
              <a:t> group, do the following:</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Delay</a:t>
            </a:r>
            <a:r>
              <a:rPr lang="en-US" sz="1200" i="0" kern="1200" baseline="0" dirty="0" smtClean="0">
                <a:solidFill>
                  <a:schemeClr val="tx1"/>
                </a:solidFill>
                <a:latin typeface="+mn-lt"/>
                <a:ea typeface="+mn-ea"/>
                <a:cs typeface="+mn-cs"/>
              </a:rPr>
              <a:t> box, enter </a:t>
            </a:r>
            <a:r>
              <a:rPr lang="en-US" sz="1200" b="1" i="0" kern="1200" baseline="0" dirty="0" smtClean="0">
                <a:solidFill>
                  <a:schemeClr val="tx1"/>
                </a:solidFill>
                <a:latin typeface="+mn-lt"/>
                <a:ea typeface="+mn-ea"/>
                <a:cs typeface="+mn-cs"/>
              </a:rPr>
              <a:t>0.5</a:t>
            </a:r>
            <a:r>
              <a:rPr lang="en-US" sz="1200" i="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Duration </a:t>
            </a:r>
            <a:r>
              <a:rPr lang="en-US" sz="1200" i="0" kern="1200" baseline="0" dirty="0" smtClean="0">
                <a:solidFill>
                  <a:schemeClr val="tx1"/>
                </a:solidFill>
                <a:latin typeface="+mn-lt"/>
                <a:ea typeface="+mn-ea"/>
                <a:cs typeface="+mn-cs"/>
              </a:rPr>
              <a:t>box, enter </a:t>
            </a:r>
            <a:r>
              <a:rPr lang="en-US" sz="1200" b="1" i="0" kern="1200" baseline="0" dirty="0" smtClean="0">
                <a:solidFill>
                  <a:schemeClr val="tx1"/>
                </a:solidFill>
                <a:latin typeface="+mn-lt"/>
                <a:ea typeface="+mn-ea"/>
                <a:cs typeface="+mn-cs"/>
              </a:rPr>
              <a:t>0.9 seconds</a:t>
            </a:r>
            <a:r>
              <a:rPr lang="en-US" sz="1200" i="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sixth animation effect (motion path for the second text box). On the </a:t>
            </a:r>
            <a:r>
              <a:rPr lang="en-US" sz="1200" b="1" i="0" kern="1200" baseline="0" dirty="0" smtClean="0">
                <a:solidFill>
                  <a:schemeClr val="tx1"/>
                </a:solidFill>
                <a:latin typeface="+mn-lt"/>
                <a:ea typeface="+mn-ea"/>
                <a:cs typeface="+mn-cs"/>
              </a:rPr>
              <a:t>Animations</a:t>
            </a:r>
            <a:r>
              <a:rPr lang="en-US" sz="1200" i="0" kern="1200" baseline="0" dirty="0" smtClean="0">
                <a:solidFill>
                  <a:schemeClr val="tx1"/>
                </a:solidFill>
                <a:latin typeface="+mn-lt"/>
                <a:ea typeface="+mn-ea"/>
                <a:cs typeface="+mn-cs"/>
              </a:rPr>
              <a:t> tab, in the </a:t>
            </a:r>
            <a:r>
              <a:rPr lang="en-US" sz="1200" b="1" i="0" kern="1200" baseline="0" dirty="0" smtClean="0">
                <a:solidFill>
                  <a:schemeClr val="tx1"/>
                </a:solidFill>
                <a:latin typeface="+mn-lt"/>
                <a:ea typeface="+mn-ea"/>
                <a:cs typeface="+mn-cs"/>
              </a:rPr>
              <a:t>Timing</a:t>
            </a:r>
            <a:r>
              <a:rPr lang="en-US" sz="1200" i="0" kern="1200" baseline="0" dirty="0" smtClean="0">
                <a:solidFill>
                  <a:schemeClr val="tx1"/>
                </a:solidFill>
                <a:latin typeface="+mn-lt"/>
                <a:ea typeface="+mn-ea"/>
                <a:cs typeface="+mn-cs"/>
              </a:rPr>
              <a:t> group, do the following:</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Delay</a:t>
            </a:r>
            <a:r>
              <a:rPr lang="en-US" sz="1200" i="0" kern="1200" baseline="0" dirty="0" smtClean="0">
                <a:solidFill>
                  <a:schemeClr val="tx1"/>
                </a:solidFill>
                <a:latin typeface="+mn-lt"/>
                <a:ea typeface="+mn-ea"/>
                <a:cs typeface="+mn-cs"/>
              </a:rPr>
              <a:t> box, enter </a:t>
            </a:r>
            <a:r>
              <a:rPr lang="en-US" sz="1200" b="1" i="0" kern="1200" baseline="0" dirty="0" smtClean="0">
                <a:solidFill>
                  <a:schemeClr val="tx1"/>
                </a:solidFill>
                <a:latin typeface="+mn-lt"/>
                <a:ea typeface="+mn-ea"/>
                <a:cs typeface="+mn-cs"/>
              </a:rPr>
              <a:t>0.5</a:t>
            </a:r>
            <a:r>
              <a:rPr lang="en-US" sz="1200" i="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Duration </a:t>
            </a:r>
            <a:r>
              <a:rPr lang="en-US" sz="1200" i="0" kern="1200" baseline="0" dirty="0" smtClean="0">
                <a:solidFill>
                  <a:schemeClr val="tx1"/>
                </a:solidFill>
                <a:latin typeface="+mn-lt"/>
                <a:ea typeface="+mn-ea"/>
                <a:cs typeface="+mn-cs"/>
              </a:rPr>
              <a:t>box, enter </a:t>
            </a:r>
            <a:r>
              <a:rPr lang="en-US" sz="1200" b="1" i="0" kern="1200" baseline="0" dirty="0" smtClean="0">
                <a:solidFill>
                  <a:schemeClr val="tx1"/>
                </a:solidFill>
                <a:latin typeface="+mn-lt"/>
                <a:ea typeface="+mn-ea"/>
                <a:cs typeface="+mn-cs"/>
              </a:rPr>
              <a:t>1.8 seconds</a:t>
            </a:r>
            <a:r>
              <a:rPr lang="en-US" sz="1200" i="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10"/>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sixth animation effect. On the slide, right-click the selected motion path, and then click </a:t>
            </a:r>
            <a:r>
              <a:rPr lang="en-US" sz="1200" b="1" i="0" kern="1200" baseline="0" dirty="0" smtClean="0">
                <a:solidFill>
                  <a:schemeClr val="tx1"/>
                </a:solidFill>
                <a:latin typeface="+mn-lt"/>
                <a:ea typeface="+mn-ea"/>
                <a:cs typeface="+mn-cs"/>
              </a:rPr>
              <a:t>Edit Points</a:t>
            </a:r>
            <a:r>
              <a:rPr lang="en-US" sz="1200" i="0" kern="1200" baseline="0" dirty="0" smtClean="0">
                <a:solidFill>
                  <a:schemeClr val="tx1"/>
                </a:solidFill>
                <a:latin typeface="+mn-lt"/>
                <a:ea typeface="+mn-ea"/>
                <a:cs typeface="+mn-cs"/>
              </a:rPr>
              <a:t>. Drag the points on the path to match the path to the curved line. (</a:t>
            </a:r>
            <a:r>
              <a:rPr lang="en-US" sz="1200" b="1" i="0" kern="1200" baseline="0" dirty="0" smtClean="0">
                <a:solidFill>
                  <a:schemeClr val="tx1"/>
                </a:solidFill>
                <a:latin typeface="+mn-lt"/>
                <a:ea typeface="+mn-ea"/>
                <a:cs typeface="+mn-cs"/>
              </a:rPr>
              <a:t>Note:</a:t>
            </a:r>
            <a:r>
              <a:rPr lang="en-US" sz="1200" i="0" kern="1200" baseline="0" dirty="0" smtClean="0">
                <a:solidFill>
                  <a:schemeClr val="tx1"/>
                </a:solidFill>
                <a:latin typeface="+mn-lt"/>
                <a:ea typeface="+mn-ea"/>
                <a:cs typeface="+mn-cs"/>
              </a:rPr>
              <a:t> The starting point will be further to the right of the right edge of the slide than the starting point for the first motion path.)</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11"/>
              <a:tabLst/>
              <a:defRPr/>
            </a:pPr>
            <a:endParaRPr lang="en-US" sz="120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11"/>
              <a:tabLst/>
              <a:defRPr/>
            </a:pPr>
            <a:endParaRPr lang="en-US" sz="1200" dirty="0" smtClean="0"/>
          </a:p>
          <a:p>
            <a:pPr marL="228600" marR="0" lvl="2" indent="-228600" algn="l" defTabSz="914400" rtl="0" eaLnBrk="1" fontAlgn="auto" latinLnBrk="0" hangingPunct="1">
              <a:lnSpc>
                <a:spcPct val="100000"/>
              </a:lnSpc>
              <a:spcBef>
                <a:spcPts val="0"/>
              </a:spcBef>
              <a:spcAft>
                <a:spcPts val="0"/>
              </a:spcAft>
              <a:buClrTx/>
              <a:buSzTx/>
              <a:buFont typeface="+mj-lt"/>
              <a:buNone/>
              <a:tabLst/>
              <a:defRPr/>
            </a:pPr>
            <a:r>
              <a:rPr lang="en-US" sz="1200" kern="1200" dirty="0" smtClean="0">
                <a:solidFill>
                  <a:schemeClr val="tx1"/>
                </a:solidFill>
                <a:latin typeface="+mn-lt"/>
                <a:ea typeface="+mn-ea"/>
                <a:cs typeface="+mn-cs"/>
              </a:rPr>
              <a:t>To reproduce the animated “3” on this slide, do the following:</a:t>
            </a:r>
            <a:endParaRPr lang="en-US" sz="120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On</a:t>
            </a:r>
            <a:r>
              <a:rPr lang="en-US" sz="1200" baseline="0" dirty="0" smtClean="0"/>
              <a:t> the slide, s</a:t>
            </a:r>
            <a:r>
              <a:rPr lang="en-US" sz="1200" dirty="0" smtClean="0"/>
              <a:t>elect the second text box. </a:t>
            </a: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Home</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Clipboard</a:t>
            </a:r>
            <a:r>
              <a:rPr lang="en-US" sz="1200" kern="1200" dirty="0" smtClean="0">
                <a:solidFill>
                  <a:schemeClr val="tx1"/>
                </a:solidFill>
                <a:effectLst/>
                <a:latin typeface="+mn-lt"/>
                <a:ea typeface="+mn-ea"/>
                <a:cs typeface="+mn-cs"/>
              </a:rPr>
              <a:t> group, click the arrow to the right of </a:t>
            </a:r>
            <a:r>
              <a:rPr lang="en-US" sz="1200" b="1" kern="1200" dirty="0" smtClean="0">
                <a:solidFill>
                  <a:schemeClr val="tx1"/>
                </a:solidFill>
                <a:effectLst/>
                <a:latin typeface="+mn-lt"/>
                <a:ea typeface="+mn-ea"/>
                <a:cs typeface="+mn-cs"/>
              </a:rPr>
              <a:t>Copy</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Duplicate</a:t>
            </a:r>
            <a:r>
              <a:rPr lang="en-US" sz="1200" b="0" kern="1200" baseline="0" dirty="0" smtClean="0">
                <a:solidFill>
                  <a:schemeClr val="tx1"/>
                </a:solidFill>
                <a:latin typeface="+mn-lt"/>
                <a:ea typeface="+mn-ea"/>
                <a:cs typeface="+mn-cs"/>
              </a:rPr>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Drag the third text box away from the second text box.</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Click in the third text box, delete </a:t>
            </a:r>
            <a:r>
              <a:rPr lang="en-US" sz="1200" b="1" kern="1200" baseline="0" dirty="0" smtClean="0">
                <a:solidFill>
                  <a:schemeClr val="tx1"/>
                </a:solidFill>
                <a:latin typeface="+mn-lt"/>
                <a:ea typeface="+mn-ea"/>
                <a:cs typeface="+mn-cs"/>
              </a:rPr>
              <a:t>2</a:t>
            </a:r>
            <a:r>
              <a:rPr lang="en-US" sz="1200" b="0" kern="1200" baseline="0" dirty="0" smtClean="0">
                <a:solidFill>
                  <a:schemeClr val="tx1"/>
                </a:solidFill>
                <a:latin typeface="+mn-lt"/>
                <a:ea typeface="+mn-ea"/>
                <a:cs typeface="+mn-cs"/>
              </a:rPr>
              <a:t>, and then enter </a:t>
            </a:r>
            <a:r>
              <a:rPr lang="en-US" sz="1200" b="1" kern="1200" baseline="0" dirty="0" smtClean="0">
                <a:solidFill>
                  <a:schemeClr val="tx1"/>
                </a:solidFill>
                <a:latin typeface="+mn-lt"/>
                <a:ea typeface="+mn-ea"/>
                <a:cs typeface="+mn-cs"/>
              </a:rPr>
              <a:t>3</a:t>
            </a:r>
            <a:r>
              <a:rPr lang="en-US" sz="1200" b="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Select the third text box. </a:t>
            </a:r>
            <a:r>
              <a:rPr lang="en-US" sz="1200" b="0" kern="1200" dirty="0" smtClean="0">
                <a:solidFill>
                  <a:schemeClr val="tx1"/>
                </a:solidFill>
                <a:latin typeface="+mn-lt"/>
                <a:ea typeface="+mn-ea"/>
                <a:cs typeface="+mn-cs"/>
              </a:rPr>
              <a:t>Under</a:t>
            </a:r>
            <a:r>
              <a:rPr lang="en-US" sz="1200" b="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Drawing Tools</a:t>
            </a:r>
            <a:r>
              <a:rPr lang="en-US" sz="1200" b="0" kern="1200" baseline="0" dirty="0" smtClean="0">
                <a:solidFill>
                  <a:schemeClr val="tx1"/>
                </a:solidFill>
                <a:latin typeface="+mn-lt"/>
                <a:ea typeface="+mn-ea"/>
                <a:cs typeface="+mn-cs"/>
              </a:rPr>
              <a:t>, on the </a:t>
            </a:r>
            <a:r>
              <a:rPr lang="en-US" sz="1200" b="1" kern="1200" baseline="0" dirty="0" smtClean="0">
                <a:solidFill>
                  <a:schemeClr val="tx1"/>
                </a:solidFill>
                <a:latin typeface="+mn-lt"/>
                <a:ea typeface="+mn-ea"/>
                <a:cs typeface="+mn-cs"/>
              </a:rPr>
              <a:t>Format tab</a:t>
            </a:r>
            <a:r>
              <a:rPr lang="en-US" sz="1200" b="0" kern="1200" baseline="0" dirty="0" smtClean="0">
                <a:solidFill>
                  <a:schemeClr val="tx1"/>
                </a:solidFill>
                <a:latin typeface="+mn-lt"/>
                <a:ea typeface="+mn-ea"/>
                <a:cs typeface="+mn-cs"/>
              </a:rPr>
              <a:t>, in the bottom right corner of the </a:t>
            </a:r>
            <a:r>
              <a:rPr lang="en-US" sz="1200" b="1" kern="1200" baseline="0" dirty="0" smtClean="0">
                <a:solidFill>
                  <a:schemeClr val="tx1"/>
                </a:solidFill>
                <a:latin typeface="+mn-lt"/>
                <a:ea typeface="+mn-ea"/>
                <a:cs typeface="+mn-cs"/>
              </a:rPr>
              <a:t>WordArt Styles </a:t>
            </a:r>
            <a:r>
              <a:rPr lang="en-US" sz="1200" b="0" kern="1200" baseline="0" dirty="0" smtClean="0">
                <a:solidFill>
                  <a:schemeClr val="tx1"/>
                </a:solidFill>
                <a:latin typeface="+mn-lt"/>
                <a:ea typeface="+mn-ea"/>
                <a:cs typeface="+mn-cs"/>
              </a:rPr>
              <a:t>group, click the </a:t>
            </a:r>
            <a:r>
              <a:rPr lang="en-US" sz="1200" b="1" kern="1200" dirty="0" smtClean="0">
                <a:solidFill>
                  <a:schemeClr val="tx1"/>
                </a:solidFill>
                <a:latin typeface="+mn-lt"/>
                <a:ea typeface="+mn-ea"/>
                <a:cs typeface="+mn-cs"/>
              </a:rPr>
              <a:t>Format</a:t>
            </a:r>
            <a:r>
              <a:rPr lang="en-US" sz="1200" b="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Text</a:t>
            </a:r>
            <a:r>
              <a:rPr lang="en-US" sz="1200" b="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Effects</a:t>
            </a:r>
            <a:r>
              <a:rPr lang="en-US" sz="1200" b="0" kern="1200" baseline="0" dirty="0" smtClean="0">
                <a:solidFill>
                  <a:schemeClr val="tx1"/>
                </a:solidFill>
                <a:latin typeface="+mn-lt"/>
                <a:ea typeface="+mn-ea"/>
                <a:cs typeface="+mn-cs"/>
              </a:rPr>
              <a:t> dialog box launcher. </a:t>
            </a: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Fill </a:t>
            </a:r>
            <a:r>
              <a:rPr lang="en-US" sz="1200" kern="1200" baseline="0" dirty="0" smtClean="0">
                <a:solidFill>
                  <a:schemeClr val="tx1"/>
                </a:solidFill>
                <a:latin typeface="+mn-lt"/>
                <a:ea typeface="+mn-ea"/>
                <a:cs typeface="+mn-cs"/>
              </a:rPr>
              <a:t>in the left pane, select </a:t>
            </a:r>
            <a:r>
              <a:rPr lang="en-US" sz="1200" b="1" kern="1200" baseline="0" dirty="0" smtClean="0">
                <a:solidFill>
                  <a:schemeClr val="tx1"/>
                </a:solidFill>
                <a:latin typeface="+mn-lt"/>
                <a:ea typeface="+mn-ea"/>
                <a:cs typeface="+mn-cs"/>
              </a:rPr>
              <a:t>Gradient fill </a:t>
            </a:r>
            <a:r>
              <a:rPr lang="en-US" sz="120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Text Fill</a:t>
            </a:r>
            <a:r>
              <a:rPr lang="en-US" sz="1200" kern="1200" baseline="0" dirty="0" smtClean="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Linear Down </a:t>
            </a:r>
            <a:r>
              <a:rPr lang="en-US" sz="1200" kern="1200" dirty="0" smtClean="0">
                <a:solidFill>
                  <a:schemeClr val="tx1"/>
                </a:solidFill>
                <a:latin typeface="+mn-lt"/>
                <a:ea typeface="+mn-ea"/>
                <a:cs typeface="+mn-cs"/>
              </a:rPr>
              <a:t>(first row, second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 gradient stop</a:t>
            </a:r>
            <a:r>
              <a:rPr lang="en-US" sz="1200" b="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 gradient stop</a:t>
            </a:r>
            <a:r>
              <a:rPr lang="en-US" sz="1200" kern="1200" dirty="0" smtClean="0">
                <a:solidFill>
                  <a:schemeClr val="tx1"/>
                </a:solidFill>
                <a:latin typeface="+mn-lt"/>
                <a:ea typeface="+mn-ea"/>
                <a:cs typeface="+mn-cs"/>
              </a:rPr>
              <a:t> until two stops appear in the slider.</a:t>
            </a:r>
          </a:p>
          <a:p>
            <a:pPr marL="228600" lvl="0" indent="-228600">
              <a:buFont typeface="+mj-lt"/>
              <a:buAutoNum type="arabicPeriod" startAt="5"/>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first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a:t>
            </a:r>
            <a:r>
              <a:rPr lang="en-US" sz="1200" b="0" kern="1200" dirty="0" smtClean="0">
                <a:solidFill>
                  <a:schemeClr val="tx1"/>
                </a:solidFill>
                <a:latin typeface="+mn-lt"/>
                <a:ea typeface="+mn-ea"/>
                <a:cs typeface="+mn-cs"/>
              </a:rPr>
              <a:t>(first row, first option from the left).</a:t>
            </a:r>
          </a:p>
          <a:p>
            <a:pPr marL="1143000" lvl="2" indent="-228600">
              <a:buFont typeface="Arial" pitchFamily="34" charset="0"/>
              <a:buChar cha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50%</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last stop in the slider,</a:t>
            </a:r>
            <a:r>
              <a:rPr lang="en-US" sz="1200" b="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85%</a:t>
            </a:r>
            <a:r>
              <a:rPr lang="en-US" sz="1200" kern="1200" dirty="0" smtClean="0">
                <a:solidFill>
                  <a:schemeClr val="tx1"/>
                </a:solidFill>
                <a:latin typeface="+mn-lt"/>
                <a:ea typeface="+mn-ea"/>
                <a:cs typeface="+mn-cs"/>
              </a:rPr>
              <a:t>.</a:t>
            </a:r>
          </a:p>
          <a:p>
            <a:pPr marL="1143000" lvl="2" indent="-228600">
              <a:buFont typeface="Arial" pitchFamily="34" charset="0"/>
              <a:buChar char="•"/>
              <a:defRPr/>
            </a:pPr>
            <a:r>
              <a:rPr lang="en-US" sz="1200" dirty="0" smtClean="0"/>
              <a:t>Click the button next to </a:t>
            </a:r>
            <a:r>
              <a:rPr lang="en-US" sz="1200" b="1" dirty="0" smtClean="0"/>
              <a:t>Color</a:t>
            </a:r>
            <a:r>
              <a:rPr lang="en-US" sz="1200" dirty="0" smtClean="0"/>
              <a:t>, click </a:t>
            </a:r>
            <a:r>
              <a:rPr lang="en-US" sz="1200" b="1" dirty="0" smtClean="0"/>
              <a:t>More Colors</a:t>
            </a:r>
            <a:r>
              <a:rPr lang="en-US" sz="1200" dirty="0" smtClean="0"/>
              <a:t>, and then 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198</a:t>
            </a:r>
            <a:r>
              <a:rPr lang="en-US" sz="1200" dirty="0" smtClean="0"/>
              <a:t>, Green: </a:t>
            </a:r>
            <a:r>
              <a:rPr lang="en-US" sz="1200" b="1" dirty="0" smtClean="0"/>
              <a:t>217</a:t>
            </a:r>
            <a:r>
              <a:rPr lang="en-US" sz="1200" dirty="0" smtClean="0"/>
              <a:t>, Blue: </a:t>
            </a:r>
            <a:r>
              <a:rPr lang="en-US" sz="1200" b="1" dirty="0" smtClean="0"/>
              <a:t>241</a:t>
            </a:r>
            <a:r>
              <a:rPr lang="en-US" sz="1200" dirty="0" smtClean="0"/>
              <a: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0%</a:t>
            </a:r>
            <a:r>
              <a:rPr lang="en-US" sz="1200" b="0" kern="1200" dirty="0" smtClean="0">
                <a:solidFill>
                  <a:schemeClr val="tx1"/>
                </a:solidFill>
                <a:latin typeface="+mn-lt"/>
                <a:ea typeface="+mn-ea"/>
                <a:cs typeface="+mn-cs"/>
              </a:rPr>
              <a:t>.</a:t>
            </a:r>
            <a:endParaRPr lang="en-US" sz="1200" i="0" baseline="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in the left pane. In the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pane, select </a:t>
            </a:r>
            <a:r>
              <a:rPr lang="en-US" sz="1200" b="1" kern="1200" baseline="0" dirty="0" smtClean="0">
                <a:solidFill>
                  <a:schemeClr val="tx1"/>
                </a:solidFill>
                <a:latin typeface="+mn-lt"/>
                <a:ea typeface="+mn-ea"/>
                <a:cs typeface="+mn-cs"/>
              </a:rPr>
              <a:t>Solid line</a:t>
            </a:r>
            <a:r>
              <a:rPr lang="en-US" sz="1200" kern="1200" baseline="0" dirty="0" smtClean="0">
                <a:solidFill>
                  <a:schemeClr val="tx1"/>
                </a:solidFill>
                <a:latin typeface="+mn-lt"/>
                <a:ea typeface="+mn-ea"/>
                <a:cs typeface="+mn-cs"/>
              </a:rPr>
              <a:t>, click the button next to </a:t>
            </a:r>
            <a:r>
              <a:rPr lang="en-US" sz="1200" b="1" kern="1200" baseline="0" dirty="0" smtClean="0">
                <a:solidFill>
                  <a:schemeClr val="tx1"/>
                </a:solidFill>
                <a:latin typeface="+mn-lt"/>
                <a:ea typeface="+mn-ea"/>
                <a:cs typeface="+mn-cs"/>
              </a:rPr>
              <a:t>Color</a:t>
            </a:r>
            <a:r>
              <a:rPr lang="en-US" sz="120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More Colors</a:t>
            </a:r>
            <a:r>
              <a:rPr lang="en-US" sz="1200" kern="1200" baseline="0" dirty="0" smtClean="0">
                <a:solidFill>
                  <a:schemeClr val="tx1"/>
                </a:solidFill>
                <a:latin typeface="+mn-lt"/>
                <a:ea typeface="+mn-ea"/>
                <a:cs typeface="+mn-cs"/>
              </a:rPr>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119</a:t>
            </a:r>
            <a:r>
              <a:rPr lang="en-US" sz="1200" dirty="0" smtClean="0"/>
              <a:t>, Green: </a:t>
            </a:r>
            <a:r>
              <a:rPr lang="en-US" sz="1200" b="1" dirty="0" smtClean="0"/>
              <a:t>147</a:t>
            </a:r>
            <a:r>
              <a:rPr lang="en-US" sz="1200" dirty="0" smtClean="0"/>
              <a:t>, Blue: </a:t>
            </a:r>
            <a:r>
              <a:rPr lang="en-US" sz="1200" b="1" dirty="0" smtClean="0"/>
              <a:t>60</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3-D Rotation </a:t>
            </a:r>
            <a:r>
              <a:rPr lang="en-US" sz="1200" kern="1200" baseline="0" dirty="0" smtClean="0">
                <a:solidFill>
                  <a:schemeClr val="tx1"/>
                </a:solidFill>
                <a:latin typeface="+mn-lt"/>
                <a:ea typeface="+mn-ea"/>
                <a:cs typeface="+mn-cs"/>
              </a:rPr>
              <a:t>in the left pane. In the </a:t>
            </a:r>
            <a:r>
              <a:rPr lang="en-US" sz="1200" b="1" kern="1200" dirty="0" smtClean="0">
                <a:solidFill>
                  <a:schemeClr val="tx1"/>
                </a:solidFill>
                <a:latin typeface="+mn-lt"/>
                <a:ea typeface="+mn-ea"/>
                <a:cs typeface="+mn-cs"/>
              </a:rPr>
              <a:t>3-D Rotation </a:t>
            </a:r>
            <a:r>
              <a:rPr lang="en-US" sz="1200" kern="1200" baseline="0" dirty="0" smtClean="0">
                <a:solidFill>
                  <a:schemeClr val="tx1"/>
                </a:solidFill>
                <a:latin typeface="+mn-lt"/>
                <a:ea typeface="+mn-ea"/>
                <a:cs typeface="+mn-cs"/>
              </a:rPr>
              <a:t>pane, under </a:t>
            </a:r>
            <a:r>
              <a:rPr lang="en-US" sz="1200" b="1" kern="1200" baseline="0" dirty="0" smtClean="0">
                <a:solidFill>
                  <a:schemeClr val="tx1"/>
                </a:solidFill>
                <a:latin typeface="+mn-lt"/>
                <a:ea typeface="+mn-ea"/>
                <a:cs typeface="+mn-cs"/>
              </a:rPr>
              <a:t>Rotation</a:t>
            </a:r>
            <a:r>
              <a:rPr lang="en-US" sz="1200" kern="1200" baseline="0" dirty="0" smtClean="0">
                <a:solidFill>
                  <a:schemeClr val="tx1"/>
                </a:solidFill>
                <a:latin typeface="+mn-lt"/>
                <a:ea typeface="+mn-ea"/>
                <a:cs typeface="+mn-cs"/>
              </a:rPr>
              <a:t>, in the </a:t>
            </a:r>
            <a:r>
              <a:rPr lang="en-US" sz="1200" b="1" kern="1200" baseline="0" dirty="0" smtClean="0">
                <a:solidFill>
                  <a:schemeClr val="tx1"/>
                </a:solidFill>
                <a:latin typeface="+mn-lt"/>
                <a:ea typeface="+mn-ea"/>
                <a:cs typeface="+mn-cs"/>
              </a:rPr>
              <a:t>Z</a:t>
            </a:r>
            <a:r>
              <a:rPr lang="en-US" sz="1200" kern="1200" baseline="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5°</a:t>
            </a:r>
            <a:r>
              <a:rPr lang="en-US" sz="1200" b="0" kern="1200" dirty="0" smtClean="0">
                <a:solidFill>
                  <a:schemeClr val="tx1"/>
                </a:solidFill>
                <a:latin typeface="+mn-lt"/>
                <a:ea typeface="+mn-ea"/>
                <a:cs typeface="+mn-cs"/>
              </a:rPr>
              <a:t>.</a:t>
            </a:r>
            <a:endParaRPr lang="en-US" sz="120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baseline="0" dirty="0" smtClean="0"/>
              <a:t>Also in the </a:t>
            </a:r>
            <a:r>
              <a:rPr lang="en-US" sz="1200" b="1" i="0" baseline="0" dirty="0" smtClean="0"/>
              <a:t>Format Text Effects </a:t>
            </a:r>
            <a:r>
              <a:rPr lang="en-US" sz="1200" i="0" baseline="0" dirty="0" smtClean="0"/>
              <a:t>dialog box, click </a:t>
            </a:r>
            <a:r>
              <a:rPr lang="en-US" sz="1200" b="1" i="0" baseline="0" dirty="0" smtClean="0"/>
              <a:t>Glow and Soft Edges </a:t>
            </a:r>
            <a:r>
              <a:rPr lang="en-US" sz="1200" i="0" baseline="0" dirty="0" smtClean="0"/>
              <a:t>in the left pane, and in the </a:t>
            </a:r>
            <a:r>
              <a:rPr lang="en-US" sz="1200" b="1" i="0" baseline="0" dirty="0" smtClean="0"/>
              <a:t>Glow and Soft Edges </a:t>
            </a:r>
            <a:r>
              <a:rPr lang="en-US" sz="1200" i="0" baseline="0" dirty="0" smtClean="0"/>
              <a:t>pane, under </a:t>
            </a:r>
            <a:r>
              <a:rPr lang="en-US" sz="1200" b="1" i="0" baseline="0" dirty="0" smtClean="0"/>
              <a:t>Glow</a:t>
            </a:r>
            <a:r>
              <a:rPr lang="en-US" sz="1200" i="0" baseline="0" dirty="0" smtClean="0"/>
              <a:t>, click the button next to </a:t>
            </a:r>
            <a:r>
              <a:rPr lang="en-US" sz="1200" b="1" i="0" baseline="0" dirty="0" smtClean="0"/>
              <a:t>Color</a:t>
            </a:r>
            <a:r>
              <a:rPr lang="en-US" sz="1200" i="0" baseline="0" dirty="0" smtClean="0"/>
              <a:t>, and then click </a:t>
            </a:r>
            <a:r>
              <a:rPr lang="en-US" sz="1200" b="1" i="0" baseline="0" dirty="0" smtClean="0"/>
              <a:t>More Colors</a:t>
            </a:r>
            <a:r>
              <a:rPr lang="en-US" sz="1200" i="0" baseline="0" dirty="0" smtClean="0"/>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168</a:t>
            </a:r>
            <a:r>
              <a:rPr lang="en-US" sz="1200" dirty="0" smtClean="0"/>
              <a:t>, Green: </a:t>
            </a:r>
            <a:r>
              <a:rPr lang="en-US" sz="1200" b="1" dirty="0" smtClean="0"/>
              <a:t>224</a:t>
            </a:r>
            <a:r>
              <a:rPr lang="en-US" sz="1200" dirty="0" smtClean="0"/>
              <a:t>, Blue: </a:t>
            </a:r>
            <a:r>
              <a:rPr lang="en-US" sz="1200" b="1" dirty="0" smtClean="0"/>
              <a:t>52</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b="0" kern="1200" baseline="0" dirty="0" smtClean="0">
                <a:solidFill>
                  <a:schemeClr val="tx1"/>
                </a:solidFill>
                <a:latin typeface="+mn-lt"/>
                <a:ea typeface="+mn-ea"/>
                <a:cs typeface="+mn-cs"/>
              </a:rPr>
              <a:t>Drag the third text box to the right of the second text box, above the curve.</a:t>
            </a:r>
            <a:endParaRPr lang="en-US" sz="120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seventh animation effect (fade effect for the third text box). On the </a:t>
            </a:r>
            <a:r>
              <a:rPr lang="en-US" sz="1200" b="1" i="0" kern="1200" baseline="0" dirty="0" smtClean="0">
                <a:solidFill>
                  <a:schemeClr val="tx1"/>
                </a:solidFill>
                <a:latin typeface="+mn-lt"/>
                <a:ea typeface="+mn-ea"/>
                <a:cs typeface="+mn-cs"/>
              </a:rPr>
              <a:t>Animations</a:t>
            </a:r>
            <a:r>
              <a:rPr lang="en-US" sz="1200" i="0" kern="1200" baseline="0" dirty="0" smtClean="0">
                <a:solidFill>
                  <a:schemeClr val="tx1"/>
                </a:solidFill>
                <a:latin typeface="+mn-lt"/>
                <a:ea typeface="+mn-ea"/>
                <a:cs typeface="+mn-cs"/>
              </a:rPr>
              <a:t> tab, in the </a:t>
            </a:r>
            <a:r>
              <a:rPr lang="en-US" sz="1200" b="1" i="0" kern="1200" baseline="0" dirty="0" smtClean="0">
                <a:solidFill>
                  <a:schemeClr val="tx1"/>
                </a:solidFill>
                <a:latin typeface="+mn-lt"/>
                <a:ea typeface="+mn-ea"/>
                <a:cs typeface="+mn-cs"/>
              </a:rPr>
              <a:t>Timing</a:t>
            </a:r>
            <a:r>
              <a:rPr lang="en-US" sz="1200" i="0" kern="1200" baseline="0" dirty="0" smtClean="0">
                <a:solidFill>
                  <a:schemeClr val="tx1"/>
                </a:solidFill>
                <a:latin typeface="+mn-lt"/>
                <a:ea typeface="+mn-ea"/>
                <a:cs typeface="+mn-cs"/>
              </a:rPr>
              <a:t> group, do the following:</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Delay</a:t>
            </a:r>
            <a:r>
              <a:rPr lang="en-US" sz="1200" i="0" kern="1200" baseline="0" dirty="0" smtClean="0">
                <a:solidFill>
                  <a:schemeClr val="tx1"/>
                </a:solidFill>
                <a:latin typeface="+mn-lt"/>
                <a:ea typeface="+mn-ea"/>
                <a:cs typeface="+mn-cs"/>
              </a:rPr>
              <a:t> box, enter </a:t>
            </a:r>
            <a:r>
              <a:rPr lang="en-US" sz="1200" b="1" i="0" kern="1200" baseline="0" dirty="0" smtClean="0">
                <a:solidFill>
                  <a:schemeClr val="tx1"/>
                </a:solidFill>
                <a:latin typeface="+mn-lt"/>
                <a:ea typeface="+mn-ea"/>
                <a:cs typeface="+mn-cs"/>
              </a:rPr>
              <a:t>0.9</a:t>
            </a:r>
            <a:r>
              <a:rPr lang="en-US" sz="1200" i="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Duration </a:t>
            </a:r>
            <a:r>
              <a:rPr lang="en-US" sz="1200" i="0" kern="1200" baseline="0" dirty="0" smtClean="0">
                <a:solidFill>
                  <a:schemeClr val="tx1"/>
                </a:solidFill>
                <a:latin typeface="+mn-lt"/>
                <a:ea typeface="+mn-ea"/>
                <a:cs typeface="+mn-cs"/>
              </a:rPr>
              <a:t>box, enter </a:t>
            </a:r>
            <a:r>
              <a:rPr lang="en-US" sz="1200" b="1" i="0" kern="1200" baseline="0" dirty="0" smtClean="0">
                <a:solidFill>
                  <a:schemeClr val="tx1"/>
                </a:solidFill>
                <a:latin typeface="+mn-lt"/>
                <a:ea typeface="+mn-ea"/>
                <a:cs typeface="+mn-cs"/>
              </a:rPr>
              <a:t>0.7 seconds</a:t>
            </a:r>
            <a:r>
              <a:rPr lang="en-US" sz="1200" i="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eighth animation effect (spin effect for the third text box). On the </a:t>
            </a:r>
            <a:r>
              <a:rPr lang="en-US" sz="1200" b="1" i="0" kern="1200" baseline="0" dirty="0" smtClean="0">
                <a:solidFill>
                  <a:schemeClr val="tx1"/>
                </a:solidFill>
                <a:latin typeface="+mn-lt"/>
                <a:ea typeface="+mn-ea"/>
                <a:cs typeface="+mn-cs"/>
              </a:rPr>
              <a:t>Animations</a:t>
            </a:r>
            <a:r>
              <a:rPr lang="en-US" sz="1200" i="0" kern="1200" baseline="0" dirty="0" smtClean="0">
                <a:solidFill>
                  <a:schemeClr val="tx1"/>
                </a:solidFill>
                <a:latin typeface="+mn-lt"/>
                <a:ea typeface="+mn-ea"/>
                <a:cs typeface="+mn-cs"/>
              </a:rPr>
              <a:t> tab, in the </a:t>
            </a:r>
            <a:r>
              <a:rPr lang="en-US" sz="1200" b="1" i="0" kern="1200" baseline="0" dirty="0" smtClean="0">
                <a:solidFill>
                  <a:schemeClr val="tx1"/>
                </a:solidFill>
                <a:latin typeface="+mn-lt"/>
                <a:ea typeface="+mn-ea"/>
                <a:cs typeface="+mn-cs"/>
              </a:rPr>
              <a:t>Timing</a:t>
            </a:r>
            <a:r>
              <a:rPr lang="en-US" sz="1200" i="0" kern="1200" baseline="0" dirty="0" smtClean="0">
                <a:solidFill>
                  <a:schemeClr val="tx1"/>
                </a:solidFill>
                <a:latin typeface="+mn-lt"/>
                <a:ea typeface="+mn-ea"/>
                <a:cs typeface="+mn-cs"/>
              </a:rPr>
              <a:t> group, do the following:</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Delay</a:t>
            </a:r>
            <a:r>
              <a:rPr lang="en-US" sz="1200" i="0" kern="1200" baseline="0" dirty="0" smtClean="0">
                <a:solidFill>
                  <a:schemeClr val="tx1"/>
                </a:solidFill>
                <a:latin typeface="+mn-lt"/>
                <a:ea typeface="+mn-ea"/>
                <a:cs typeface="+mn-cs"/>
              </a:rPr>
              <a:t> box, enter </a:t>
            </a:r>
            <a:r>
              <a:rPr lang="en-US" sz="1200" b="1" i="0" kern="1200" baseline="0" dirty="0" smtClean="0">
                <a:solidFill>
                  <a:schemeClr val="tx1"/>
                </a:solidFill>
                <a:latin typeface="+mn-lt"/>
                <a:ea typeface="+mn-ea"/>
                <a:cs typeface="+mn-cs"/>
              </a:rPr>
              <a:t>0.9</a:t>
            </a:r>
            <a:r>
              <a:rPr lang="en-US" sz="1200" i="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Duration </a:t>
            </a:r>
            <a:r>
              <a:rPr lang="en-US" sz="1200" i="0" kern="1200" baseline="0" dirty="0" smtClean="0">
                <a:solidFill>
                  <a:schemeClr val="tx1"/>
                </a:solidFill>
                <a:latin typeface="+mn-lt"/>
                <a:ea typeface="+mn-ea"/>
                <a:cs typeface="+mn-cs"/>
              </a:rPr>
              <a:t>box, enter </a:t>
            </a:r>
            <a:r>
              <a:rPr lang="en-US" sz="1200" b="1" i="0" kern="1200" baseline="0" dirty="0" smtClean="0">
                <a:solidFill>
                  <a:schemeClr val="tx1"/>
                </a:solidFill>
                <a:latin typeface="+mn-lt"/>
                <a:ea typeface="+mn-ea"/>
                <a:cs typeface="+mn-cs"/>
              </a:rPr>
              <a:t>0.75 seconds</a:t>
            </a:r>
            <a:r>
              <a:rPr lang="en-US" sz="1200" i="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ninth animation effect (motion path for the third text box). On the </a:t>
            </a:r>
            <a:r>
              <a:rPr lang="en-US" sz="1200" b="1" i="0" kern="1200" baseline="0" dirty="0" smtClean="0">
                <a:solidFill>
                  <a:schemeClr val="tx1"/>
                </a:solidFill>
                <a:latin typeface="+mn-lt"/>
                <a:ea typeface="+mn-ea"/>
                <a:cs typeface="+mn-cs"/>
              </a:rPr>
              <a:t>Animations</a:t>
            </a:r>
            <a:r>
              <a:rPr lang="en-US" sz="1200" i="0" kern="1200" baseline="0" dirty="0" smtClean="0">
                <a:solidFill>
                  <a:schemeClr val="tx1"/>
                </a:solidFill>
                <a:latin typeface="+mn-lt"/>
                <a:ea typeface="+mn-ea"/>
                <a:cs typeface="+mn-cs"/>
              </a:rPr>
              <a:t> tab, in the </a:t>
            </a:r>
            <a:r>
              <a:rPr lang="en-US" sz="1200" b="1" i="0" kern="1200" baseline="0" dirty="0" smtClean="0">
                <a:solidFill>
                  <a:schemeClr val="tx1"/>
                </a:solidFill>
                <a:latin typeface="+mn-lt"/>
                <a:ea typeface="+mn-ea"/>
                <a:cs typeface="+mn-cs"/>
              </a:rPr>
              <a:t>Timing</a:t>
            </a:r>
            <a:r>
              <a:rPr lang="en-US" sz="1200" i="0" kern="1200" baseline="0" dirty="0" smtClean="0">
                <a:solidFill>
                  <a:schemeClr val="tx1"/>
                </a:solidFill>
                <a:latin typeface="+mn-lt"/>
                <a:ea typeface="+mn-ea"/>
                <a:cs typeface="+mn-cs"/>
              </a:rPr>
              <a:t> group, do the following:</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Delay</a:t>
            </a:r>
            <a:r>
              <a:rPr lang="en-US" sz="1200" i="0" kern="1200" baseline="0" dirty="0" smtClean="0">
                <a:solidFill>
                  <a:schemeClr val="tx1"/>
                </a:solidFill>
                <a:latin typeface="+mn-lt"/>
                <a:ea typeface="+mn-ea"/>
                <a:cs typeface="+mn-cs"/>
              </a:rPr>
              <a:t> box, enter </a:t>
            </a:r>
            <a:r>
              <a:rPr lang="en-US" sz="1200" b="1" i="0" kern="1200" baseline="0" dirty="0" smtClean="0">
                <a:solidFill>
                  <a:schemeClr val="tx1"/>
                </a:solidFill>
                <a:latin typeface="+mn-lt"/>
                <a:ea typeface="+mn-ea"/>
                <a:cs typeface="+mn-cs"/>
              </a:rPr>
              <a:t>0.9</a:t>
            </a:r>
            <a:r>
              <a:rPr lang="en-US" sz="1200" i="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Duration </a:t>
            </a:r>
            <a:r>
              <a:rPr lang="en-US" sz="1200" i="0" kern="1200" baseline="0" dirty="0" smtClean="0">
                <a:solidFill>
                  <a:schemeClr val="tx1"/>
                </a:solidFill>
                <a:latin typeface="+mn-lt"/>
                <a:ea typeface="+mn-ea"/>
                <a:cs typeface="+mn-cs"/>
              </a:rPr>
              <a:t>box, enter </a:t>
            </a:r>
            <a:r>
              <a:rPr lang="en-US" sz="1200" b="1" i="0" kern="1200" baseline="0" dirty="0" smtClean="0">
                <a:solidFill>
                  <a:schemeClr val="tx1"/>
                </a:solidFill>
                <a:latin typeface="+mn-lt"/>
                <a:ea typeface="+mn-ea"/>
                <a:cs typeface="+mn-cs"/>
              </a:rPr>
              <a:t>1.5 seconds</a:t>
            </a:r>
            <a:r>
              <a:rPr lang="en-US" sz="1200" i="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ninth animation effect (motion path for the third text box). On the slide, right-click the selected motion path, and then click </a:t>
            </a:r>
            <a:r>
              <a:rPr lang="en-US" sz="1200" b="1" i="0" kern="1200" baseline="0" dirty="0" smtClean="0">
                <a:solidFill>
                  <a:schemeClr val="tx1"/>
                </a:solidFill>
                <a:latin typeface="+mn-lt"/>
                <a:ea typeface="+mn-ea"/>
                <a:cs typeface="+mn-cs"/>
              </a:rPr>
              <a:t>Edit Points</a:t>
            </a:r>
            <a:r>
              <a:rPr lang="en-US" sz="1200" i="0" kern="1200" baseline="0" dirty="0" smtClean="0">
                <a:solidFill>
                  <a:schemeClr val="tx1"/>
                </a:solidFill>
                <a:latin typeface="+mn-lt"/>
                <a:ea typeface="+mn-ea"/>
                <a:cs typeface="+mn-cs"/>
              </a:rPr>
              <a:t>. Drag the points on the path to match the path to the curved line. (</a:t>
            </a:r>
            <a:r>
              <a:rPr lang="en-US" sz="1200" b="1" i="0" kern="1200" baseline="0" dirty="0" smtClean="0">
                <a:solidFill>
                  <a:schemeClr val="tx1"/>
                </a:solidFill>
                <a:latin typeface="+mn-lt"/>
                <a:ea typeface="+mn-ea"/>
                <a:cs typeface="+mn-cs"/>
              </a:rPr>
              <a:t>Note:</a:t>
            </a:r>
            <a:r>
              <a:rPr lang="en-US" sz="1200" i="0" kern="1200" baseline="0" dirty="0" smtClean="0">
                <a:solidFill>
                  <a:schemeClr val="tx1"/>
                </a:solidFill>
                <a:latin typeface="+mn-lt"/>
                <a:ea typeface="+mn-ea"/>
                <a:cs typeface="+mn-cs"/>
              </a:rPr>
              <a:t> The endpoint will be above the curved line and the path will eventually meet the curve. The starting point will be further to the right of the right edge of the slide than the starting point for the first motion path.)</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endParaRPr lang="en-US" sz="1200" b="0" kern="1200" baseline="0" dirty="0" smtClean="0">
              <a:solidFill>
                <a:schemeClr val="tx1"/>
              </a:solidFill>
              <a:latin typeface="+mn-lt"/>
              <a:ea typeface="+mn-ea"/>
              <a:cs typeface="+mn-cs"/>
            </a:endParaRPr>
          </a:p>
          <a:p>
            <a:endParaRPr lang="en-US" sz="1200" dirty="0" smtClean="0"/>
          </a:p>
          <a:p>
            <a:r>
              <a:rPr lang="en-US" sz="1200" kern="1200" dirty="0" smtClean="0">
                <a:solidFill>
                  <a:schemeClr val="tx1"/>
                </a:solidFill>
                <a:latin typeface="+mn-lt"/>
                <a:ea typeface="+mn-ea"/>
                <a:cs typeface="+mn-cs"/>
              </a:rPr>
              <a:t>To reproduce the background on this slide, do the following: </a:t>
            </a:r>
          </a:p>
          <a:p>
            <a:pPr marL="228600" lvl="0" indent="-228600">
              <a:buFont typeface="+mj-lt"/>
              <a:buAutoNum type="arabicPeriod"/>
            </a:pPr>
            <a:r>
              <a:rPr lang="en-US" sz="1200" kern="1200" dirty="0" smtClean="0">
                <a:solidFill>
                  <a:schemeClr val="tx1"/>
                </a:solidFill>
                <a:latin typeface="+mn-lt"/>
                <a:ea typeface="+mn-ea"/>
                <a:cs typeface="+mn-cs"/>
              </a:rPr>
              <a:t>Right-click the slide background area, and then click </a:t>
            </a:r>
            <a:r>
              <a:rPr lang="en-US" sz="1200" b="1" kern="1200" dirty="0" smtClean="0">
                <a:solidFill>
                  <a:schemeClr val="tx1"/>
                </a:solidFill>
                <a:latin typeface="+mn-lt"/>
                <a:ea typeface="+mn-ea"/>
                <a:cs typeface="+mn-cs"/>
              </a:rPr>
              <a:t>Format Background</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Format Background </a:t>
            </a:r>
            <a:r>
              <a:rPr lang="en-US" sz="1200" kern="1200" dirty="0" smtClean="0">
                <a:solidFill>
                  <a:schemeClr val="tx1"/>
                </a:solidFill>
                <a:latin typeface="+mn-lt"/>
                <a:ea typeface="+mn-ea"/>
                <a:cs typeface="+mn-cs"/>
              </a:rPr>
              <a:t>dialog box, click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left pane, select </a:t>
            </a:r>
            <a:r>
              <a:rPr lang="en-US" sz="1200" b="1" kern="1200" dirty="0" smtClean="0">
                <a:solidFill>
                  <a:schemeClr val="tx1"/>
                </a:solidFill>
                <a:latin typeface="+mn-lt"/>
                <a:ea typeface="+mn-ea"/>
                <a:cs typeface="+mn-cs"/>
              </a:rPr>
              <a:t>Gradient fill</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Radial</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From Corner</a:t>
            </a:r>
            <a:r>
              <a:rPr lang="en-US" sz="1200" b="0" kern="1200" dirty="0" smtClean="0">
                <a:solidFill>
                  <a:schemeClr val="tx1"/>
                </a:solidFill>
                <a:latin typeface="+mn-lt"/>
                <a:ea typeface="+mn-ea"/>
                <a:cs typeface="+mn-cs"/>
              </a:rPr>
              <a:t> (fifth option from the left).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 gradient stop</a:t>
            </a:r>
            <a:r>
              <a:rPr lang="en-US" sz="1200" b="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 gradient stop</a:t>
            </a:r>
            <a:r>
              <a:rPr lang="en-US" sz="1200" kern="1200" dirty="0" smtClean="0">
                <a:solidFill>
                  <a:schemeClr val="tx1"/>
                </a:solidFill>
                <a:latin typeface="+mn-lt"/>
                <a:ea typeface="+mn-ea"/>
                <a:cs typeface="+mn-cs"/>
              </a:rPr>
              <a:t> until two stops appear in the slider.</a:t>
            </a:r>
          </a:p>
          <a:p>
            <a:pPr marL="228600" lvl="0" indent="-228600">
              <a:buFont typeface="+mj-lt"/>
              <a:buAutoNum type="arabicPeriod"/>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first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a:t>
            </a:r>
            <a:r>
              <a:rPr lang="en-US" sz="1200" b="0" kern="1200" dirty="0" smtClean="0">
                <a:solidFill>
                  <a:schemeClr val="tx1"/>
                </a:solidFill>
                <a:latin typeface="+mn-lt"/>
                <a:ea typeface="+mn-ea"/>
                <a:cs typeface="+mn-cs"/>
              </a:rPr>
              <a:t>(first row, first option from the left).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last stop in the slider</a:t>
            </a:r>
            <a:r>
              <a:rPr lang="en-US" sz="1200" kern="1200" dirty="0" smtClean="0">
                <a:solidFill>
                  <a:schemeClr val="tx1"/>
                </a:solidFill>
                <a:latin typeface="+mn-lt"/>
                <a:ea typeface="+mn-ea"/>
                <a:cs typeface="+mn-cs"/>
              </a:rPr>
              <a:t>, and then do the following: </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100%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Darker 35% </a:t>
            </a:r>
            <a:r>
              <a:rPr lang="en-US" sz="1200" b="0" kern="1200" dirty="0" smtClean="0">
                <a:solidFill>
                  <a:schemeClr val="tx1"/>
                </a:solidFill>
                <a:latin typeface="+mn-lt"/>
                <a:ea typeface="+mn-ea"/>
                <a:cs typeface="+mn-cs"/>
              </a:rPr>
              <a:t>(fifth</a:t>
            </a:r>
            <a:r>
              <a:rPr lang="en-US" sz="1200" b="0" kern="1200" baseline="0" dirty="0" smtClean="0">
                <a:solidFill>
                  <a:schemeClr val="tx1"/>
                </a:solidFill>
                <a:latin typeface="+mn-lt"/>
                <a:ea typeface="+mn-ea"/>
                <a:cs typeface="+mn-cs"/>
              </a:rPr>
              <a:t> row, first option from the left)</a:t>
            </a:r>
            <a:r>
              <a:rPr lang="en-US" sz="1200" b="0" kern="1200" dirty="0" smtClean="0">
                <a:solidFill>
                  <a:schemeClr val="tx1"/>
                </a:solidFill>
                <a:latin typeface="+mn-lt"/>
                <a:ea typeface="+mn-ea"/>
                <a:cs typeface="+mn-cs"/>
              </a:rPr>
              <a:t>.</a:t>
            </a:r>
          </a:p>
          <a:p>
            <a:pPr marL="1143000" lvl="2" indent="-228600">
              <a:buFont typeface="Arial" pitchFamily="34" charset="0"/>
              <a:buNone/>
            </a:pPr>
            <a:endParaRPr lang="en-US" sz="1200" b="0" kern="1200" dirty="0" smtClean="0">
              <a:solidFill>
                <a:schemeClr val="tx1"/>
              </a:solidFill>
              <a:latin typeface="+mn-lt"/>
              <a:ea typeface="+mn-ea"/>
              <a:cs typeface="+mn-cs"/>
            </a:endParaRPr>
          </a:p>
        </p:txBody>
      </p:sp>
      <p:sp>
        <p:nvSpPr>
          <p:cNvPr id="5" name="Slide Image Placeholder 4"/>
          <p:cNvSpPr>
            <a:spLocks noGrp="1" noRot="1" noChangeAspect="1"/>
          </p:cNvSpPr>
          <p:nvPr>
            <p:ph type="sldImg"/>
          </p:nvPr>
        </p:nvSpPr>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r>
              <a:rPr lang="en-US" sz="1400" b="1" dirty="0" smtClean="0"/>
              <a:t>Rotating numbers on a curved path</a:t>
            </a:r>
          </a:p>
          <a:p>
            <a:r>
              <a:rPr lang="en-US" sz="1400" dirty="0" smtClean="0"/>
              <a:t>(Advanced)</a:t>
            </a:r>
          </a:p>
          <a:p>
            <a:endParaRPr lang="en-US" sz="1200" dirty="0" smtClean="0"/>
          </a:p>
          <a:p>
            <a:pPr marL="685800" marR="0" lvl="3" indent="-228600" algn="l" defTabSz="914400" rtl="0" eaLnBrk="1" fontAlgn="auto" latinLnBrk="0" hangingPunct="1">
              <a:lnSpc>
                <a:spcPct val="100000"/>
              </a:lnSpc>
              <a:spcBef>
                <a:spcPts val="0"/>
              </a:spcBef>
              <a:spcAft>
                <a:spcPts val="0"/>
              </a:spcAft>
              <a:buClrTx/>
              <a:buSzTx/>
              <a:buFont typeface="+mj-lt"/>
              <a:buNone/>
              <a:tabLst/>
              <a:defRPr/>
            </a:pPr>
            <a:endParaRPr lang="en-US" sz="1200" dirty="0" smtClean="0"/>
          </a:p>
          <a:p>
            <a:pPr marL="0" marR="0" lvl="3" indent="0" algn="l" defTabSz="914400" rtl="0" eaLnBrk="1" fontAlgn="auto" latinLnBrk="0" hangingPunct="1">
              <a:lnSpc>
                <a:spcPct val="100000"/>
              </a:lnSpc>
              <a:spcBef>
                <a:spcPts val="0"/>
              </a:spcBef>
              <a:spcAft>
                <a:spcPts val="0"/>
              </a:spcAft>
              <a:buClrTx/>
              <a:buSzTx/>
              <a:buFont typeface="+mj-lt"/>
              <a:buNone/>
              <a:tabLst/>
              <a:defRPr/>
            </a:pPr>
            <a:r>
              <a:rPr lang="en-US" sz="1200" b="1" dirty="0" smtClean="0"/>
              <a:t>Tip: </a:t>
            </a:r>
            <a:r>
              <a:rPr lang="en-US" sz="1200" dirty="0" smtClean="0"/>
              <a:t>To draw the curved line on this slide, you will need to use the ruler and the drawing guides.</a:t>
            </a:r>
          </a:p>
          <a:p>
            <a:pPr marL="685800" marR="0" lvl="3" indent="-228600" algn="l" defTabSz="914400" rtl="0" eaLnBrk="1" fontAlgn="auto" latinLnBrk="0" hangingPunct="1">
              <a:lnSpc>
                <a:spcPct val="100000"/>
              </a:lnSpc>
              <a:spcBef>
                <a:spcPts val="0"/>
              </a:spcBef>
              <a:spcAft>
                <a:spcPts val="0"/>
              </a:spcAft>
              <a:buClrTx/>
              <a:buSzTx/>
              <a:buFont typeface="+mj-lt"/>
              <a:buNone/>
              <a:tabLst/>
              <a:defRPr/>
            </a:pPr>
            <a:endParaRPr lang="en-US" sz="1200" dirty="0" smtClean="0"/>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dirty="0" smtClean="0"/>
          </a:p>
          <a:p>
            <a:r>
              <a:rPr lang="en-US" sz="1200" dirty="0" smtClean="0"/>
              <a:t>To display the ruler and the drawing</a:t>
            </a:r>
            <a:r>
              <a:rPr lang="en-US" sz="1200" baseline="0" dirty="0" smtClean="0"/>
              <a:t> guides, do the following:</a:t>
            </a:r>
            <a:endParaRPr lang="en-US" sz="120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On the </a:t>
            </a:r>
            <a:r>
              <a:rPr lang="en-US" sz="1200" b="1" kern="1200" baseline="0" dirty="0" smtClean="0">
                <a:solidFill>
                  <a:schemeClr val="tx1"/>
                </a:solidFill>
                <a:latin typeface="+mn-lt"/>
                <a:ea typeface="+mn-ea"/>
                <a:cs typeface="+mn-cs"/>
              </a:rPr>
              <a:t>View</a:t>
            </a:r>
            <a:r>
              <a:rPr lang="en-US" sz="1200" b="0" kern="1200" baseline="0" dirty="0" smtClean="0">
                <a:solidFill>
                  <a:schemeClr val="tx1"/>
                </a:solidFill>
                <a:latin typeface="+mn-lt"/>
                <a:ea typeface="+mn-ea"/>
                <a:cs typeface="+mn-cs"/>
              </a:rPr>
              <a:t> tab, in the </a:t>
            </a:r>
            <a:r>
              <a:rPr lang="en-US" sz="1200" b="1" kern="1200" baseline="0" dirty="0" smtClean="0">
                <a:solidFill>
                  <a:schemeClr val="tx1"/>
                </a:solidFill>
                <a:latin typeface="+mn-lt"/>
                <a:ea typeface="+mn-ea"/>
                <a:cs typeface="+mn-cs"/>
              </a:rPr>
              <a:t>Show/Hide</a:t>
            </a:r>
            <a:r>
              <a:rPr lang="en-US" sz="1200" b="0" kern="1200" baseline="0" dirty="0" smtClean="0">
                <a:solidFill>
                  <a:schemeClr val="tx1"/>
                </a:solidFill>
                <a:latin typeface="+mn-lt"/>
                <a:ea typeface="+mn-ea"/>
                <a:cs typeface="+mn-cs"/>
              </a:rPr>
              <a:t> group, select </a:t>
            </a:r>
            <a:r>
              <a:rPr lang="en-US" sz="1200" b="1" kern="1200" baseline="0" dirty="0" smtClean="0">
                <a:solidFill>
                  <a:schemeClr val="tx1"/>
                </a:solidFill>
                <a:latin typeface="+mn-lt"/>
                <a:ea typeface="+mn-ea"/>
                <a:cs typeface="+mn-cs"/>
              </a:rPr>
              <a:t>Ruler</a:t>
            </a:r>
            <a:r>
              <a:rPr lang="en-US" sz="1200" b="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Right-click the slide background area, and then click </a:t>
            </a:r>
            <a:r>
              <a:rPr lang="en-US" sz="1200" b="1" kern="1200" baseline="0" dirty="0" smtClean="0">
                <a:solidFill>
                  <a:schemeClr val="tx1"/>
                </a:solidFill>
                <a:latin typeface="+mn-lt"/>
                <a:ea typeface="+mn-ea"/>
                <a:cs typeface="+mn-cs"/>
              </a:rPr>
              <a:t>Grid and Guides</a:t>
            </a:r>
            <a:r>
              <a:rPr lang="en-US" sz="1200" b="0" kern="1200" baseline="0" dirty="0" smtClean="0">
                <a:solidFill>
                  <a:schemeClr val="tx1"/>
                </a:solidFill>
                <a:latin typeface="+mn-lt"/>
                <a:ea typeface="+mn-ea"/>
                <a:cs typeface="+mn-cs"/>
              </a:rPr>
              <a:t>. In the </a:t>
            </a:r>
            <a:r>
              <a:rPr lang="en-US" sz="1200" b="1" kern="1200" baseline="0" dirty="0" smtClean="0">
                <a:solidFill>
                  <a:schemeClr val="tx1"/>
                </a:solidFill>
                <a:latin typeface="+mn-lt"/>
                <a:ea typeface="+mn-ea"/>
                <a:cs typeface="+mn-cs"/>
              </a:rPr>
              <a:t>Grid and Guides </a:t>
            </a:r>
            <a:r>
              <a:rPr lang="en-US" sz="1200" b="0" kern="1200" baseline="0" dirty="0" smtClean="0">
                <a:solidFill>
                  <a:schemeClr val="tx1"/>
                </a:solidFill>
                <a:latin typeface="+mn-lt"/>
                <a:ea typeface="+mn-ea"/>
                <a:cs typeface="+mn-cs"/>
              </a:rPr>
              <a:t>dialog box, under </a:t>
            </a:r>
            <a:r>
              <a:rPr lang="en-US" sz="1200" b="1" kern="1200" baseline="0" dirty="0" smtClean="0">
                <a:solidFill>
                  <a:schemeClr val="tx1"/>
                </a:solidFill>
                <a:latin typeface="+mn-lt"/>
                <a:ea typeface="+mn-ea"/>
                <a:cs typeface="+mn-cs"/>
              </a:rPr>
              <a:t>Guide settings</a:t>
            </a:r>
            <a:r>
              <a:rPr lang="en-US" sz="1200" b="0" kern="1200" baseline="0" dirty="0" smtClean="0">
                <a:solidFill>
                  <a:schemeClr val="tx1"/>
                </a:solidFill>
                <a:latin typeface="+mn-lt"/>
                <a:ea typeface="+mn-ea"/>
                <a:cs typeface="+mn-cs"/>
              </a:rPr>
              <a:t>, select </a:t>
            </a:r>
            <a:r>
              <a:rPr lang="en-US" sz="1200" b="1" kern="1200" baseline="0" dirty="0" smtClean="0">
                <a:solidFill>
                  <a:schemeClr val="tx1"/>
                </a:solidFill>
                <a:latin typeface="+mn-lt"/>
                <a:ea typeface="+mn-ea"/>
                <a:cs typeface="+mn-cs"/>
              </a:rPr>
              <a:t>Display drawing guides on screen</a:t>
            </a:r>
            <a:r>
              <a:rPr lang="en-US" sz="1200" b="0" kern="1200" baseline="0" dirty="0" smtClean="0">
                <a:solidFill>
                  <a:schemeClr val="tx1"/>
                </a:solidFill>
                <a:latin typeface="+mn-lt"/>
                <a:ea typeface="+mn-ea"/>
                <a:cs typeface="+mn-cs"/>
              </a:rPr>
              <a:t>. </a:t>
            </a:r>
            <a:r>
              <a:rPr lang="en-US" sz="1200" b="0" baseline="0" dirty="0" smtClean="0"/>
              <a:t>(</a:t>
            </a:r>
            <a:r>
              <a:rPr lang="en-US" sz="1200" b="1" dirty="0" smtClean="0"/>
              <a:t>Note: </a:t>
            </a:r>
            <a:r>
              <a:rPr lang="en-US" sz="1200" dirty="0" smtClean="0"/>
              <a:t>One horizontal and one vertical guide will display on</a:t>
            </a:r>
            <a:r>
              <a:rPr lang="en-US" sz="1200" baseline="0" dirty="0" smtClean="0"/>
              <a:t> the slide </a:t>
            </a:r>
            <a:r>
              <a:rPr lang="en-US" sz="1200" dirty="0" smtClean="0"/>
              <a:t>at 0.00, the default</a:t>
            </a:r>
            <a:r>
              <a:rPr lang="en-US" sz="1200" baseline="0" dirty="0" smtClean="0"/>
              <a:t> position</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None/>
              <a:tabLst/>
              <a:defRPr/>
            </a:pPr>
            <a:r>
              <a:rPr lang="en-US" sz="1200" dirty="0" smtClean="0"/>
              <a:t>To reproduce the curved line on this slide, do the following:</a:t>
            </a:r>
            <a:endParaRPr lang="en-US" sz="1200" b="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On the </a:t>
            </a:r>
            <a:r>
              <a:rPr lang="en-US" sz="1200" b="1" kern="1200" baseline="0" dirty="0" smtClean="0">
                <a:solidFill>
                  <a:schemeClr val="tx1"/>
                </a:solidFill>
                <a:latin typeface="+mn-lt"/>
                <a:ea typeface="+mn-ea"/>
                <a:cs typeface="+mn-cs"/>
              </a:rPr>
              <a:t>Insert </a:t>
            </a:r>
            <a:r>
              <a:rPr lang="en-US" sz="1200" b="0" kern="1200" baseline="0" dirty="0" smtClean="0">
                <a:solidFill>
                  <a:schemeClr val="tx1"/>
                </a:solidFill>
                <a:latin typeface="+mn-lt"/>
                <a:ea typeface="+mn-ea"/>
                <a:cs typeface="+mn-cs"/>
              </a:rPr>
              <a:t>tab, in the </a:t>
            </a:r>
            <a:r>
              <a:rPr lang="en-US" sz="1200" b="1" kern="1200" baseline="0" dirty="0" smtClean="0">
                <a:solidFill>
                  <a:schemeClr val="tx1"/>
                </a:solidFill>
                <a:latin typeface="+mn-lt"/>
                <a:ea typeface="+mn-ea"/>
                <a:cs typeface="+mn-cs"/>
              </a:rPr>
              <a:t>Illustrations </a:t>
            </a:r>
            <a:r>
              <a:rPr lang="en-US" sz="1200" b="0" kern="1200" baseline="0" dirty="0" smtClean="0">
                <a:solidFill>
                  <a:schemeClr val="tx1"/>
                </a:solidFill>
                <a:latin typeface="+mn-lt"/>
                <a:ea typeface="+mn-ea"/>
                <a:cs typeface="+mn-cs"/>
              </a:rPr>
              <a:t>group, click </a:t>
            </a:r>
            <a:r>
              <a:rPr lang="en-US" sz="1200" b="1" kern="1200" baseline="0" dirty="0" smtClean="0">
                <a:solidFill>
                  <a:schemeClr val="tx1"/>
                </a:solidFill>
                <a:latin typeface="+mn-lt"/>
                <a:ea typeface="+mn-ea"/>
                <a:cs typeface="+mn-cs"/>
              </a:rPr>
              <a:t>Shapes</a:t>
            </a:r>
            <a:r>
              <a:rPr lang="en-US" sz="1200" b="0" kern="1200" baseline="0" dirty="0" smtClean="0">
                <a:solidFill>
                  <a:schemeClr val="tx1"/>
                </a:solidFill>
                <a:latin typeface="+mn-lt"/>
                <a:ea typeface="+mn-ea"/>
                <a:cs typeface="+mn-cs"/>
              </a:rPr>
              <a:t>, and then under </a:t>
            </a:r>
            <a:r>
              <a:rPr lang="en-US" sz="1200" b="1" kern="1200" baseline="0" dirty="0" smtClean="0">
                <a:solidFill>
                  <a:schemeClr val="tx1"/>
                </a:solidFill>
                <a:latin typeface="+mn-lt"/>
                <a:ea typeface="+mn-ea"/>
                <a:cs typeface="+mn-cs"/>
              </a:rPr>
              <a:t>Lines</a:t>
            </a:r>
            <a:r>
              <a:rPr lang="en-US" sz="1200" b="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Curve</a:t>
            </a:r>
            <a:r>
              <a:rPr lang="en-US" sz="1200" b="0" kern="1200" baseline="0" dirty="0" smtClean="0">
                <a:solidFill>
                  <a:schemeClr val="tx1"/>
                </a:solidFill>
                <a:latin typeface="+mn-lt"/>
                <a:ea typeface="+mn-ea"/>
                <a:cs typeface="+mn-cs"/>
              </a:rPr>
              <a:t> (10</a:t>
            </a:r>
            <a:r>
              <a:rPr lang="en-US" sz="1200" b="0" kern="1200" baseline="30000" dirty="0" smtClean="0">
                <a:solidFill>
                  <a:schemeClr val="tx1"/>
                </a:solidFill>
                <a:latin typeface="+mn-lt"/>
                <a:ea typeface="+mn-ea"/>
                <a:cs typeface="+mn-cs"/>
              </a:rPr>
              <a:t>th</a:t>
            </a:r>
            <a:r>
              <a:rPr lang="en-US" sz="1200" b="0" kern="1200" baseline="0" dirty="0" smtClean="0">
                <a:solidFill>
                  <a:schemeClr val="tx1"/>
                </a:solidFill>
                <a:latin typeface="+mn-lt"/>
                <a:ea typeface="+mn-ea"/>
                <a:cs typeface="+mn-cs"/>
              </a:rPr>
              <a:t> option from the left). To draw the curved line on the slide, do the following:</a:t>
            </a:r>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Click the first point 0.25” to the left of the left edge of the slide and 0.75” below the horizontal drawing guide.</a:t>
            </a:r>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Click the second point 3” to the left of the vertical drawing guide and 1” above the horizontal drawing guide.</a:t>
            </a:r>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Click the third point 1.5” to the right of the vertical drawing guide and 0.5” below the horizontal drawing guide.</a:t>
            </a:r>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Double-click the fourth and final point 0.25” to the right of the right edge of the slide and 1.5” above the horizontal drawing guide.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2"/>
              <a:tabLst/>
              <a:defRPr/>
            </a:pPr>
            <a:r>
              <a:rPr lang="en-US" sz="1200" b="0" kern="1200" dirty="0" smtClean="0">
                <a:solidFill>
                  <a:schemeClr val="tx1"/>
                </a:solidFill>
                <a:latin typeface="+mn-lt"/>
                <a:ea typeface="+mn-ea"/>
                <a:cs typeface="+mn-cs"/>
              </a:rPr>
              <a:t>Select the curved line. Under</a:t>
            </a:r>
            <a:r>
              <a:rPr lang="en-US" sz="1200" b="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Drawing Tools</a:t>
            </a:r>
            <a:r>
              <a:rPr lang="en-US" sz="1200" b="0" kern="1200" baseline="0" dirty="0" smtClean="0">
                <a:solidFill>
                  <a:schemeClr val="tx1"/>
                </a:solidFill>
                <a:latin typeface="+mn-lt"/>
                <a:ea typeface="+mn-ea"/>
                <a:cs typeface="+mn-cs"/>
              </a:rPr>
              <a:t>, on the </a:t>
            </a:r>
            <a:r>
              <a:rPr lang="en-US" sz="1200" b="1" kern="1200" baseline="0" dirty="0" smtClean="0">
                <a:solidFill>
                  <a:schemeClr val="tx1"/>
                </a:solidFill>
                <a:latin typeface="+mn-lt"/>
                <a:ea typeface="+mn-ea"/>
                <a:cs typeface="+mn-cs"/>
              </a:rPr>
              <a:t>Format</a:t>
            </a:r>
            <a:r>
              <a:rPr lang="en-US" sz="1200" b="0" kern="1200" baseline="0" dirty="0" smtClean="0">
                <a:solidFill>
                  <a:schemeClr val="tx1"/>
                </a:solidFill>
                <a:latin typeface="+mn-lt"/>
                <a:ea typeface="+mn-ea"/>
                <a:cs typeface="+mn-cs"/>
              </a:rPr>
              <a:t> tab, in the </a:t>
            </a:r>
            <a:r>
              <a:rPr lang="en-US" sz="1200" b="1" kern="1200" baseline="0" dirty="0" smtClean="0">
                <a:solidFill>
                  <a:schemeClr val="tx1"/>
                </a:solidFill>
                <a:latin typeface="+mn-lt"/>
                <a:ea typeface="+mn-ea"/>
                <a:cs typeface="+mn-cs"/>
              </a:rPr>
              <a:t>Shape Styles </a:t>
            </a:r>
            <a:r>
              <a:rPr lang="en-US" sz="1200" b="0" kern="1200" baseline="0" dirty="0" smtClean="0">
                <a:solidFill>
                  <a:schemeClr val="tx1"/>
                </a:solidFill>
                <a:latin typeface="+mn-lt"/>
                <a:ea typeface="+mn-ea"/>
                <a:cs typeface="+mn-cs"/>
              </a:rPr>
              <a:t>group, click </a:t>
            </a:r>
            <a:r>
              <a:rPr lang="en-US" sz="1200" b="1" kern="1200" baseline="0" dirty="0" smtClean="0">
                <a:solidFill>
                  <a:schemeClr val="tx1"/>
                </a:solidFill>
                <a:latin typeface="+mn-lt"/>
                <a:ea typeface="+mn-ea"/>
                <a:cs typeface="+mn-cs"/>
              </a:rPr>
              <a:t>Shape Outline</a:t>
            </a:r>
            <a:r>
              <a:rPr lang="en-US" sz="1200" b="0" kern="1200" baseline="0" dirty="0" smtClean="0">
                <a:solidFill>
                  <a:schemeClr val="tx1"/>
                </a:solidFill>
                <a:latin typeface="+mn-lt"/>
                <a:ea typeface="+mn-ea"/>
                <a:cs typeface="+mn-cs"/>
              </a:rPr>
              <a:t>, and then do the following: </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Under </a:t>
            </a:r>
            <a:r>
              <a:rPr lang="en-US" sz="1200" b="1" kern="1200" baseline="0" dirty="0" smtClean="0">
                <a:solidFill>
                  <a:schemeClr val="tx1"/>
                </a:solidFill>
                <a:latin typeface="+mn-lt"/>
                <a:ea typeface="+mn-ea"/>
                <a:cs typeface="+mn-cs"/>
              </a:rPr>
              <a:t>Theme Colors</a:t>
            </a:r>
            <a:r>
              <a:rPr lang="en-US" sz="1200" b="0" kern="1200" baseline="0" dirty="0" smtClean="0">
                <a:solidFill>
                  <a:schemeClr val="tx1"/>
                </a:solidFill>
                <a:latin typeface="+mn-lt"/>
                <a:ea typeface="+mn-ea"/>
                <a:cs typeface="+mn-cs"/>
              </a:rPr>
              <a:t>,</a:t>
            </a:r>
            <a:r>
              <a:rPr lang="en-US" sz="1200" b="1" kern="1200" baseline="0" dirty="0" smtClean="0">
                <a:solidFill>
                  <a:schemeClr val="tx1"/>
                </a:solidFill>
                <a:latin typeface="+mn-lt"/>
                <a:ea typeface="+mn-ea"/>
                <a:cs typeface="+mn-cs"/>
              </a:rPr>
              <a:t> </a:t>
            </a:r>
            <a:r>
              <a:rPr lang="en-US" sz="1200" b="0" kern="1200" baseline="0" dirty="0" smtClean="0">
                <a:solidFill>
                  <a:schemeClr val="tx1"/>
                </a:solidFill>
                <a:latin typeface="+mn-lt"/>
                <a:ea typeface="+mn-ea"/>
                <a:cs typeface="+mn-cs"/>
              </a:rPr>
              <a:t>click</a:t>
            </a:r>
            <a:r>
              <a:rPr lang="en-US" sz="1200" b="0" dirty="0" smtClean="0"/>
              <a:t> </a:t>
            </a:r>
            <a:r>
              <a:rPr lang="en-US" sz="1200" b="1" dirty="0" smtClean="0"/>
              <a:t>White, Background 1, Darker 35%</a:t>
            </a:r>
            <a:r>
              <a:rPr lang="en-US" sz="1200" b="0" dirty="0" smtClean="0"/>
              <a:t> (fifth row, first option from the left). </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Point to </a:t>
            </a:r>
            <a:r>
              <a:rPr lang="en-US" sz="1200" b="1" kern="1200" baseline="0" dirty="0" smtClean="0">
                <a:solidFill>
                  <a:schemeClr val="tx1"/>
                </a:solidFill>
                <a:latin typeface="+mn-lt"/>
                <a:ea typeface="+mn-ea"/>
                <a:cs typeface="+mn-cs"/>
              </a:rPr>
              <a:t>Dashes</a:t>
            </a:r>
            <a:r>
              <a:rPr lang="en-US" sz="1200" b="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Square Dot </a:t>
            </a:r>
            <a:r>
              <a:rPr lang="en-US" sz="1200" b="0" kern="1200" baseline="0" dirty="0" smtClean="0">
                <a:solidFill>
                  <a:schemeClr val="tx1"/>
                </a:solidFill>
                <a:latin typeface="+mn-lt"/>
                <a:ea typeface="+mn-ea"/>
                <a:cs typeface="+mn-cs"/>
              </a:rPr>
              <a:t>(third option from the top).</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Point to </a:t>
            </a:r>
            <a:r>
              <a:rPr lang="en-US" sz="1200" b="1" kern="1200" baseline="0" dirty="0" smtClean="0">
                <a:solidFill>
                  <a:schemeClr val="tx1"/>
                </a:solidFill>
                <a:latin typeface="+mn-lt"/>
                <a:ea typeface="+mn-ea"/>
                <a:cs typeface="+mn-cs"/>
              </a:rPr>
              <a:t>Weight</a:t>
            </a:r>
            <a:r>
              <a:rPr lang="en-US" sz="1200" b="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1 ½ pt</a:t>
            </a:r>
            <a:r>
              <a:rPr lang="en-US" sz="1200" b="0" kern="1200" baseline="0" dirty="0" smtClean="0">
                <a:solidFill>
                  <a:schemeClr val="tx1"/>
                </a:solidFill>
                <a:latin typeface="+mn-lt"/>
                <a:ea typeface="+mn-ea"/>
                <a:cs typeface="+mn-cs"/>
              </a:rPr>
              <a:t>. </a:t>
            </a:r>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dirty="0" smtClean="0"/>
          </a:p>
          <a:p>
            <a:endParaRPr lang="en-US" sz="1200" dirty="0" smtClean="0"/>
          </a:p>
          <a:p>
            <a:r>
              <a:rPr lang="en-US" sz="1200" dirty="0" smtClean="0"/>
              <a:t>To reproduce the “1”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t>On the </a:t>
            </a:r>
            <a:r>
              <a:rPr lang="en-US" sz="1200" b="1" i="0" dirty="0" smtClean="0"/>
              <a:t>Home</a:t>
            </a:r>
            <a:r>
              <a:rPr lang="en-US" sz="1200" i="0" dirty="0" smtClean="0"/>
              <a:t> tab, in the</a:t>
            </a:r>
            <a:r>
              <a:rPr lang="en-US" sz="1200" i="0" baseline="0" dirty="0" smtClean="0"/>
              <a:t> </a:t>
            </a:r>
            <a:r>
              <a:rPr lang="en-US" sz="1200" b="1" i="0" baseline="0" dirty="0" smtClean="0"/>
              <a:t>Slides</a:t>
            </a:r>
            <a:r>
              <a:rPr lang="en-US" sz="1200" i="0" baseline="0" dirty="0" smtClean="0"/>
              <a:t> group, click </a:t>
            </a:r>
            <a:r>
              <a:rPr lang="en-US" sz="1200" b="1" i="0" baseline="0" dirty="0" smtClean="0"/>
              <a:t>Layout</a:t>
            </a:r>
            <a:r>
              <a:rPr lang="en-US" sz="1200" i="0" baseline="0" dirty="0" smtClean="0"/>
              <a:t>, and then click </a:t>
            </a:r>
            <a:r>
              <a:rPr lang="en-US" sz="1200" b="1" i="0" baseline="0" dirty="0" smtClean="0"/>
              <a:t>Blank</a:t>
            </a:r>
            <a:r>
              <a:rPr lang="en-US" sz="1200" i="0" baseline="0" dirty="0" smtClean="0"/>
              <a:t>.</a:t>
            </a:r>
            <a:endParaRPr lang="en-US" sz="1200" i="0" dirty="0" smtClean="0"/>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t>On</a:t>
            </a:r>
            <a:r>
              <a:rPr lang="en-US" sz="1200" i="0" baseline="0" dirty="0" smtClean="0"/>
              <a:t> the </a:t>
            </a:r>
            <a:r>
              <a:rPr lang="en-US" sz="1200" b="1" i="0" baseline="0" dirty="0" smtClean="0"/>
              <a:t>Insert</a:t>
            </a:r>
            <a:r>
              <a:rPr lang="en-US" sz="1200" i="0" baseline="0" dirty="0" smtClean="0"/>
              <a:t> tab, in the </a:t>
            </a:r>
            <a:r>
              <a:rPr lang="en-US" sz="1200" b="1" i="0" baseline="0" dirty="0" smtClean="0"/>
              <a:t>Text</a:t>
            </a:r>
            <a:r>
              <a:rPr lang="en-US" sz="1200" i="0" baseline="0" dirty="0" smtClean="0"/>
              <a:t> group, click </a:t>
            </a:r>
            <a:r>
              <a:rPr lang="en-US" sz="1200" b="1" i="0" baseline="0" dirty="0" smtClean="0"/>
              <a:t>Text Box</a:t>
            </a:r>
            <a:r>
              <a:rPr lang="en-US" sz="1200" i="0" baseline="0" dirty="0" smtClean="0"/>
              <a:t>, and then on the slide, drag to draw the text 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t>Enter </a:t>
            </a:r>
            <a:r>
              <a:rPr lang="en-US" sz="1200" b="1" i="0" baseline="0" dirty="0" smtClean="0"/>
              <a:t>1</a:t>
            </a:r>
            <a:r>
              <a:rPr lang="en-US" sz="1200" i="0" baseline="0" dirty="0" smtClean="0"/>
              <a:t> in the text box, and then select the text. O</a:t>
            </a:r>
            <a:r>
              <a:rPr lang="en-US" sz="1200" i="0" dirty="0" smtClean="0"/>
              <a:t>n the </a:t>
            </a:r>
            <a:r>
              <a:rPr lang="en-US" sz="1200" b="1" i="0" dirty="0" smtClean="0"/>
              <a:t>Home</a:t>
            </a:r>
            <a:r>
              <a:rPr lang="en-US" sz="1200" i="0" baseline="0" dirty="0" smtClean="0"/>
              <a:t> tab, in the </a:t>
            </a:r>
            <a:r>
              <a:rPr lang="en-US" sz="1200" b="1" i="0" baseline="0" dirty="0" smtClean="0"/>
              <a:t>Font</a:t>
            </a:r>
            <a:r>
              <a:rPr lang="en-US" sz="1200" i="0" baseline="0" dirty="0" smtClean="0"/>
              <a:t> group, do the following:</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t>In the </a:t>
            </a:r>
            <a:r>
              <a:rPr lang="en-US" sz="1200" b="1" i="0" baseline="0" dirty="0" smtClean="0"/>
              <a:t>Font</a:t>
            </a:r>
            <a:r>
              <a:rPr lang="en-US" sz="1200" i="0" baseline="0" dirty="0" smtClean="0"/>
              <a:t> list, select </a:t>
            </a:r>
            <a:r>
              <a:rPr lang="en-US" sz="1200" b="1" baseline="0" dirty="0" smtClean="0"/>
              <a:t>Impact</a:t>
            </a:r>
            <a:r>
              <a:rPr lang="en-US" sz="1200" b="0" baseline="0" dirty="0" smtClean="0"/>
              <a:t>.</a:t>
            </a:r>
            <a:endParaRPr lang="en-US" sz="1200" b="0" i="0" baseline="0" dirty="0" smtClean="0"/>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t>In the </a:t>
            </a:r>
            <a:r>
              <a:rPr lang="en-US" sz="1200" b="1" i="0" baseline="0" dirty="0" smtClean="0"/>
              <a:t>Font Size </a:t>
            </a:r>
            <a:r>
              <a:rPr lang="en-US" sz="1200" i="0" baseline="0" dirty="0" smtClean="0"/>
              <a:t>box, enter </a:t>
            </a:r>
            <a:r>
              <a:rPr lang="en-US" sz="1200" b="1" baseline="0" dirty="0" smtClean="0"/>
              <a:t>140</a:t>
            </a:r>
            <a:r>
              <a:rPr lang="en-US" sz="1200" b="0" baseline="0" dirty="0" smtClean="0"/>
              <a:t>.</a:t>
            </a:r>
            <a:endParaRPr lang="en-US" sz="1200" i="0" baseline="0" dirty="0" smtClean="0"/>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t>On the </a:t>
            </a:r>
            <a:r>
              <a:rPr lang="en-US" sz="1200" b="1" i="0" baseline="0" dirty="0" smtClean="0"/>
              <a:t>Home</a:t>
            </a:r>
            <a:r>
              <a:rPr lang="en-US" sz="1200" i="0" baseline="0" dirty="0" smtClean="0"/>
              <a:t> tab, in the </a:t>
            </a:r>
            <a:r>
              <a:rPr lang="en-US" sz="1200" b="1" i="0" baseline="0" dirty="0" smtClean="0"/>
              <a:t>Paragraph</a:t>
            </a:r>
            <a:r>
              <a:rPr lang="en-US" sz="1200" i="0" baseline="0" dirty="0" smtClean="0"/>
              <a:t> group, click </a:t>
            </a:r>
            <a:r>
              <a:rPr lang="en-US" sz="1200" b="1" i="0" baseline="0" dirty="0" smtClean="0"/>
              <a:t>Align Text Left </a:t>
            </a:r>
            <a:r>
              <a:rPr lang="en-US" sz="1200" i="0" baseline="0" dirty="0" smtClean="0"/>
              <a:t>to align the text left in the text box.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t>Select the text box. Under </a:t>
            </a:r>
            <a:r>
              <a:rPr lang="en-US" sz="1200" b="1" i="0" baseline="0" dirty="0" smtClean="0"/>
              <a:t>Drawing Tools</a:t>
            </a:r>
            <a:r>
              <a:rPr lang="en-US" sz="1200" i="0" baseline="0" dirty="0" smtClean="0"/>
              <a:t>, on the </a:t>
            </a:r>
            <a:r>
              <a:rPr lang="en-US" sz="1200" b="1" i="0" baseline="0" dirty="0" smtClean="0"/>
              <a:t>Format</a:t>
            </a:r>
            <a:r>
              <a:rPr lang="en-US" sz="1200" i="0" baseline="0" dirty="0" smtClean="0"/>
              <a:t> tab, in the bottom right corner of the </a:t>
            </a:r>
            <a:r>
              <a:rPr lang="en-US" sz="1200" b="1" i="0" baseline="0" dirty="0" smtClean="0"/>
              <a:t>WordArt Styles </a:t>
            </a:r>
            <a:r>
              <a:rPr lang="en-US" sz="1200" i="0" baseline="0" dirty="0" smtClean="0"/>
              <a:t>group, click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 launcher.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Fill </a:t>
            </a:r>
            <a:r>
              <a:rPr lang="en-US" sz="1200" kern="1200" baseline="0" dirty="0" smtClean="0">
                <a:solidFill>
                  <a:schemeClr val="tx1"/>
                </a:solidFill>
                <a:latin typeface="+mn-lt"/>
                <a:ea typeface="+mn-ea"/>
                <a:cs typeface="+mn-cs"/>
              </a:rPr>
              <a:t>in the left pane, select </a:t>
            </a:r>
            <a:r>
              <a:rPr lang="en-US" sz="1200" b="1" kern="1200" baseline="0" dirty="0" smtClean="0">
                <a:solidFill>
                  <a:schemeClr val="tx1"/>
                </a:solidFill>
                <a:latin typeface="+mn-lt"/>
                <a:ea typeface="+mn-ea"/>
                <a:cs typeface="+mn-cs"/>
              </a:rPr>
              <a:t>Gradient fill </a:t>
            </a:r>
            <a:r>
              <a:rPr lang="en-US" sz="120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Text Fill </a:t>
            </a:r>
            <a:r>
              <a:rPr lang="en-US" sz="1200" kern="1200" baseline="0" dirty="0" smtClean="0">
                <a:solidFill>
                  <a:schemeClr val="tx1"/>
                </a:solidFill>
                <a:latin typeface="+mn-lt"/>
                <a:ea typeface="+mn-ea"/>
                <a:cs typeface="+mn-cs"/>
              </a:rPr>
              <a:t>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Linear Down </a:t>
            </a:r>
            <a:r>
              <a:rPr lang="en-US" sz="1200" kern="1200" dirty="0" smtClean="0">
                <a:solidFill>
                  <a:schemeClr val="tx1"/>
                </a:solidFill>
                <a:latin typeface="+mn-lt"/>
                <a:ea typeface="+mn-ea"/>
                <a:cs typeface="+mn-cs"/>
              </a:rPr>
              <a:t>(first row, second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 gradient stops</a:t>
            </a:r>
            <a:r>
              <a:rPr lang="en-US" sz="1200" b="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 gradient</a:t>
            </a:r>
            <a:r>
              <a:rPr lang="en-US" sz="1200" b="1" kern="1200" baseline="0" dirty="0" smtClean="0">
                <a:solidFill>
                  <a:schemeClr val="tx1"/>
                </a:solidFill>
                <a:latin typeface="+mn-lt"/>
                <a:ea typeface="+mn-ea"/>
                <a:cs typeface="+mn-cs"/>
              </a:rPr>
              <a:t> stops</a:t>
            </a:r>
            <a:r>
              <a:rPr lang="en-US" sz="1200" kern="1200" dirty="0" smtClean="0">
                <a:solidFill>
                  <a:schemeClr val="tx1"/>
                </a:solidFill>
                <a:latin typeface="+mn-lt"/>
                <a:ea typeface="+mn-ea"/>
                <a:cs typeface="+mn-cs"/>
              </a:rPr>
              <a:t> until two stops appear in the slider.</a:t>
            </a:r>
          </a:p>
          <a:p>
            <a:pPr marL="228600" lvl="0" indent="-228600">
              <a:buFont typeface="+mj-lt"/>
              <a:buAutoNum type="arabicPeriod"/>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first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a:t>
            </a:r>
            <a:r>
              <a:rPr lang="en-US" sz="1200" b="0" kern="1200" dirty="0" smtClean="0">
                <a:solidFill>
                  <a:schemeClr val="tx1"/>
                </a:solidFill>
                <a:latin typeface="+mn-lt"/>
                <a:ea typeface="+mn-ea"/>
                <a:cs typeface="+mn-cs"/>
              </a:rPr>
              <a:t>(first row, first option from the left).</a:t>
            </a:r>
          </a:p>
          <a:p>
            <a:pPr marL="1143000" lvl="2" indent="-228600">
              <a:buFont typeface="Arial" pitchFamily="34" charset="0"/>
              <a:buChar cha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50%</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last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85%</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a:t>
            </a:r>
            <a:r>
              <a:rPr lang="en-US" sz="1200" b="0" kern="1200" dirty="0" smtClean="0">
                <a:solidFill>
                  <a:schemeClr val="tx1"/>
                </a:solidFill>
                <a:latin typeface="+mn-lt"/>
                <a:ea typeface="+mn-ea"/>
                <a:cs typeface="+mn-cs"/>
              </a:rPr>
              <a:t>(first row, first option from the left).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0%</a:t>
            </a:r>
            <a:r>
              <a:rPr lang="en-US" sz="1200" b="0" kern="1200" dirty="0" smtClean="0">
                <a:solidFill>
                  <a:schemeClr val="tx1"/>
                </a:solidFill>
                <a:latin typeface="+mn-lt"/>
                <a:ea typeface="+mn-ea"/>
                <a:cs typeface="+mn-cs"/>
              </a:rPr>
              <a:t>.</a:t>
            </a:r>
            <a:endParaRPr lang="en-US" sz="1200" i="0" baseline="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in the left pane. In the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pane, select </a:t>
            </a:r>
            <a:r>
              <a:rPr lang="en-US" sz="1200" b="1" kern="1200" baseline="0" dirty="0" smtClean="0">
                <a:solidFill>
                  <a:schemeClr val="tx1"/>
                </a:solidFill>
                <a:latin typeface="+mn-lt"/>
                <a:ea typeface="+mn-ea"/>
                <a:cs typeface="+mn-cs"/>
              </a:rPr>
              <a:t>Solid line</a:t>
            </a:r>
            <a:r>
              <a:rPr lang="en-US" sz="1200" kern="1200" baseline="0" dirty="0" smtClean="0">
                <a:solidFill>
                  <a:schemeClr val="tx1"/>
                </a:solidFill>
                <a:latin typeface="+mn-lt"/>
                <a:ea typeface="+mn-ea"/>
                <a:cs typeface="+mn-cs"/>
              </a:rPr>
              <a:t>, click the button next to </a:t>
            </a:r>
            <a:r>
              <a:rPr lang="en-US" sz="1200" b="1" kern="1200" baseline="0" dirty="0" smtClean="0">
                <a:solidFill>
                  <a:schemeClr val="tx1"/>
                </a:solidFill>
                <a:latin typeface="+mn-lt"/>
                <a:ea typeface="+mn-ea"/>
                <a:cs typeface="+mn-cs"/>
              </a:rPr>
              <a:t>Color</a:t>
            </a:r>
            <a:r>
              <a:rPr lang="en-US" sz="120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More Colors</a:t>
            </a:r>
            <a:r>
              <a:rPr lang="en-US" sz="1200" kern="1200" baseline="0" dirty="0" smtClean="0">
                <a:solidFill>
                  <a:schemeClr val="tx1"/>
                </a:solidFill>
                <a:latin typeface="+mn-lt"/>
                <a:ea typeface="+mn-ea"/>
                <a:cs typeface="+mn-cs"/>
              </a:rPr>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49</a:t>
            </a:r>
            <a:r>
              <a:rPr lang="en-US" sz="1200" dirty="0" smtClean="0"/>
              <a:t>, Green: </a:t>
            </a:r>
            <a:r>
              <a:rPr lang="en-US" sz="1200" b="1" dirty="0" smtClean="0"/>
              <a:t>133</a:t>
            </a:r>
            <a:r>
              <a:rPr lang="en-US" sz="1200" dirty="0" smtClean="0"/>
              <a:t>, Blue: </a:t>
            </a:r>
            <a:r>
              <a:rPr lang="en-US" sz="1200" b="1" dirty="0" smtClean="0"/>
              <a:t>156</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Outline Style </a:t>
            </a:r>
            <a:r>
              <a:rPr lang="en-US" sz="1200" kern="1200" baseline="0" dirty="0" smtClean="0">
                <a:solidFill>
                  <a:schemeClr val="tx1"/>
                </a:solidFill>
                <a:latin typeface="+mn-lt"/>
                <a:ea typeface="+mn-ea"/>
                <a:cs typeface="+mn-cs"/>
              </a:rPr>
              <a:t>in the left pane. In the </a:t>
            </a:r>
            <a:r>
              <a:rPr lang="en-US" sz="1200" b="1" kern="1200" baseline="0" dirty="0" smtClean="0">
                <a:solidFill>
                  <a:schemeClr val="tx1"/>
                </a:solidFill>
                <a:latin typeface="+mn-lt"/>
                <a:ea typeface="+mn-ea"/>
                <a:cs typeface="+mn-cs"/>
              </a:rPr>
              <a:t>Outline Style </a:t>
            </a:r>
            <a:r>
              <a:rPr lang="en-US" sz="1200" kern="1200" baseline="0" dirty="0" smtClean="0">
                <a:solidFill>
                  <a:schemeClr val="tx1"/>
                </a:solidFill>
                <a:latin typeface="+mn-lt"/>
                <a:ea typeface="+mn-ea"/>
                <a:cs typeface="+mn-cs"/>
              </a:rPr>
              <a:t>pane, in the </a:t>
            </a:r>
            <a:r>
              <a:rPr lang="en-US" sz="1200" b="1" kern="1200" baseline="0" dirty="0" smtClean="0">
                <a:solidFill>
                  <a:schemeClr val="tx1"/>
                </a:solidFill>
                <a:latin typeface="+mn-lt"/>
                <a:ea typeface="+mn-ea"/>
                <a:cs typeface="+mn-cs"/>
              </a:rPr>
              <a:t>Width</a:t>
            </a:r>
            <a:r>
              <a:rPr lang="en-US" sz="1200" kern="1200" baseline="0" dirty="0" smtClean="0">
                <a:solidFill>
                  <a:schemeClr val="tx1"/>
                </a:solidFill>
                <a:latin typeface="+mn-lt"/>
                <a:ea typeface="+mn-ea"/>
                <a:cs typeface="+mn-cs"/>
              </a:rPr>
              <a:t> box, enter </a:t>
            </a:r>
            <a:r>
              <a:rPr lang="en-US" sz="1200" b="1" kern="1200" baseline="0" dirty="0" smtClean="0">
                <a:solidFill>
                  <a:schemeClr val="tx1"/>
                </a:solidFill>
                <a:latin typeface="+mn-lt"/>
                <a:ea typeface="+mn-ea"/>
                <a:cs typeface="+mn-cs"/>
              </a:rPr>
              <a:t>2.5 pt</a:t>
            </a:r>
            <a:r>
              <a:rPr lang="en-US" sz="120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Shadow </a:t>
            </a:r>
            <a:r>
              <a:rPr lang="en-US" sz="1200" kern="1200" baseline="0" dirty="0" smtClean="0">
                <a:solidFill>
                  <a:schemeClr val="tx1"/>
                </a:solidFill>
                <a:latin typeface="+mn-lt"/>
                <a:ea typeface="+mn-ea"/>
                <a:cs typeface="+mn-cs"/>
              </a:rPr>
              <a:t>in the left pane. In the </a:t>
            </a:r>
            <a:r>
              <a:rPr lang="en-US" sz="1200" b="1" kern="1200" baseline="0" dirty="0" smtClean="0">
                <a:solidFill>
                  <a:schemeClr val="tx1"/>
                </a:solidFill>
                <a:latin typeface="+mn-lt"/>
                <a:ea typeface="+mn-ea"/>
                <a:cs typeface="+mn-cs"/>
              </a:rPr>
              <a:t>Shadow</a:t>
            </a:r>
            <a:r>
              <a:rPr lang="en-US" sz="1200" kern="1200" baseline="0" dirty="0" smtClean="0">
                <a:solidFill>
                  <a:schemeClr val="tx1"/>
                </a:solidFill>
                <a:latin typeface="+mn-lt"/>
                <a:ea typeface="+mn-ea"/>
                <a:cs typeface="+mn-cs"/>
              </a:rPr>
              <a:t> pane, click the button next to </a:t>
            </a:r>
            <a:r>
              <a:rPr lang="en-US" sz="1200" b="1" kern="1200" baseline="0" dirty="0" smtClean="0">
                <a:solidFill>
                  <a:schemeClr val="tx1"/>
                </a:solidFill>
                <a:latin typeface="+mn-lt"/>
                <a:ea typeface="+mn-ea"/>
                <a:cs typeface="+mn-cs"/>
              </a:rPr>
              <a:t>Presets</a:t>
            </a:r>
            <a:r>
              <a:rPr lang="en-US" sz="1200" b="0" kern="1200" baseline="0" dirty="0" smtClean="0">
                <a:solidFill>
                  <a:schemeClr val="tx1"/>
                </a:solidFill>
                <a:latin typeface="+mn-lt"/>
                <a:ea typeface="+mn-ea"/>
                <a:cs typeface="+mn-cs"/>
              </a:rPr>
              <a:t>,</a:t>
            </a:r>
            <a:r>
              <a:rPr lang="en-US" sz="1200" kern="1200" baseline="0" dirty="0" smtClean="0">
                <a:solidFill>
                  <a:schemeClr val="tx1"/>
                </a:solidFill>
                <a:latin typeface="+mn-lt"/>
                <a:ea typeface="+mn-ea"/>
                <a:cs typeface="+mn-cs"/>
              </a:rPr>
              <a:t> under </a:t>
            </a:r>
            <a:r>
              <a:rPr lang="en-US" sz="1200" b="1" kern="1200" baseline="0" dirty="0" smtClean="0">
                <a:solidFill>
                  <a:schemeClr val="tx1"/>
                </a:solidFill>
                <a:latin typeface="+mn-lt"/>
                <a:ea typeface="+mn-ea"/>
                <a:cs typeface="+mn-cs"/>
              </a:rPr>
              <a:t>Outer</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Offset Diagonal Bottom Left</a:t>
            </a:r>
            <a:r>
              <a:rPr lang="en-US" sz="1200" b="0" kern="1200" dirty="0" smtClean="0">
                <a:solidFill>
                  <a:schemeClr val="tx1"/>
                </a:solidFill>
                <a:latin typeface="+mn-lt"/>
                <a:ea typeface="+mn-ea"/>
                <a:cs typeface="+mn-cs"/>
              </a:rPr>
              <a:t> (first row, third option from the left),</a:t>
            </a:r>
            <a:r>
              <a:rPr lang="en-US" sz="1200" b="0" kern="1200" baseline="0" dirty="0" smtClean="0">
                <a:solidFill>
                  <a:schemeClr val="tx1"/>
                </a:solidFill>
                <a:latin typeface="+mn-lt"/>
                <a:ea typeface="+mn-ea"/>
                <a:cs typeface="+mn-cs"/>
              </a:rPr>
              <a:t> and then do the following:</a:t>
            </a:r>
            <a:endParaRPr lang="en-US" sz="1200" kern="1200" baseline="0" dirty="0" smtClean="0">
              <a:solidFill>
                <a:schemeClr val="tx1"/>
              </a:solidFill>
              <a:latin typeface="+mn-lt"/>
              <a:ea typeface="+mn-ea"/>
              <a:cs typeface="+mn-cs"/>
            </a:endParaRP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Transparency</a:t>
            </a:r>
            <a:r>
              <a:rPr lang="en-US" sz="1200" b="0" kern="1200" baseline="0" dirty="0" smtClean="0">
                <a:solidFill>
                  <a:schemeClr val="tx1"/>
                </a:solidFill>
                <a:latin typeface="+mn-lt"/>
                <a:ea typeface="+mn-ea"/>
                <a:cs typeface="+mn-cs"/>
              </a:rPr>
              <a:t> box, enter </a:t>
            </a:r>
            <a:r>
              <a:rPr lang="en-US" sz="1200" b="1" kern="1200" baseline="0" dirty="0" smtClean="0">
                <a:solidFill>
                  <a:schemeClr val="tx1"/>
                </a:solidFill>
                <a:latin typeface="+mn-lt"/>
                <a:ea typeface="+mn-ea"/>
                <a:cs typeface="+mn-cs"/>
              </a:rPr>
              <a:t>82%</a:t>
            </a:r>
            <a:r>
              <a:rPr lang="en-US" sz="1200" b="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Size </a:t>
            </a:r>
            <a:r>
              <a:rPr lang="en-US" sz="1200" b="0" kern="1200" baseline="0" dirty="0" smtClean="0">
                <a:solidFill>
                  <a:schemeClr val="tx1"/>
                </a:solidFill>
                <a:latin typeface="+mn-lt"/>
                <a:ea typeface="+mn-ea"/>
                <a:cs typeface="+mn-cs"/>
              </a:rPr>
              <a:t>box, enter </a:t>
            </a:r>
            <a:r>
              <a:rPr lang="en-US" sz="1200" b="1" kern="1200" baseline="0" dirty="0" smtClean="0">
                <a:solidFill>
                  <a:schemeClr val="tx1"/>
                </a:solidFill>
                <a:latin typeface="+mn-lt"/>
                <a:ea typeface="+mn-ea"/>
                <a:cs typeface="+mn-cs"/>
              </a:rPr>
              <a:t>100%</a:t>
            </a:r>
            <a:r>
              <a:rPr lang="en-US" sz="1200" b="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Blur</a:t>
            </a:r>
            <a:r>
              <a:rPr lang="en-US" sz="1200" b="0" kern="1200" baseline="0" dirty="0" smtClean="0">
                <a:solidFill>
                  <a:schemeClr val="tx1"/>
                </a:solidFill>
                <a:latin typeface="+mn-lt"/>
                <a:ea typeface="+mn-ea"/>
                <a:cs typeface="+mn-cs"/>
              </a:rPr>
              <a:t> box, enter </a:t>
            </a:r>
            <a:r>
              <a:rPr lang="en-US" sz="1200" b="1" kern="1200" baseline="0" dirty="0" smtClean="0">
                <a:solidFill>
                  <a:schemeClr val="tx1"/>
                </a:solidFill>
                <a:latin typeface="+mn-lt"/>
                <a:ea typeface="+mn-ea"/>
                <a:cs typeface="+mn-cs"/>
              </a:rPr>
              <a:t>8 pt</a:t>
            </a:r>
            <a:r>
              <a:rPr lang="en-US" sz="1200" b="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Angle</a:t>
            </a:r>
            <a:r>
              <a:rPr lang="en-US" sz="1200" b="0" kern="1200" baseline="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135°</a:t>
            </a:r>
            <a:r>
              <a:rPr lang="en-US" sz="1200" b="0" kern="120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Distance</a:t>
            </a:r>
            <a:r>
              <a:rPr lang="en-US" sz="1200" b="0" kern="1200" baseline="0" dirty="0" smtClean="0">
                <a:solidFill>
                  <a:schemeClr val="tx1"/>
                </a:solidFill>
                <a:latin typeface="+mn-lt"/>
                <a:ea typeface="+mn-ea"/>
                <a:cs typeface="+mn-cs"/>
              </a:rPr>
              <a:t> box, enter </a:t>
            </a:r>
            <a:r>
              <a:rPr lang="en-US" sz="1200" b="1" kern="1200" baseline="0" dirty="0" smtClean="0">
                <a:solidFill>
                  <a:schemeClr val="tx1"/>
                </a:solidFill>
                <a:latin typeface="+mn-lt"/>
                <a:ea typeface="+mn-ea"/>
                <a:cs typeface="+mn-cs"/>
              </a:rPr>
              <a:t>30 pt</a:t>
            </a:r>
            <a:r>
              <a:rPr lang="en-US" sz="1200" b="0" kern="1200" baseline="0" dirty="0" smtClean="0">
                <a:solidFill>
                  <a:schemeClr val="tx1"/>
                </a:solidFill>
                <a:latin typeface="+mn-lt"/>
                <a:ea typeface="+mn-ea"/>
                <a:cs typeface="+mn-cs"/>
              </a:rPr>
              <a:t>. </a:t>
            </a:r>
            <a:endParaRPr lang="en-US" sz="120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3-D Rotation </a:t>
            </a:r>
            <a:r>
              <a:rPr lang="en-US" sz="1200" kern="1200" baseline="0" dirty="0" smtClean="0">
                <a:solidFill>
                  <a:schemeClr val="tx1"/>
                </a:solidFill>
                <a:latin typeface="+mn-lt"/>
                <a:ea typeface="+mn-ea"/>
                <a:cs typeface="+mn-cs"/>
              </a:rPr>
              <a:t>in the left pane. In the </a:t>
            </a:r>
            <a:r>
              <a:rPr lang="en-US" sz="1200" b="1" kern="1200" dirty="0" smtClean="0">
                <a:solidFill>
                  <a:schemeClr val="tx1"/>
                </a:solidFill>
                <a:latin typeface="+mn-lt"/>
                <a:ea typeface="+mn-ea"/>
                <a:cs typeface="+mn-cs"/>
              </a:rPr>
              <a:t>3-D Rotation </a:t>
            </a:r>
            <a:r>
              <a:rPr lang="en-US" sz="1200" b="0" kern="1200" dirty="0" smtClean="0">
                <a:solidFill>
                  <a:schemeClr val="tx1"/>
                </a:solidFill>
                <a:latin typeface="+mn-lt"/>
                <a:ea typeface="+mn-ea"/>
                <a:cs typeface="+mn-cs"/>
              </a:rPr>
              <a:t>pane, under </a:t>
            </a:r>
            <a:r>
              <a:rPr lang="en-US" sz="1200" b="1" kern="1200" dirty="0" smtClean="0">
                <a:solidFill>
                  <a:schemeClr val="tx1"/>
                </a:solidFill>
                <a:latin typeface="+mn-lt"/>
                <a:ea typeface="+mn-ea"/>
                <a:cs typeface="+mn-cs"/>
              </a:rPr>
              <a:t>Rotation</a:t>
            </a:r>
            <a:r>
              <a:rPr lang="en-US" sz="1200" b="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Z</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15°</a:t>
            </a:r>
            <a:r>
              <a:rPr lang="en-US" sz="1200" b="0" kern="1200" dirty="0" smtClean="0">
                <a:solidFill>
                  <a:schemeClr val="tx1"/>
                </a:solidFill>
                <a:latin typeface="+mn-lt"/>
                <a:ea typeface="+mn-ea"/>
                <a:cs typeface="+mn-cs"/>
              </a:rPr>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b="0" kern="1200" dirty="0" smtClean="0">
                <a:solidFill>
                  <a:schemeClr val="tx1"/>
                </a:solidFill>
                <a:latin typeface="+mn-lt"/>
                <a:ea typeface="+mn-ea"/>
                <a:cs typeface="+mn-cs"/>
              </a:rPr>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dialog box, click </a:t>
            </a:r>
            <a:r>
              <a:rPr lang="en-US" sz="1200" b="1" kern="1200" dirty="0" smtClean="0">
                <a:solidFill>
                  <a:schemeClr val="tx1"/>
                </a:solidFill>
                <a:latin typeface="+mn-lt"/>
                <a:ea typeface="+mn-ea"/>
                <a:cs typeface="+mn-cs"/>
              </a:rPr>
              <a:t>Glow and Soft Edges </a:t>
            </a:r>
            <a:r>
              <a:rPr lang="en-US" sz="1200" b="0" kern="1200" dirty="0" smtClean="0">
                <a:solidFill>
                  <a:schemeClr val="tx1"/>
                </a:solidFill>
                <a:latin typeface="+mn-lt"/>
                <a:ea typeface="+mn-ea"/>
                <a:cs typeface="+mn-cs"/>
              </a:rPr>
              <a:t>in the left pane, and in the </a:t>
            </a:r>
            <a:r>
              <a:rPr lang="en-US" sz="1200" b="1" kern="1200" dirty="0" smtClean="0">
                <a:solidFill>
                  <a:schemeClr val="tx1"/>
                </a:solidFill>
                <a:latin typeface="+mn-lt"/>
                <a:ea typeface="+mn-ea"/>
                <a:cs typeface="+mn-cs"/>
              </a:rPr>
              <a:t>Glow</a:t>
            </a:r>
            <a:r>
              <a:rPr lang="en-US" sz="1200" b="1" kern="1200" baseline="0" dirty="0" smtClean="0">
                <a:solidFill>
                  <a:schemeClr val="tx1"/>
                </a:solidFill>
                <a:latin typeface="+mn-lt"/>
                <a:ea typeface="+mn-ea"/>
                <a:cs typeface="+mn-cs"/>
              </a:rPr>
              <a:t> and Soft Edges </a:t>
            </a:r>
            <a:r>
              <a:rPr lang="en-US" sz="1200" b="0" kern="1200" baseline="0" dirty="0" smtClean="0">
                <a:solidFill>
                  <a:schemeClr val="tx1"/>
                </a:solidFill>
                <a:latin typeface="+mn-lt"/>
                <a:ea typeface="+mn-ea"/>
                <a:cs typeface="+mn-cs"/>
              </a:rPr>
              <a:t>pane, do the following:</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Size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8 pt</a:t>
            </a:r>
            <a:r>
              <a:rPr lang="en-US" sz="1200" b="0" kern="120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dirty="0" smtClean="0">
                <a:solidFill>
                  <a:schemeClr val="tx1"/>
                </a:solidFill>
                <a:latin typeface="+mn-lt"/>
                <a:ea typeface="+mn-ea"/>
                <a:cs typeface="+mn-cs"/>
              </a:rPr>
              <a:t>Click</a:t>
            </a:r>
            <a:r>
              <a:rPr lang="en-US" sz="1200" b="0" kern="1200" baseline="0" dirty="0" smtClean="0">
                <a:solidFill>
                  <a:schemeClr val="tx1"/>
                </a:solidFill>
                <a:latin typeface="+mn-lt"/>
                <a:ea typeface="+mn-ea"/>
                <a:cs typeface="+mn-cs"/>
              </a:rPr>
              <a:t> the button next to </a:t>
            </a:r>
            <a:r>
              <a:rPr lang="en-US" sz="1200" b="1" kern="1200" baseline="0" dirty="0" smtClean="0">
                <a:solidFill>
                  <a:schemeClr val="tx1"/>
                </a:solidFill>
                <a:latin typeface="+mn-lt"/>
                <a:ea typeface="+mn-ea"/>
                <a:cs typeface="+mn-cs"/>
              </a:rPr>
              <a:t>Color</a:t>
            </a:r>
            <a:r>
              <a:rPr lang="en-US" sz="1200" b="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More Colors</a:t>
            </a:r>
            <a:r>
              <a:rPr lang="en-US" sz="1200" b="0" kern="1200" baseline="0" dirty="0" smtClean="0">
                <a:solidFill>
                  <a:schemeClr val="tx1"/>
                </a:solidFill>
                <a:latin typeface="+mn-lt"/>
                <a:ea typeface="+mn-ea"/>
                <a:cs typeface="+mn-cs"/>
              </a:rPr>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29</a:t>
            </a:r>
            <a:r>
              <a:rPr lang="en-US" sz="1200" dirty="0" smtClean="0"/>
              <a:t>, Green: </a:t>
            </a:r>
            <a:r>
              <a:rPr lang="en-US" sz="1200" b="1" dirty="0" smtClean="0"/>
              <a:t>199</a:t>
            </a:r>
            <a:r>
              <a:rPr lang="en-US" sz="1200" dirty="0" smtClean="0"/>
              <a:t>, Blue: </a:t>
            </a:r>
            <a:r>
              <a:rPr lang="en-US" sz="1200" b="1" dirty="0" smtClean="0"/>
              <a:t>244</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b="0" kern="1200" baseline="0" dirty="0" smtClean="0">
                <a:solidFill>
                  <a:schemeClr val="tx1"/>
                </a:solidFill>
                <a:latin typeface="+mn-lt"/>
                <a:ea typeface="+mn-ea"/>
                <a:cs typeface="+mn-cs"/>
              </a:rPr>
              <a:t>Drag the text box onto the left part of the curved line, slightly to the right of the peak of the curve. </a:t>
            </a:r>
          </a:p>
          <a:p>
            <a:endParaRPr lang="en-US" sz="1200" dirty="0" smtClean="0"/>
          </a:p>
          <a:p>
            <a:endParaRPr lang="en-US" sz="1200" dirty="0" smtClean="0"/>
          </a:p>
          <a:p>
            <a:r>
              <a:rPr lang="en-US" sz="1200" dirty="0" smtClean="0"/>
              <a:t>To reproduce the animation effects for the “1” on this slide, do the following:</a:t>
            </a:r>
          </a:p>
          <a:p>
            <a:pPr marL="228600" indent="-228600">
              <a:buFont typeface="+mj-lt"/>
              <a:buAutoNum type="arabicPeriod"/>
            </a:pPr>
            <a:r>
              <a:rPr lang="en-US" sz="1200" b="0" baseline="0" dirty="0" smtClean="0"/>
              <a:t>On the slide, select the text box. On the </a:t>
            </a:r>
            <a:r>
              <a:rPr lang="en-US" sz="1200" b="1" baseline="0" dirty="0" smtClean="0"/>
              <a:t>Animations</a:t>
            </a:r>
            <a:r>
              <a:rPr lang="en-US" sz="1200" b="0" baseline="0" dirty="0" smtClean="0"/>
              <a:t> tab, in the </a:t>
            </a:r>
            <a:r>
              <a:rPr lang="en-US" sz="1200" b="1" baseline="0" dirty="0" smtClean="0"/>
              <a:t>Advanced Animation </a:t>
            </a:r>
            <a:r>
              <a:rPr lang="en-US" sz="1200" b="0" baseline="0" dirty="0" smtClean="0"/>
              <a:t>group, click </a:t>
            </a:r>
            <a:r>
              <a:rPr lang="en-US" sz="1200" b="1" baseline="0" dirty="0" smtClean="0"/>
              <a:t>Add Animation</a:t>
            </a:r>
            <a:r>
              <a:rPr lang="en-US" sz="1200" b="0" baseline="0" dirty="0" smtClean="0"/>
              <a:t>, and then under </a:t>
            </a:r>
            <a:r>
              <a:rPr lang="en-US" sz="1200" b="1" baseline="0" dirty="0" smtClean="0"/>
              <a:t>Entrance</a:t>
            </a:r>
            <a:r>
              <a:rPr lang="en-US" sz="1200" b="0" baseline="0" dirty="0" smtClean="0"/>
              <a:t>, click </a:t>
            </a:r>
            <a:r>
              <a:rPr lang="en-US" sz="1200" b="1" baseline="0" dirty="0" smtClean="0"/>
              <a:t>Fade</a:t>
            </a:r>
            <a:r>
              <a:rPr lang="en-US" sz="1200" b="0" baseline="0" dirty="0" smtClean="0"/>
              <a:t>.</a:t>
            </a:r>
          </a:p>
          <a:p>
            <a:pPr marL="228600" indent="-228600">
              <a:buFont typeface="+mj-lt"/>
              <a:buAutoNum type="arabicPeriod"/>
            </a:pPr>
            <a:r>
              <a:rPr lang="en-US" sz="1200" b="0" baseline="0" dirty="0" smtClean="0"/>
              <a:t>Also on the </a:t>
            </a:r>
            <a:r>
              <a:rPr lang="en-US" sz="1200" b="1" baseline="0" dirty="0" smtClean="0"/>
              <a:t>Animations</a:t>
            </a:r>
            <a:r>
              <a:rPr lang="en-US" sz="1200" b="0" baseline="0" dirty="0" smtClean="0"/>
              <a:t> tab, in the </a:t>
            </a:r>
            <a:r>
              <a:rPr lang="en-US" sz="1200" b="1" baseline="0" dirty="0" smtClean="0"/>
              <a:t>Timing</a:t>
            </a:r>
            <a:r>
              <a:rPr lang="en-US" sz="1200" b="0" baseline="0" dirty="0" smtClean="0"/>
              <a:t> group, do the following:</a:t>
            </a:r>
            <a:endParaRPr lang="en-US" sz="1200" baseline="0" dirty="0" smtClean="0"/>
          </a:p>
          <a:p>
            <a:pPr marL="685800" lvl="1" indent="-228600">
              <a:buFont typeface="Arial" pitchFamily="34" charset="0"/>
              <a:buChar char="•"/>
            </a:pPr>
            <a:r>
              <a:rPr lang="en-US" sz="1200" b="0" baseline="0" dirty="0" smtClean="0"/>
              <a:t>In the</a:t>
            </a:r>
            <a:r>
              <a:rPr lang="en-US" sz="1200" baseline="0" dirty="0" smtClean="0"/>
              <a:t> </a:t>
            </a:r>
            <a:r>
              <a:rPr lang="en-US" sz="1200" b="1" dirty="0" smtClean="0"/>
              <a:t>Start</a:t>
            </a:r>
            <a:r>
              <a:rPr lang="en-US" sz="1200" baseline="0" dirty="0" smtClean="0"/>
              <a:t> list, select</a:t>
            </a:r>
            <a:r>
              <a:rPr lang="en-US" sz="1200" dirty="0" smtClean="0"/>
              <a:t> </a:t>
            </a:r>
            <a:r>
              <a:rPr lang="en-US" sz="1200" b="1" dirty="0" smtClean="0"/>
              <a:t>With Previous</a:t>
            </a:r>
            <a:r>
              <a:rPr lang="en-US" sz="1200" b="0" dirty="0" smtClean="0"/>
              <a:t>. </a:t>
            </a:r>
          </a:p>
          <a:p>
            <a:pPr marL="685800" lvl="1" indent="-228600">
              <a:buFont typeface="Arial" pitchFamily="34" charset="0"/>
              <a:buChar char="•"/>
            </a:pPr>
            <a:r>
              <a:rPr lang="en-US" sz="1200" b="0" dirty="0" smtClean="0"/>
              <a:t>In the </a:t>
            </a:r>
            <a:r>
              <a:rPr lang="en-US" sz="1200" b="1" dirty="0" smtClean="0"/>
              <a:t>Duration </a:t>
            </a:r>
            <a:r>
              <a:rPr lang="en-US" sz="1200" b="0" dirty="0" smtClean="0"/>
              <a:t>box,</a:t>
            </a:r>
            <a:r>
              <a:rPr lang="en-US" sz="1200" b="0" baseline="0" dirty="0" smtClean="0"/>
              <a:t> enter </a:t>
            </a:r>
            <a:r>
              <a:rPr lang="en-US" sz="1200" b="1" baseline="0" dirty="0" smtClean="0"/>
              <a:t>1.00</a:t>
            </a:r>
            <a:r>
              <a:rPr lang="en-US" sz="1200" b="0" baseline="0" dirty="0" smtClean="0"/>
              <a:t>.</a:t>
            </a:r>
          </a:p>
          <a:p>
            <a:pPr marL="228600" indent="-228600">
              <a:buFont typeface="+mj-lt"/>
              <a:buAutoNum type="arabicPeriod"/>
            </a:pPr>
            <a:r>
              <a:rPr lang="en-US" sz="1200" b="0" baseline="0" dirty="0" smtClean="0"/>
              <a:t>Also on the </a:t>
            </a:r>
            <a:r>
              <a:rPr lang="en-US" sz="1200" b="1" baseline="0" dirty="0" smtClean="0"/>
              <a:t>Animations</a:t>
            </a:r>
            <a:r>
              <a:rPr lang="en-US" sz="1200" b="0" baseline="0" dirty="0" smtClean="0"/>
              <a:t> tab, in the </a:t>
            </a:r>
            <a:r>
              <a:rPr lang="en-US" sz="1200" b="1" baseline="0" dirty="0" smtClean="0"/>
              <a:t>Advanced Animation </a:t>
            </a:r>
            <a:r>
              <a:rPr lang="en-US" sz="1200" b="0" baseline="0" dirty="0" smtClean="0"/>
              <a:t>group, click </a:t>
            </a:r>
            <a:r>
              <a:rPr lang="en-US" sz="1200" b="1" baseline="0" dirty="0" smtClean="0"/>
              <a:t>Add Animation</a:t>
            </a:r>
            <a:r>
              <a:rPr lang="en-US" sz="1200" b="0" baseline="0" dirty="0" smtClean="0"/>
              <a:t>, and then under </a:t>
            </a:r>
            <a:r>
              <a:rPr lang="en-US" sz="1200" b="1" baseline="0" dirty="0" smtClean="0"/>
              <a:t>Emphasis</a:t>
            </a:r>
            <a:r>
              <a:rPr lang="en-US" sz="1200" b="0" baseline="0" dirty="0" smtClean="0"/>
              <a:t> click </a:t>
            </a:r>
            <a:r>
              <a:rPr lang="en-US" sz="1200" b="1" baseline="0" dirty="0" smtClean="0"/>
              <a:t>Spin</a:t>
            </a:r>
            <a:r>
              <a:rPr lang="en-US" sz="1200" b="0" baseline="0" dirty="0" smtClean="0"/>
              <a:t>.</a:t>
            </a:r>
            <a:endParaRPr lang="en-US" sz="1200" baseline="0" dirty="0" smtClean="0"/>
          </a:p>
          <a:p>
            <a:pPr marL="228600" lvl="0" indent="-228600">
              <a:buFont typeface="+mj-lt"/>
              <a:buAutoNum type="arabicPeriod"/>
            </a:pPr>
            <a:r>
              <a:rPr lang="en-US" sz="1200" b="0" baseline="0" dirty="0" smtClean="0"/>
              <a:t>Also on the </a:t>
            </a:r>
            <a:r>
              <a:rPr lang="en-US" sz="1200" b="1" baseline="0" dirty="0" smtClean="0"/>
              <a:t>Animations</a:t>
            </a:r>
            <a:r>
              <a:rPr lang="en-US" sz="1200" b="0" baseline="0" dirty="0" smtClean="0"/>
              <a:t> tab, in the </a:t>
            </a:r>
            <a:r>
              <a:rPr lang="en-US" sz="1200" b="1" baseline="0" dirty="0" smtClean="0"/>
              <a:t>Animation</a:t>
            </a:r>
            <a:r>
              <a:rPr lang="en-US" sz="1200" b="0" baseline="0" dirty="0" smtClean="0"/>
              <a:t> group, click the </a:t>
            </a:r>
            <a:r>
              <a:rPr lang="en-US" sz="1200" b="1" baseline="0" dirty="0" smtClean="0"/>
              <a:t>Effect Options </a:t>
            </a:r>
            <a:r>
              <a:rPr lang="en-US" sz="1200" b="0" baseline="0" dirty="0" smtClean="0"/>
              <a:t>dialog box launcher. In the </a:t>
            </a:r>
            <a:r>
              <a:rPr lang="en-US" sz="1200" b="1" baseline="0" dirty="0" smtClean="0"/>
              <a:t>Spin</a:t>
            </a:r>
            <a:r>
              <a:rPr lang="en-US" sz="1200" b="0" baseline="0" dirty="0" smtClean="0"/>
              <a:t> dialog box, do the following:</a:t>
            </a:r>
            <a:endParaRPr lang="en-US" sz="1200" baseline="0" dirty="0" smtClean="0"/>
          </a:p>
          <a:p>
            <a:pPr marL="685800" lvl="1" indent="-228600">
              <a:buFont typeface="Arial" pitchFamily="34" charset="0"/>
              <a:buChar char="•"/>
            </a:pPr>
            <a:r>
              <a:rPr lang="en-US" sz="1200" baseline="0" dirty="0" smtClean="0"/>
              <a:t>On the </a:t>
            </a:r>
            <a:r>
              <a:rPr lang="en-US" sz="1200" b="1" baseline="0" dirty="0" smtClean="0"/>
              <a:t>Effect</a:t>
            </a:r>
            <a:r>
              <a:rPr lang="en-US" sz="1200" baseline="0" dirty="0" smtClean="0"/>
              <a:t> tab, under </a:t>
            </a:r>
            <a:r>
              <a:rPr lang="en-US" sz="1200" b="1" baseline="0" dirty="0" smtClean="0"/>
              <a:t>Settings</a:t>
            </a:r>
            <a:r>
              <a:rPr lang="en-US" sz="1200" b="0" baseline="0" dirty="0" smtClean="0"/>
              <a:t>, </a:t>
            </a:r>
            <a:r>
              <a:rPr lang="en-US" sz="1200" baseline="0" dirty="0" smtClean="0"/>
              <a:t>do the following:</a:t>
            </a:r>
          </a:p>
          <a:p>
            <a:pPr marL="1143000" lvl="2" indent="-228600">
              <a:buFont typeface="Arial" pitchFamily="34" charset="0"/>
              <a:buChar char="•"/>
            </a:pPr>
            <a:r>
              <a:rPr lang="en-US" sz="1200" baseline="0" dirty="0" smtClean="0"/>
              <a:t>In the </a:t>
            </a:r>
            <a:r>
              <a:rPr lang="en-US" sz="1200" b="1" baseline="0" dirty="0" smtClean="0"/>
              <a:t>Amount </a:t>
            </a:r>
            <a:r>
              <a:rPr lang="en-US" sz="1200" b="0" baseline="0" dirty="0" smtClean="0"/>
              <a:t>list</a:t>
            </a:r>
            <a:r>
              <a:rPr lang="en-US" sz="1200" baseline="0" dirty="0" smtClean="0"/>
              <a:t>, in the </a:t>
            </a:r>
            <a:r>
              <a:rPr lang="en-US" sz="1200" b="1" baseline="0" dirty="0" smtClean="0"/>
              <a:t>Custom</a:t>
            </a:r>
            <a:r>
              <a:rPr lang="en-US" sz="1200" baseline="0" dirty="0" smtClean="0"/>
              <a:t> box, enter </a:t>
            </a:r>
            <a:r>
              <a:rPr lang="en-US" sz="1200" b="1" dirty="0" smtClean="0"/>
              <a:t>30°</a:t>
            </a:r>
            <a:r>
              <a:rPr lang="en-US" sz="1200" b="0" dirty="0" smtClean="0"/>
              <a:t>, and then press ENTER.</a:t>
            </a:r>
            <a:r>
              <a:rPr lang="en-US" sz="1200" b="0" baseline="0" dirty="0" smtClean="0"/>
              <a:t> </a:t>
            </a:r>
          </a:p>
          <a:p>
            <a:pPr marL="1143000" lvl="2" indent="-228600">
              <a:buFont typeface="Arial" pitchFamily="34" charset="0"/>
              <a:buChar char="•"/>
            </a:pPr>
            <a:r>
              <a:rPr lang="en-US" sz="1200" b="0" baseline="0" dirty="0" smtClean="0"/>
              <a:t>S</a:t>
            </a:r>
            <a:r>
              <a:rPr lang="en-US" sz="1200" dirty="0" smtClean="0"/>
              <a:t>elect </a:t>
            </a:r>
            <a:r>
              <a:rPr lang="en-US" sz="1200" b="1" dirty="0" smtClean="0"/>
              <a:t>Clockwise</a:t>
            </a:r>
            <a:r>
              <a:rPr lang="en-US" sz="1200" dirty="0" smtClean="0"/>
              <a:t>.</a:t>
            </a:r>
          </a:p>
          <a:p>
            <a:pPr marL="1143000" lvl="2" indent="-228600">
              <a:buFont typeface="Arial" pitchFamily="34" charset="0"/>
              <a:buChar char="•"/>
            </a:pPr>
            <a:r>
              <a:rPr lang="en-US" sz="1200" baseline="0" dirty="0" smtClean="0"/>
              <a:t>Select </a:t>
            </a:r>
            <a:r>
              <a:rPr lang="en-US" sz="1200" b="1" baseline="0" dirty="0" smtClean="0"/>
              <a:t>Auto-Reverse</a:t>
            </a:r>
            <a:r>
              <a:rPr lang="en-US" sz="1200" baseline="0" dirty="0" smtClean="0"/>
              <a:t>.</a:t>
            </a:r>
            <a:endParaRPr lang="en-US" sz="1200" b="0" baseline="0" dirty="0" smtClean="0"/>
          </a:p>
          <a:p>
            <a:pPr marL="685800" lvl="1" indent="-228600">
              <a:buFont typeface="Arial" pitchFamily="34" charset="0"/>
              <a:buChar char="•"/>
            </a:pPr>
            <a:r>
              <a:rPr lang="en-US" sz="1200" b="0" baseline="0" dirty="0" smtClean="0"/>
              <a:t>On the </a:t>
            </a:r>
            <a:r>
              <a:rPr lang="en-US" sz="1200" b="1" baseline="0" dirty="0" smtClean="0"/>
              <a:t>Timing</a:t>
            </a:r>
            <a:r>
              <a:rPr lang="en-US" sz="1200" b="0" baseline="0" dirty="0" smtClean="0"/>
              <a:t> tab, do the following:</a:t>
            </a:r>
          </a:p>
          <a:p>
            <a:pPr marL="1143000" lvl="2" indent="-228600">
              <a:buFont typeface="Arial" pitchFamily="34" charset="0"/>
              <a:buChar char="•"/>
            </a:pPr>
            <a:r>
              <a:rPr lang="en-US" sz="1200" b="0" baseline="0" dirty="0" smtClean="0"/>
              <a:t>In the</a:t>
            </a:r>
            <a:r>
              <a:rPr lang="en-US" sz="1200" baseline="0" dirty="0" smtClean="0"/>
              <a:t> </a:t>
            </a:r>
            <a:r>
              <a:rPr lang="en-US" sz="1200" b="1" dirty="0" smtClean="0"/>
              <a:t>Start</a:t>
            </a:r>
            <a:r>
              <a:rPr lang="en-US" sz="1200" baseline="0" dirty="0" smtClean="0"/>
              <a:t> list, select</a:t>
            </a:r>
            <a:r>
              <a:rPr lang="en-US" sz="1200" dirty="0" smtClean="0"/>
              <a:t> </a:t>
            </a:r>
            <a:r>
              <a:rPr lang="en-US" sz="1200" b="1" dirty="0" smtClean="0"/>
              <a:t>With Previous</a:t>
            </a:r>
            <a:r>
              <a:rPr lang="en-US" sz="1200" b="0" dirty="0" smtClean="0"/>
              <a:t>. </a:t>
            </a:r>
          </a:p>
          <a:p>
            <a:pPr marL="1143000" lvl="2" indent="-228600">
              <a:buFont typeface="Arial" pitchFamily="34" charset="0"/>
              <a:buChar char="•"/>
            </a:pPr>
            <a:r>
              <a:rPr lang="en-US" sz="1200" b="0" dirty="0" smtClean="0"/>
              <a:t>In the </a:t>
            </a:r>
            <a:r>
              <a:rPr lang="en-US" sz="1200" b="1" dirty="0" smtClean="0"/>
              <a:t>Duration </a:t>
            </a:r>
            <a:r>
              <a:rPr lang="en-US" sz="1200" baseline="0" dirty="0" smtClean="0"/>
              <a:t>list</a:t>
            </a:r>
            <a:r>
              <a:rPr lang="en-US" sz="1200" b="0" dirty="0" smtClean="0"/>
              <a:t>,</a:t>
            </a:r>
            <a:r>
              <a:rPr lang="en-US" sz="1200" b="0" baseline="0" dirty="0" smtClean="0"/>
              <a:t> select </a:t>
            </a:r>
            <a:r>
              <a:rPr lang="en-US" sz="1200" b="1" baseline="0" dirty="0" smtClean="0"/>
              <a:t>1 seconds (Fast)</a:t>
            </a:r>
            <a:r>
              <a:rPr lang="en-US" sz="1200" b="0" baseline="0" dirty="0" smtClean="0"/>
              <a:t>.</a:t>
            </a:r>
          </a:p>
          <a:p>
            <a:pPr marL="228600" indent="-228600">
              <a:buFont typeface="+mj-lt"/>
              <a:buAutoNum type="arabicPeriod"/>
            </a:pPr>
            <a:r>
              <a:rPr lang="en-US" sz="1200" b="0" baseline="0" dirty="0" smtClean="0"/>
              <a:t>On the </a:t>
            </a:r>
            <a:r>
              <a:rPr lang="en-US" sz="1200" b="1" baseline="0" dirty="0" smtClean="0"/>
              <a:t>Animations</a:t>
            </a:r>
            <a:r>
              <a:rPr lang="en-US" sz="1200" b="0" baseline="0" dirty="0" smtClean="0"/>
              <a:t> tab, in the </a:t>
            </a:r>
            <a:r>
              <a:rPr lang="en-US" sz="1200" b="1" baseline="0" dirty="0" smtClean="0"/>
              <a:t>Advanced Animation </a:t>
            </a:r>
            <a:r>
              <a:rPr lang="en-US" sz="1200" b="0" baseline="0" dirty="0" smtClean="0"/>
              <a:t>group, click </a:t>
            </a:r>
            <a:r>
              <a:rPr lang="en-US" sz="1200" b="1" baseline="0" dirty="0" smtClean="0"/>
              <a:t>Add Animation</a:t>
            </a:r>
            <a:r>
              <a:rPr lang="en-US" sz="1200" b="0" baseline="0" dirty="0" smtClean="0"/>
              <a:t>, and then click </a:t>
            </a:r>
            <a:r>
              <a:rPr lang="en-US" sz="1200" b="1" baseline="0" dirty="0" smtClean="0"/>
              <a:t>More Motion Paths</a:t>
            </a:r>
            <a:r>
              <a:rPr lang="en-US" sz="1200" b="0" baseline="0" dirty="0" smtClean="0"/>
              <a:t>. In the </a:t>
            </a:r>
            <a:r>
              <a:rPr lang="en-US" sz="1200" b="1" baseline="0" dirty="0" smtClean="0"/>
              <a:t>Add Motion Path </a:t>
            </a:r>
            <a:r>
              <a:rPr lang="en-US" sz="1200" b="0" baseline="0" dirty="0" smtClean="0"/>
              <a:t>dialog box, under </a:t>
            </a:r>
            <a:r>
              <a:rPr lang="en-US" sz="1200" b="1" baseline="0" dirty="0" smtClean="0"/>
              <a:t>Lines &amp; Curves</a:t>
            </a:r>
            <a:r>
              <a:rPr lang="en-US" sz="1200" b="0" baseline="0" dirty="0" smtClean="0"/>
              <a:t>, click </a:t>
            </a:r>
            <a:r>
              <a:rPr lang="en-US" sz="1200" b="1" baseline="0" dirty="0" smtClean="0"/>
              <a:t>Arc Down</a:t>
            </a:r>
            <a:r>
              <a:rPr lang="en-US" sz="1200" b="0" baseline="0" dirty="0" smtClean="0"/>
              <a:t>.</a:t>
            </a:r>
          </a:p>
          <a:p>
            <a:pPr marL="228600" indent="-228600">
              <a:buFont typeface="+mj-lt"/>
              <a:buAutoNum type="arabicPeriod"/>
            </a:pPr>
            <a:r>
              <a:rPr lang="en-US" sz="1200" b="0" baseline="0" dirty="0" smtClean="0"/>
              <a:t>Also on the </a:t>
            </a:r>
            <a:r>
              <a:rPr lang="en-US" sz="1200" b="1" baseline="0" dirty="0" smtClean="0"/>
              <a:t>Animations</a:t>
            </a:r>
            <a:r>
              <a:rPr lang="en-US" sz="1200" b="0" baseline="0" dirty="0" smtClean="0"/>
              <a:t> tab, in the Timing group, do the following:</a:t>
            </a:r>
          </a:p>
          <a:p>
            <a:pPr marL="685800" lvl="1" indent="-228600">
              <a:buFont typeface="Arial" pitchFamily="34" charset="0"/>
              <a:buChar char="•"/>
            </a:pPr>
            <a:r>
              <a:rPr lang="en-US" sz="1200" b="0" baseline="0" dirty="0" smtClean="0"/>
              <a:t>In the </a:t>
            </a:r>
            <a:r>
              <a:rPr lang="en-US" sz="1200" b="1" baseline="0" dirty="0" smtClean="0"/>
              <a:t>Start</a:t>
            </a:r>
            <a:r>
              <a:rPr lang="en-US" sz="1200" b="0" baseline="0" dirty="0" smtClean="0"/>
              <a:t> list, select </a:t>
            </a:r>
            <a:r>
              <a:rPr lang="en-US" sz="1200" b="1" baseline="0" dirty="0" smtClean="0"/>
              <a:t>With Previous</a:t>
            </a:r>
            <a:r>
              <a:rPr lang="en-US" sz="1200" b="0" baseline="0" dirty="0" smtClean="0"/>
              <a:t>.</a:t>
            </a:r>
          </a:p>
          <a:p>
            <a:pPr marL="685800" lvl="1" indent="-228600">
              <a:buFont typeface="Arial" pitchFamily="34" charset="0"/>
              <a:buChar char="•"/>
            </a:pPr>
            <a:r>
              <a:rPr lang="en-US" sz="1200" b="0" baseline="0" dirty="0" smtClean="0"/>
              <a:t>In the </a:t>
            </a:r>
            <a:r>
              <a:rPr lang="en-US" sz="1200" b="1" baseline="0" dirty="0" smtClean="0"/>
              <a:t>Duration</a:t>
            </a:r>
            <a:r>
              <a:rPr lang="en-US" sz="1200" b="0" baseline="0" dirty="0" smtClean="0"/>
              <a:t> box, enter </a:t>
            </a:r>
            <a:r>
              <a:rPr lang="en-US" sz="1200" b="1" baseline="0" dirty="0" smtClean="0"/>
              <a:t>2.00</a:t>
            </a:r>
            <a:r>
              <a:rPr lang="en-US" sz="1200" b="0" baseline="0" dirty="0" smtClean="0"/>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t>On the slide, right-click the motion path and then click </a:t>
            </a:r>
            <a:r>
              <a:rPr lang="en-US" sz="1200" b="1" baseline="0" dirty="0" smtClean="0"/>
              <a:t>Edit Points</a:t>
            </a:r>
            <a:r>
              <a:rPr lang="en-US" sz="1200" b="0" baseline="0" dirty="0" smtClean="0"/>
              <a:t>. In </a:t>
            </a:r>
            <a:r>
              <a:rPr lang="en-US" sz="1200" b="1" baseline="0" dirty="0" smtClean="0"/>
              <a:t>Edit Points </a:t>
            </a:r>
            <a:r>
              <a:rPr lang="en-US" sz="1200" b="0" baseline="0" dirty="0" smtClean="0"/>
              <a:t>mode, do the following: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t>Right-click the line and then click </a:t>
            </a:r>
            <a:r>
              <a:rPr lang="en-US" sz="1200" b="1" baseline="0" dirty="0" smtClean="0"/>
              <a:t>Add Point</a:t>
            </a:r>
            <a:r>
              <a:rPr lang="en-US" sz="1200" b="0" baseline="0" dirty="0" smtClean="0"/>
              <a:t>. Repeat until the line has five points.</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t>Select the second, third, and fourth points individually. Drag each point so that it is along the dashed curved line.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t>Drag the end point off the right side of the slide. </a:t>
            </a:r>
            <a:r>
              <a:rPr lang="en-US" sz="1200" b="0" i="0" baseline="0" dirty="0" smtClean="0"/>
              <a:t>(</a:t>
            </a:r>
            <a:r>
              <a:rPr lang="en-US" sz="1200" b="1" i="0" baseline="0" dirty="0" smtClean="0"/>
              <a:t>Note:</a:t>
            </a:r>
            <a:r>
              <a:rPr lang="en-US" sz="1200" b="0" i="0" baseline="0" dirty="0" smtClean="0"/>
              <a:t> Click at least 1.5” off the right edge of the slide so that the text and its shadow exit completely.)</a:t>
            </a:r>
          </a:p>
          <a:p>
            <a:pPr marL="228600" indent="-228600">
              <a:buFont typeface="+mj-lt"/>
              <a:buAutoNum type="arabicPeriod"/>
            </a:pPr>
            <a:r>
              <a:rPr lang="en-US" sz="1200" dirty="0" smtClean="0"/>
              <a:t>On the</a:t>
            </a:r>
            <a:r>
              <a:rPr lang="en-US" sz="1200" baseline="0" dirty="0" smtClean="0"/>
              <a:t> sl</a:t>
            </a:r>
            <a:r>
              <a:rPr lang="en-US" sz="1200" dirty="0" smtClean="0"/>
              <a:t>ide, right-click the motion path, and then click </a:t>
            </a:r>
            <a:r>
              <a:rPr lang="en-US" sz="1200" b="1" dirty="0" smtClean="0"/>
              <a:t>Reverse Path Direction</a:t>
            </a:r>
            <a:r>
              <a:rPr lang="en-US" sz="1200" dirty="0" smtClean="0"/>
              <a:t>.</a:t>
            </a:r>
          </a:p>
          <a:p>
            <a:pPr marL="228600" indent="-228600">
              <a:buFont typeface="+mj-lt"/>
              <a:buAutoNum type="arabicPeriod"/>
            </a:pPr>
            <a:r>
              <a:rPr lang="en-US" sz="1200" dirty="0" smtClean="0"/>
              <a:t>On the </a:t>
            </a:r>
            <a:r>
              <a:rPr lang="en-US" sz="1200" b="1" dirty="0" smtClean="0"/>
              <a:t>View</a:t>
            </a:r>
            <a:r>
              <a:rPr lang="en-US" sz="1200" dirty="0" smtClean="0"/>
              <a:t> tab, in the </a:t>
            </a:r>
            <a:r>
              <a:rPr lang="en-US" sz="1200" b="1" dirty="0" smtClean="0"/>
              <a:t>Show/Hide</a:t>
            </a:r>
            <a:r>
              <a:rPr lang="en-US" sz="1200" dirty="0" smtClean="0"/>
              <a:t> group, clear </a:t>
            </a:r>
            <a:r>
              <a:rPr lang="en-US" sz="1200" b="1" dirty="0" smtClean="0"/>
              <a:t>Ruler</a:t>
            </a:r>
            <a:r>
              <a:rPr lang="en-US" sz="1200" dirty="0" smtClean="0"/>
              <a:t>.</a:t>
            </a:r>
          </a:p>
          <a:p>
            <a:pPr marL="228600" indent="-228600">
              <a:buFont typeface="+mj-lt"/>
              <a:buAutoNum type="arabicPeriod"/>
            </a:pPr>
            <a:r>
              <a:rPr lang="en-US" sz="1200" dirty="0" smtClean="0"/>
              <a:t>Right-click</a:t>
            </a:r>
            <a:r>
              <a:rPr lang="en-US" sz="1200" baseline="0" dirty="0" smtClean="0"/>
              <a:t> the slide background area, and then click </a:t>
            </a:r>
            <a:r>
              <a:rPr lang="en-US" sz="1200" b="1" baseline="0" dirty="0" smtClean="0"/>
              <a:t>Grid and Guides</a:t>
            </a:r>
            <a:r>
              <a:rPr lang="en-US" sz="1200" baseline="0" dirty="0" smtClean="0"/>
              <a:t>. In the </a:t>
            </a:r>
            <a:r>
              <a:rPr lang="en-US" sz="1200" b="1" baseline="0" dirty="0" smtClean="0"/>
              <a:t>Grid and Guides </a:t>
            </a:r>
            <a:r>
              <a:rPr lang="en-US" sz="1200" baseline="0" dirty="0" smtClean="0"/>
              <a:t>dialog box, under </a:t>
            </a:r>
            <a:r>
              <a:rPr lang="en-US" sz="1200" b="1" baseline="0" dirty="0" smtClean="0"/>
              <a:t>Guide settings</a:t>
            </a:r>
            <a:r>
              <a:rPr lang="en-US" sz="1200" baseline="0" dirty="0" smtClean="0"/>
              <a:t>, clear </a:t>
            </a:r>
            <a:r>
              <a:rPr lang="en-US" sz="1200" b="1" baseline="0" dirty="0" smtClean="0"/>
              <a:t>Display drawing guides on screen</a:t>
            </a:r>
            <a:r>
              <a:rPr lang="en-US" sz="1200" baseline="0" dirty="0" smtClean="0"/>
              <a:t>. </a:t>
            </a:r>
            <a:endParaRPr lang="en-US" sz="1200" dirty="0" smtClean="0"/>
          </a:p>
          <a:p>
            <a:endParaRPr lang="en-US" sz="1200" dirty="0" smtClean="0"/>
          </a:p>
          <a:p>
            <a:endParaRPr lang="en-US" sz="1200" dirty="0" smtClean="0"/>
          </a:p>
          <a:p>
            <a:pPr marL="0" marR="0" lvl="3" indent="-22860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To reproduce the animated “2” on this slide, do the following:</a:t>
            </a:r>
            <a:endParaRPr lang="en-US" sz="1200" b="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dirty="0" smtClean="0">
                <a:solidFill>
                  <a:schemeClr val="tx1"/>
                </a:solidFill>
                <a:latin typeface="+mn-lt"/>
                <a:ea typeface="+mn-ea"/>
                <a:cs typeface="+mn-cs"/>
              </a:rPr>
              <a:t>Select the first text box. </a:t>
            </a: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Home</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Clipboard</a:t>
            </a:r>
            <a:r>
              <a:rPr lang="en-US" sz="1200" kern="1200" dirty="0" smtClean="0">
                <a:solidFill>
                  <a:schemeClr val="tx1"/>
                </a:solidFill>
                <a:effectLst/>
                <a:latin typeface="+mn-lt"/>
                <a:ea typeface="+mn-ea"/>
                <a:cs typeface="+mn-cs"/>
              </a:rPr>
              <a:t> group, click the arrow to the right of </a:t>
            </a:r>
            <a:r>
              <a:rPr lang="en-US" sz="1200" b="1" kern="1200" dirty="0" smtClean="0">
                <a:solidFill>
                  <a:schemeClr val="tx1"/>
                </a:solidFill>
                <a:effectLst/>
                <a:latin typeface="+mn-lt"/>
                <a:ea typeface="+mn-ea"/>
                <a:cs typeface="+mn-cs"/>
              </a:rPr>
              <a:t>Copy</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Duplicate</a:t>
            </a:r>
            <a:r>
              <a:rPr lang="en-US" sz="1200" b="0" kern="1200" baseline="0" dirty="0" smtClean="0">
                <a:solidFill>
                  <a:schemeClr val="tx1"/>
                </a:solidFill>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startAt="2"/>
              <a:tabLst/>
              <a:defRPr/>
            </a:pPr>
            <a:r>
              <a:rPr lang="en-US" sz="1200" b="0" kern="1200" dirty="0" smtClean="0">
                <a:solidFill>
                  <a:schemeClr val="tx1"/>
                </a:solidFill>
                <a:latin typeface="+mn-lt"/>
                <a:ea typeface="+mn-ea"/>
                <a:cs typeface="+mn-cs"/>
              </a:rPr>
              <a:t>Click in the second text box, delete </a:t>
            </a:r>
            <a:r>
              <a:rPr lang="en-US" sz="1200" b="1" kern="1200" dirty="0" smtClean="0">
                <a:solidFill>
                  <a:schemeClr val="tx1"/>
                </a:solidFill>
                <a:latin typeface="+mn-lt"/>
                <a:ea typeface="+mn-ea"/>
                <a:cs typeface="+mn-cs"/>
              </a:rPr>
              <a:t>1</a:t>
            </a:r>
            <a:r>
              <a:rPr lang="en-US" sz="1200" b="0" kern="1200" dirty="0" smtClean="0">
                <a:solidFill>
                  <a:schemeClr val="tx1"/>
                </a:solidFill>
                <a:latin typeface="+mn-lt"/>
                <a:ea typeface="+mn-ea"/>
                <a:cs typeface="+mn-cs"/>
              </a:rPr>
              <a:t>, and then enter </a:t>
            </a:r>
            <a:r>
              <a:rPr lang="en-US" sz="1200" b="1" kern="1200" dirty="0" smtClean="0">
                <a:solidFill>
                  <a:schemeClr val="tx1"/>
                </a:solidFill>
                <a:latin typeface="+mn-lt"/>
                <a:ea typeface="+mn-ea"/>
                <a:cs typeface="+mn-cs"/>
              </a:rPr>
              <a:t>2</a:t>
            </a:r>
            <a:r>
              <a:rPr lang="en-US" sz="1200" b="0" kern="1200" dirty="0" smtClean="0">
                <a:solidFill>
                  <a:schemeClr val="tx1"/>
                </a:solidFill>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startAt="2"/>
              <a:tabLst/>
              <a:defRPr/>
            </a:pPr>
            <a:r>
              <a:rPr lang="en-US" sz="1200" b="0" kern="1200" dirty="0" smtClean="0">
                <a:solidFill>
                  <a:schemeClr val="tx1"/>
                </a:solidFill>
                <a:latin typeface="+mn-lt"/>
                <a:ea typeface="+mn-ea"/>
                <a:cs typeface="+mn-cs"/>
              </a:rPr>
              <a:t>Select the second text box. Under</a:t>
            </a:r>
            <a:r>
              <a:rPr lang="en-US" sz="1200" b="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Drawing Tools</a:t>
            </a:r>
            <a:r>
              <a:rPr lang="en-US" sz="1200" b="0" kern="1200" baseline="0" dirty="0" smtClean="0">
                <a:solidFill>
                  <a:schemeClr val="tx1"/>
                </a:solidFill>
                <a:latin typeface="+mn-lt"/>
                <a:ea typeface="+mn-ea"/>
                <a:cs typeface="+mn-cs"/>
              </a:rPr>
              <a:t>, on the </a:t>
            </a:r>
            <a:r>
              <a:rPr lang="en-US" sz="1200" b="1" kern="1200" baseline="0" dirty="0" smtClean="0">
                <a:solidFill>
                  <a:schemeClr val="tx1"/>
                </a:solidFill>
                <a:latin typeface="+mn-lt"/>
                <a:ea typeface="+mn-ea"/>
                <a:cs typeface="+mn-cs"/>
              </a:rPr>
              <a:t>Format</a:t>
            </a:r>
            <a:r>
              <a:rPr lang="en-US" sz="1200" b="0" kern="1200" baseline="0" dirty="0" smtClean="0">
                <a:solidFill>
                  <a:schemeClr val="tx1"/>
                </a:solidFill>
                <a:latin typeface="+mn-lt"/>
                <a:ea typeface="+mn-ea"/>
                <a:cs typeface="+mn-cs"/>
              </a:rPr>
              <a:t> tab, in the bottom right corner of the </a:t>
            </a:r>
            <a:r>
              <a:rPr lang="en-US" sz="1200" b="1" kern="1200" baseline="0" dirty="0" smtClean="0">
                <a:solidFill>
                  <a:schemeClr val="tx1"/>
                </a:solidFill>
                <a:latin typeface="+mn-lt"/>
                <a:ea typeface="+mn-ea"/>
                <a:cs typeface="+mn-cs"/>
              </a:rPr>
              <a:t>WordArt Styles </a:t>
            </a:r>
            <a:r>
              <a:rPr lang="en-US" sz="1200" b="0" kern="1200" baseline="0" dirty="0" smtClean="0">
                <a:solidFill>
                  <a:schemeClr val="tx1"/>
                </a:solidFill>
                <a:latin typeface="+mn-lt"/>
                <a:ea typeface="+mn-ea"/>
                <a:cs typeface="+mn-cs"/>
              </a:rPr>
              <a:t>group, click the </a:t>
            </a:r>
            <a:r>
              <a:rPr lang="en-US" sz="1200" b="1" kern="1200" dirty="0" smtClean="0">
                <a:solidFill>
                  <a:schemeClr val="tx1"/>
                </a:solidFill>
                <a:latin typeface="+mn-lt"/>
                <a:ea typeface="+mn-ea"/>
                <a:cs typeface="+mn-cs"/>
              </a:rPr>
              <a:t>Format</a:t>
            </a:r>
            <a:r>
              <a:rPr lang="en-US" sz="1200" b="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Text</a:t>
            </a:r>
            <a:r>
              <a:rPr lang="en-US" sz="1200" b="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Effects</a:t>
            </a:r>
            <a:r>
              <a:rPr lang="en-US" sz="1200" b="0" kern="1200" baseline="0" dirty="0" smtClean="0">
                <a:solidFill>
                  <a:schemeClr val="tx1"/>
                </a:solidFill>
                <a:latin typeface="+mn-lt"/>
                <a:ea typeface="+mn-ea"/>
                <a:cs typeface="+mn-cs"/>
              </a:rPr>
              <a:t> dialog box launcher. </a:t>
            </a: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Fill </a:t>
            </a:r>
            <a:r>
              <a:rPr lang="en-US" sz="1200" kern="1200" baseline="0" dirty="0" smtClean="0">
                <a:solidFill>
                  <a:schemeClr val="tx1"/>
                </a:solidFill>
                <a:latin typeface="+mn-lt"/>
                <a:ea typeface="+mn-ea"/>
                <a:cs typeface="+mn-cs"/>
              </a:rPr>
              <a:t>in the left pane, select </a:t>
            </a:r>
            <a:r>
              <a:rPr lang="en-US" sz="1200" b="1" kern="1200" baseline="0" dirty="0" smtClean="0">
                <a:solidFill>
                  <a:schemeClr val="tx1"/>
                </a:solidFill>
                <a:latin typeface="+mn-lt"/>
                <a:ea typeface="+mn-ea"/>
                <a:cs typeface="+mn-cs"/>
              </a:rPr>
              <a:t>Gradient fill </a:t>
            </a:r>
            <a:r>
              <a:rPr lang="en-US" sz="120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Text Fill </a:t>
            </a:r>
            <a:r>
              <a:rPr lang="en-US" sz="1200" kern="1200" baseline="0" dirty="0" smtClean="0">
                <a:solidFill>
                  <a:schemeClr val="tx1"/>
                </a:solidFill>
                <a:latin typeface="+mn-lt"/>
                <a:ea typeface="+mn-ea"/>
                <a:cs typeface="+mn-cs"/>
              </a:rPr>
              <a:t>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Linear Down </a:t>
            </a:r>
            <a:r>
              <a:rPr lang="en-US" sz="1200" kern="1200" dirty="0" smtClean="0">
                <a:solidFill>
                  <a:schemeClr val="tx1"/>
                </a:solidFill>
                <a:latin typeface="+mn-lt"/>
                <a:ea typeface="+mn-ea"/>
                <a:cs typeface="+mn-cs"/>
              </a:rPr>
              <a:t>(first row, second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 gradient stop</a:t>
            </a:r>
            <a:r>
              <a:rPr lang="en-US" sz="1200" b="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 gradient stop</a:t>
            </a:r>
            <a:r>
              <a:rPr lang="en-US" sz="1200" kern="1200" dirty="0" smtClean="0">
                <a:solidFill>
                  <a:schemeClr val="tx1"/>
                </a:solidFill>
                <a:latin typeface="+mn-lt"/>
                <a:ea typeface="+mn-ea"/>
                <a:cs typeface="+mn-cs"/>
              </a:rPr>
              <a:t> until two stops appear in the slider.</a:t>
            </a:r>
          </a:p>
          <a:p>
            <a:pPr marL="342900" lvl="0" indent="-342900">
              <a:buFont typeface="+mj-lt"/>
              <a:buAutoNum type="arabicPeriod" startAt="2"/>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first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a:t>
            </a:r>
            <a:r>
              <a:rPr lang="en-US" sz="1200" b="0" kern="1200" dirty="0" smtClean="0">
                <a:solidFill>
                  <a:schemeClr val="tx1"/>
                </a:solidFill>
                <a:latin typeface="+mn-lt"/>
                <a:ea typeface="+mn-ea"/>
                <a:cs typeface="+mn-cs"/>
              </a:rPr>
              <a:t>(first row, first option from the left).</a:t>
            </a:r>
          </a:p>
          <a:p>
            <a:pPr marL="1143000" lvl="2" indent="-228600">
              <a:buFont typeface="Arial" pitchFamily="34" charset="0"/>
              <a:buChar cha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50%</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last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85%</a:t>
            </a:r>
            <a:r>
              <a:rPr lang="en-US" sz="1200" kern="1200" dirty="0" smtClean="0">
                <a:solidFill>
                  <a:schemeClr val="tx1"/>
                </a:solidFill>
                <a:latin typeface="+mn-lt"/>
                <a:ea typeface="+mn-ea"/>
                <a:cs typeface="+mn-cs"/>
              </a:rPr>
              <a:t>.</a:t>
            </a:r>
          </a:p>
          <a:p>
            <a:pPr marL="1143000" lvl="2" indent="-228600">
              <a:buFont typeface="Arial" pitchFamily="34" charset="0"/>
              <a:buChar char="•"/>
              <a:defRPr/>
            </a:pPr>
            <a:r>
              <a:rPr lang="en-US" sz="1200" dirty="0" smtClean="0"/>
              <a:t>Click the button next to </a:t>
            </a:r>
            <a:r>
              <a:rPr lang="en-US" sz="1200" b="1" dirty="0" smtClean="0"/>
              <a:t>Color</a:t>
            </a:r>
            <a:r>
              <a:rPr lang="en-US" sz="1200" dirty="0" smtClean="0"/>
              <a:t>, click </a:t>
            </a:r>
            <a:r>
              <a:rPr lang="en-US" sz="1200" b="1" dirty="0" smtClean="0"/>
              <a:t>More Colors</a:t>
            </a:r>
            <a:r>
              <a:rPr lang="en-US" sz="1200" dirty="0" smtClean="0"/>
              <a:t>, and then 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198</a:t>
            </a:r>
            <a:r>
              <a:rPr lang="en-US" sz="1200" dirty="0" smtClean="0"/>
              <a:t>, Green: </a:t>
            </a:r>
            <a:r>
              <a:rPr lang="en-US" sz="1200" b="1" dirty="0" smtClean="0"/>
              <a:t>217</a:t>
            </a:r>
            <a:r>
              <a:rPr lang="en-US" sz="1200" dirty="0" smtClean="0"/>
              <a:t>, Blue: </a:t>
            </a:r>
            <a:r>
              <a:rPr lang="en-US" sz="1200" b="1" dirty="0" smtClean="0"/>
              <a:t>241</a:t>
            </a:r>
            <a:r>
              <a:rPr lang="en-US" sz="1200" dirty="0" smtClean="0"/>
              <a: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0%</a:t>
            </a:r>
            <a:r>
              <a:rPr lang="en-US" sz="1200" b="0" kern="1200" dirty="0" smtClean="0">
                <a:solidFill>
                  <a:schemeClr val="tx1"/>
                </a:solidFill>
                <a:latin typeface="+mn-lt"/>
                <a:ea typeface="+mn-ea"/>
                <a:cs typeface="+mn-cs"/>
              </a:rPr>
              <a:t>.</a:t>
            </a:r>
            <a:endParaRPr lang="en-US" sz="1200" i="0" baseline="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in the left pane. In the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pane, select </a:t>
            </a:r>
            <a:r>
              <a:rPr lang="en-US" sz="1200" b="1" kern="1200" baseline="0" dirty="0" smtClean="0">
                <a:solidFill>
                  <a:schemeClr val="tx1"/>
                </a:solidFill>
                <a:latin typeface="+mn-lt"/>
                <a:ea typeface="+mn-ea"/>
                <a:cs typeface="+mn-cs"/>
              </a:rPr>
              <a:t>Solid line</a:t>
            </a:r>
            <a:r>
              <a:rPr lang="en-US" sz="1200" kern="1200" baseline="0" dirty="0" smtClean="0">
                <a:solidFill>
                  <a:schemeClr val="tx1"/>
                </a:solidFill>
                <a:latin typeface="+mn-lt"/>
                <a:ea typeface="+mn-ea"/>
                <a:cs typeface="+mn-cs"/>
              </a:rPr>
              <a:t>, click the button next to </a:t>
            </a:r>
            <a:r>
              <a:rPr lang="en-US" sz="1200" b="1" kern="1200" baseline="0" dirty="0" smtClean="0">
                <a:solidFill>
                  <a:schemeClr val="tx1"/>
                </a:solidFill>
                <a:latin typeface="+mn-lt"/>
                <a:ea typeface="+mn-ea"/>
                <a:cs typeface="+mn-cs"/>
              </a:rPr>
              <a:t>Color</a:t>
            </a:r>
            <a:r>
              <a:rPr lang="en-US" sz="120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More Colors</a:t>
            </a:r>
            <a:r>
              <a:rPr lang="en-US" sz="1200" kern="1200" baseline="0" dirty="0" smtClean="0">
                <a:solidFill>
                  <a:schemeClr val="tx1"/>
                </a:solidFill>
                <a:latin typeface="+mn-lt"/>
                <a:ea typeface="+mn-ea"/>
                <a:cs typeface="+mn-cs"/>
              </a:rPr>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228</a:t>
            </a:r>
            <a:r>
              <a:rPr lang="en-US" sz="1200" dirty="0" smtClean="0"/>
              <a:t>, Green: </a:t>
            </a:r>
            <a:r>
              <a:rPr lang="en-US" sz="1200" b="1" dirty="0" smtClean="0"/>
              <a:t>108</a:t>
            </a:r>
            <a:r>
              <a:rPr lang="en-US" sz="1200" dirty="0" smtClean="0"/>
              <a:t>, Blue: </a:t>
            </a:r>
            <a:r>
              <a:rPr lang="en-US" sz="1200" b="1" dirty="0" smtClean="0"/>
              <a:t>10</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3-D Rotation </a:t>
            </a:r>
            <a:r>
              <a:rPr lang="en-US" sz="1200" kern="1200" baseline="0" dirty="0" smtClean="0">
                <a:solidFill>
                  <a:schemeClr val="tx1"/>
                </a:solidFill>
                <a:latin typeface="+mn-lt"/>
                <a:ea typeface="+mn-ea"/>
                <a:cs typeface="+mn-cs"/>
              </a:rPr>
              <a:t>in the left pane. In the </a:t>
            </a:r>
            <a:r>
              <a:rPr lang="en-US" sz="1200" b="1" kern="1200" dirty="0" smtClean="0">
                <a:solidFill>
                  <a:schemeClr val="tx1"/>
                </a:solidFill>
                <a:latin typeface="+mn-lt"/>
                <a:ea typeface="+mn-ea"/>
                <a:cs typeface="+mn-cs"/>
              </a:rPr>
              <a:t>3-D Rotation </a:t>
            </a:r>
            <a:r>
              <a:rPr lang="en-US" sz="1200" kern="1200" baseline="0" dirty="0" smtClean="0">
                <a:solidFill>
                  <a:schemeClr val="tx1"/>
                </a:solidFill>
                <a:latin typeface="+mn-lt"/>
                <a:ea typeface="+mn-ea"/>
                <a:cs typeface="+mn-cs"/>
              </a:rPr>
              <a:t>pane, under </a:t>
            </a:r>
            <a:r>
              <a:rPr lang="en-US" sz="1200" b="1" kern="1200" baseline="0" dirty="0" smtClean="0">
                <a:solidFill>
                  <a:schemeClr val="tx1"/>
                </a:solidFill>
                <a:latin typeface="+mn-lt"/>
                <a:ea typeface="+mn-ea"/>
                <a:cs typeface="+mn-cs"/>
              </a:rPr>
              <a:t>Rotation</a:t>
            </a:r>
            <a:r>
              <a:rPr lang="en-US" sz="1200" kern="1200" baseline="0" dirty="0" smtClean="0">
                <a:solidFill>
                  <a:schemeClr val="tx1"/>
                </a:solidFill>
                <a:latin typeface="+mn-lt"/>
                <a:ea typeface="+mn-ea"/>
                <a:cs typeface="+mn-cs"/>
              </a:rPr>
              <a:t>, in the </a:t>
            </a:r>
            <a:r>
              <a:rPr lang="en-US" sz="1200" b="1" kern="1200" baseline="0" dirty="0" smtClean="0">
                <a:solidFill>
                  <a:schemeClr val="tx1"/>
                </a:solidFill>
                <a:latin typeface="+mn-lt"/>
                <a:ea typeface="+mn-ea"/>
                <a:cs typeface="+mn-cs"/>
              </a:rPr>
              <a:t>Z</a:t>
            </a:r>
            <a:r>
              <a:rPr lang="en-US" sz="1200" kern="1200" baseline="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350°</a:t>
            </a:r>
            <a:r>
              <a:rPr lang="en-US" sz="1200" b="0" kern="1200" dirty="0" smtClean="0">
                <a:solidFill>
                  <a:schemeClr val="tx1"/>
                </a:solidFill>
                <a:latin typeface="+mn-lt"/>
                <a:ea typeface="+mn-ea"/>
                <a:cs typeface="+mn-cs"/>
              </a:rPr>
              <a:t>.</a:t>
            </a:r>
            <a:endParaRPr lang="en-US" sz="120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i="0" baseline="0" dirty="0" smtClean="0"/>
              <a:t>Also in the </a:t>
            </a:r>
            <a:r>
              <a:rPr lang="en-US" sz="1200" b="1" i="0" baseline="0" dirty="0" smtClean="0"/>
              <a:t>Format Text Effects </a:t>
            </a:r>
            <a:r>
              <a:rPr lang="en-US" sz="1200" i="0" baseline="0" dirty="0" smtClean="0"/>
              <a:t>dialog box, click </a:t>
            </a:r>
            <a:r>
              <a:rPr lang="en-US" sz="1200" b="1" i="0" baseline="0" dirty="0" smtClean="0"/>
              <a:t>Glow and Soft Edges </a:t>
            </a:r>
            <a:r>
              <a:rPr lang="en-US" sz="1200" i="0" baseline="0" dirty="0" smtClean="0"/>
              <a:t>in the left pane, in the </a:t>
            </a:r>
            <a:r>
              <a:rPr lang="en-US" sz="1200" b="1" i="0" baseline="0" dirty="0" smtClean="0"/>
              <a:t>Glow and Soft Edges </a:t>
            </a:r>
            <a:r>
              <a:rPr lang="en-US" sz="1200" i="0" baseline="0" dirty="0" smtClean="0"/>
              <a:t>pane, click the button next to </a:t>
            </a:r>
            <a:r>
              <a:rPr lang="en-US" sz="1200" b="1" i="0" baseline="0" dirty="0" smtClean="0"/>
              <a:t>Color</a:t>
            </a:r>
            <a:r>
              <a:rPr lang="en-US" sz="1200" i="0" baseline="0" dirty="0" smtClean="0"/>
              <a:t>, and then click </a:t>
            </a:r>
            <a:r>
              <a:rPr lang="en-US" sz="1200" b="1" i="0" baseline="0" dirty="0" smtClean="0"/>
              <a:t>More Colors</a:t>
            </a:r>
            <a:r>
              <a:rPr lang="en-US" sz="1200" i="0" baseline="0" dirty="0" smtClean="0"/>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255</a:t>
            </a:r>
            <a:r>
              <a:rPr lang="en-US" sz="1200" dirty="0" smtClean="0"/>
              <a:t>, Green: </a:t>
            </a:r>
            <a:r>
              <a:rPr lang="en-US" sz="1200" b="1" dirty="0" smtClean="0"/>
              <a:t>144</a:t>
            </a:r>
            <a:r>
              <a:rPr lang="en-US" sz="1200" dirty="0" smtClean="0"/>
              <a:t>, Blue: </a:t>
            </a:r>
            <a:r>
              <a:rPr lang="en-US" sz="1200" b="1" dirty="0" smtClean="0"/>
              <a:t>4</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b="0" i="0" kern="1200" dirty="0" smtClean="0">
                <a:solidFill>
                  <a:schemeClr val="tx1"/>
                </a:solidFill>
                <a:latin typeface="+mn-lt"/>
                <a:ea typeface="+mn-ea"/>
                <a:cs typeface="+mn-cs"/>
              </a:rPr>
              <a:t>Drag the second text box onto the curved</a:t>
            </a:r>
            <a:r>
              <a:rPr lang="en-US" sz="1200" b="0" i="0" kern="1200" baseline="0" dirty="0" smtClean="0">
                <a:solidFill>
                  <a:schemeClr val="tx1"/>
                </a:solidFill>
                <a:latin typeface="+mn-lt"/>
                <a:ea typeface="+mn-ea"/>
                <a:cs typeface="+mn-cs"/>
              </a:rPr>
              <a:t> line, to the right of the “1” text box and approximately in the middle of the slide.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b="0" i="0" kern="1200" baseline="0" dirty="0" smtClean="0">
                <a:solidFill>
                  <a:schemeClr val="tx1"/>
                </a:solidFill>
                <a:latin typeface="+mn-lt"/>
                <a:ea typeface="+mn-ea"/>
                <a:cs typeface="+mn-cs"/>
              </a:rPr>
              <a:t>On the </a:t>
            </a:r>
            <a:r>
              <a:rPr lang="en-US" sz="1200" b="1" i="0" kern="1200" baseline="0" dirty="0" smtClean="0">
                <a:solidFill>
                  <a:schemeClr val="tx1"/>
                </a:solidFill>
                <a:latin typeface="+mn-lt"/>
                <a:ea typeface="+mn-ea"/>
                <a:cs typeface="+mn-cs"/>
              </a:rPr>
              <a:t>Animations</a:t>
            </a:r>
            <a:r>
              <a:rPr lang="en-US" sz="1200" b="0" i="0" kern="1200" baseline="0" dirty="0" smtClean="0">
                <a:solidFill>
                  <a:schemeClr val="tx1"/>
                </a:solidFill>
                <a:latin typeface="+mn-lt"/>
                <a:ea typeface="+mn-ea"/>
                <a:cs typeface="+mn-cs"/>
              </a:rPr>
              <a:t> tab, in the </a:t>
            </a:r>
            <a:r>
              <a:rPr lang="en-US" sz="1200" b="1" i="0" kern="1200" baseline="0" dirty="0" smtClean="0">
                <a:solidFill>
                  <a:schemeClr val="tx1"/>
                </a:solidFill>
                <a:latin typeface="+mn-lt"/>
                <a:ea typeface="+mn-ea"/>
                <a:cs typeface="+mn-cs"/>
              </a:rPr>
              <a:t>Advanced Animation </a:t>
            </a:r>
            <a:r>
              <a:rPr lang="en-US" sz="1200" b="0" i="0" kern="1200" baseline="0" dirty="0" smtClean="0">
                <a:solidFill>
                  <a:schemeClr val="tx1"/>
                </a:solidFill>
                <a:latin typeface="+mn-lt"/>
                <a:ea typeface="+mn-ea"/>
                <a:cs typeface="+mn-cs"/>
              </a:rPr>
              <a:t>group, click </a:t>
            </a:r>
            <a:r>
              <a:rPr lang="en-US" sz="1200" b="1" i="0" kern="1200" baseline="0" dirty="0" smtClean="0">
                <a:solidFill>
                  <a:schemeClr val="tx1"/>
                </a:solidFill>
                <a:latin typeface="+mn-lt"/>
                <a:ea typeface="+mn-ea"/>
                <a:cs typeface="+mn-cs"/>
              </a:rPr>
              <a:t>Animation Pane</a:t>
            </a:r>
            <a:r>
              <a:rPr lang="en-US" sz="1200" b="0" i="0" kern="1200" baseline="0" dirty="0" smtClean="0">
                <a:solidFill>
                  <a:schemeClr val="tx1"/>
                </a:solidFill>
                <a:latin typeface="+mn-lt"/>
                <a:ea typeface="+mn-ea"/>
                <a:cs typeface="+mn-cs"/>
              </a:rPr>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i="0" kern="1200" baseline="0" dirty="0" smtClean="0">
                <a:solidFill>
                  <a:schemeClr val="tx1"/>
                </a:solidFill>
                <a:latin typeface="+mn-lt"/>
                <a:ea typeface="+mn-ea"/>
                <a:cs typeface="+mn-cs"/>
              </a:rPr>
              <a:t>Press and hold CTRL, and then 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fourth and fifth animation effects (fade and spin effects for the second text box). On the </a:t>
            </a:r>
            <a:r>
              <a:rPr lang="en-US" sz="1200" b="1" i="0" kern="1200" baseline="0" dirty="0" smtClean="0">
                <a:solidFill>
                  <a:schemeClr val="tx1"/>
                </a:solidFill>
                <a:latin typeface="+mn-lt"/>
                <a:ea typeface="+mn-ea"/>
                <a:cs typeface="+mn-cs"/>
              </a:rPr>
              <a:t>Animations</a:t>
            </a:r>
            <a:r>
              <a:rPr lang="en-US" sz="1200" i="0" kern="1200" baseline="0" dirty="0" smtClean="0">
                <a:solidFill>
                  <a:schemeClr val="tx1"/>
                </a:solidFill>
                <a:latin typeface="+mn-lt"/>
                <a:ea typeface="+mn-ea"/>
                <a:cs typeface="+mn-cs"/>
              </a:rPr>
              <a:t> tab, in the </a:t>
            </a:r>
            <a:r>
              <a:rPr lang="en-US" sz="1200" b="1" i="0" kern="1200" baseline="0" dirty="0" smtClean="0">
                <a:solidFill>
                  <a:schemeClr val="tx1"/>
                </a:solidFill>
                <a:latin typeface="+mn-lt"/>
                <a:ea typeface="+mn-ea"/>
                <a:cs typeface="+mn-cs"/>
              </a:rPr>
              <a:t>Timing</a:t>
            </a:r>
            <a:r>
              <a:rPr lang="en-US" sz="1200" i="0" kern="1200" baseline="0" dirty="0" smtClean="0">
                <a:solidFill>
                  <a:schemeClr val="tx1"/>
                </a:solidFill>
                <a:latin typeface="+mn-lt"/>
                <a:ea typeface="+mn-ea"/>
                <a:cs typeface="+mn-cs"/>
              </a:rPr>
              <a:t> group, do the following:</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Delay</a:t>
            </a:r>
            <a:r>
              <a:rPr lang="en-US" sz="1200" i="0" kern="1200" baseline="0" dirty="0" smtClean="0">
                <a:solidFill>
                  <a:schemeClr val="tx1"/>
                </a:solidFill>
                <a:latin typeface="+mn-lt"/>
                <a:ea typeface="+mn-ea"/>
                <a:cs typeface="+mn-cs"/>
              </a:rPr>
              <a:t> box, enter </a:t>
            </a:r>
            <a:r>
              <a:rPr lang="en-US" sz="1200" b="1" i="0" kern="1200" baseline="0" dirty="0" smtClean="0">
                <a:solidFill>
                  <a:schemeClr val="tx1"/>
                </a:solidFill>
                <a:latin typeface="+mn-lt"/>
                <a:ea typeface="+mn-ea"/>
                <a:cs typeface="+mn-cs"/>
              </a:rPr>
              <a:t>0.5</a:t>
            </a:r>
            <a:r>
              <a:rPr lang="en-US" sz="1200" i="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Duration </a:t>
            </a:r>
            <a:r>
              <a:rPr lang="en-US" sz="1200" i="0" kern="1200" baseline="0" dirty="0" smtClean="0">
                <a:solidFill>
                  <a:schemeClr val="tx1"/>
                </a:solidFill>
                <a:latin typeface="+mn-lt"/>
                <a:ea typeface="+mn-ea"/>
                <a:cs typeface="+mn-cs"/>
              </a:rPr>
              <a:t>box, enter </a:t>
            </a:r>
            <a:r>
              <a:rPr lang="en-US" sz="1200" b="1" i="0" kern="1200" baseline="0" dirty="0" smtClean="0">
                <a:solidFill>
                  <a:schemeClr val="tx1"/>
                </a:solidFill>
                <a:latin typeface="+mn-lt"/>
                <a:ea typeface="+mn-ea"/>
                <a:cs typeface="+mn-cs"/>
              </a:rPr>
              <a:t>0.9 seconds</a:t>
            </a:r>
            <a:r>
              <a:rPr lang="en-US" sz="1200" i="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sixth animation effect (motion path for the second text box). On the </a:t>
            </a:r>
            <a:r>
              <a:rPr lang="en-US" sz="1200" b="1" i="0" kern="1200" baseline="0" dirty="0" smtClean="0">
                <a:solidFill>
                  <a:schemeClr val="tx1"/>
                </a:solidFill>
                <a:latin typeface="+mn-lt"/>
                <a:ea typeface="+mn-ea"/>
                <a:cs typeface="+mn-cs"/>
              </a:rPr>
              <a:t>Animations</a:t>
            </a:r>
            <a:r>
              <a:rPr lang="en-US" sz="1200" i="0" kern="1200" baseline="0" dirty="0" smtClean="0">
                <a:solidFill>
                  <a:schemeClr val="tx1"/>
                </a:solidFill>
                <a:latin typeface="+mn-lt"/>
                <a:ea typeface="+mn-ea"/>
                <a:cs typeface="+mn-cs"/>
              </a:rPr>
              <a:t> tab, in the </a:t>
            </a:r>
            <a:r>
              <a:rPr lang="en-US" sz="1200" b="1" i="0" kern="1200" baseline="0" dirty="0" smtClean="0">
                <a:solidFill>
                  <a:schemeClr val="tx1"/>
                </a:solidFill>
                <a:latin typeface="+mn-lt"/>
                <a:ea typeface="+mn-ea"/>
                <a:cs typeface="+mn-cs"/>
              </a:rPr>
              <a:t>Timing</a:t>
            </a:r>
            <a:r>
              <a:rPr lang="en-US" sz="1200" i="0" kern="1200" baseline="0" dirty="0" smtClean="0">
                <a:solidFill>
                  <a:schemeClr val="tx1"/>
                </a:solidFill>
                <a:latin typeface="+mn-lt"/>
                <a:ea typeface="+mn-ea"/>
                <a:cs typeface="+mn-cs"/>
              </a:rPr>
              <a:t> group, do the following:</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Delay</a:t>
            </a:r>
            <a:r>
              <a:rPr lang="en-US" sz="1200" i="0" kern="1200" baseline="0" dirty="0" smtClean="0">
                <a:solidFill>
                  <a:schemeClr val="tx1"/>
                </a:solidFill>
                <a:latin typeface="+mn-lt"/>
                <a:ea typeface="+mn-ea"/>
                <a:cs typeface="+mn-cs"/>
              </a:rPr>
              <a:t> box, enter </a:t>
            </a:r>
            <a:r>
              <a:rPr lang="en-US" sz="1200" b="1" i="0" kern="1200" baseline="0" dirty="0" smtClean="0">
                <a:solidFill>
                  <a:schemeClr val="tx1"/>
                </a:solidFill>
                <a:latin typeface="+mn-lt"/>
                <a:ea typeface="+mn-ea"/>
                <a:cs typeface="+mn-cs"/>
              </a:rPr>
              <a:t>0.5</a:t>
            </a:r>
            <a:r>
              <a:rPr lang="en-US" sz="1200" i="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Duration </a:t>
            </a:r>
            <a:r>
              <a:rPr lang="en-US" sz="1200" i="0" kern="1200" baseline="0" dirty="0" smtClean="0">
                <a:solidFill>
                  <a:schemeClr val="tx1"/>
                </a:solidFill>
                <a:latin typeface="+mn-lt"/>
                <a:ea typeface="+mn-ea"/>
                <a:cs typeface="+mn-cs"/>
              </a:rPr>
              <a:t>box, enter </a:t>
            </a:r>
            <a:r>
              <a:rPr lang="en-US" sz="1200" b="1" i="0" kern="1200" baseline="0" dirty="0" smtClean="0">
                <a:solidFill>
                  <a:schemeClr val="tx1"/>
                </a:solidFill>
                <a:latin typeface="+mn-lt"/>
                <a:ea typeface="+mn-ea"/>
                <a:cs typeface="+mn-cs"/>
              </a:rPr>
              <a:t>1.8 seconds</a:t>
            </a:r>
            <a:r>
              <a:rPr lang="en-US" sz="1200" i="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10"/>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sixth animation effect. On the slide, right-click the selected motion path, and then click </a:t>
            </a:r>
            <a:r>
              <a:rPr lang="en-US" sz="1200" b="1" i="0" kern="1200" baseline="0" dirty="0" smtClean="0">
                <a:solidFill>
                  <a:schemeClr val="tx1"/>
                </a:solidFill>
                <a:latin typeface="+mn-lt"/>
                <a:ea typeface="+mn-ea"/>
                <a:cs typeface="+mn-cs"/>
              </a:rPr>
              <a:t>Edit Points</a:t>
            </a:r>
            <a:r>
              <a:rPr lang="en-US" sz="1200" i="0" kern="1200" baseline="0" dirty="0" smtClean="0">
                <a:solidFill>
                  <a:schemeClr val="tx1"/>
                </a:solidFill>
                <a:latin typeface="+mn-lt"/>
                <a:ea typeface="+mn-ea"/>
                <a:cs typeface="+mn-cs"/>
              </a:rPr>
              <a:t>. Drag the points on the path to match the path to the curved line. (</a:t>
            </a:r>
            <a:r>
              <a:rPr lang="en-US" sz="1200" b="1" i="0" kern="1200" baseline="0" dirty="0" smtClean="0">
                <a:solidFill>
                  <a:schemeClr val="tx1"/>
                </a:solidFill>
                <a:latin typeface="+mn-lt"/>
                <a:ea typeface="+mn-ea"/>
                <a:cs typeface="+mn-cs"/>
              </a:rPr>
              <a:t>Note:</a:t>
            </a:r>
            <a:r>
              <a:rPr lang="en-US" sz="1200" i="0" kern="1200" baseline="0" dirty="0" smtClean="0">
                <a:solidFill>
                  <a:schemeClr val="tx1"/>
                </a:solidFill>
                <a:latin typeface="+mn-lt"/>
                <a:ea typeface="+mn-ea"/>
                <a:cs typeface="+mn-cs"/>
              </a:rPr>
              <a:t> The starting point will be further to the right of the right edge of the slide than the starting point for the first motion path.)</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11"/>
              <a:tabLst/>
              <a:defRPr/>
            </a:pPr>
            <a:endParaRPr lang="en-US" sz="120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11"/>
              <a:tabLst/>
              <a:defRPr/>
            </a:pPr>
            <a:endParaRPr lang="en-US" sz="1200" dirty="0" smtClean="0"/>
          </a:p>
          <a:p>
            <a:pPr marL="228600" marR="0" lvl="2" indent="-228600" algn="l" defTabSz="914400" rtl="0" eaLnBrk="1" fontAlgn="auto" latinLnBrk="0" hangingPunct="1">
              <a:lnSpc>
                <a:spcPct val="100000"/>
              </a:lnSpc>
              <a:spcBef>
                <a:spcPts val="0"/>
              </a:spcBef>
              <a:spcAft>
                <a:spcPts val="0"/>
              </a:spcAft>
              <a:buClrTx/>
              <a:buSzTx/>
              <a:buFont typeface="+mj-lt"/>
              <a:buNone/>
              <a:tabLst/>
              <a:defRPr/>
            </a:pPr>
            <a:r>
              <a:rPr lang="en-US" sz="1200" kern="1200" dirty="0" smtClean="0">
                <a:solidFill>
                  <a:schemeClr val="tx1"/>
                </a:solidFill>
                <a:latin typeface="+mn-lt"/>
                <a:ea typeface="+mn-ea"/>
                <a:cs typeface="+mn-cs"/>
              </a:rPr>
              <a:t>To reproduce the animated “3” on this slide, do the following:</a:t>
            </a:r>
            <a:endParaRPr lang="en-US" sz="120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On</a:t>
            </a:r>
            <a:r>
              <a:rPr lang="en-US" sz="1200" baseline="0" dirty="0" smtClean="0"/>
              <a:t> the slide, s</a:t>
            </a:r>
            <a:r>
              <a:rPr lang="en-US" sz="1200" dirty="0" smtClean="0"/>
              <a:t>elect the second text box. </a:t>
            </a: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Home</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Clipboard</a:t>
            </a:r>
            <a:r>
              <a:rPr lang="en-US" sz="1200" kern="1200" dirty="0" smtClean="0">
                <a:solidFill>
                  <a:schemeClr val="tx1"/>
                </a:solidFill>
                <a:effectLst/>
                <a:latin typeface="+mn-lt"/>
                <a:ea typeface="+mn-ea"/>
                <a:cs typeface="+mn-cs"/>
              </a:rPr>
              <a:t> group, click the arrow to the right of </a:t>
            </a:r>
            <a:r>
              <a:rPr lang="en-US" sz="1200" b="1" kern="1200" dirty="0" smtClean="0">
                <a:solidFill>
                  <a:schemeClr val="tx1"/>
                </a:solidFill>
                <a:effectLst/>
                <a:latin typeface="+mn-lt"/>
                <a:ea typeface="+mn-ea"/>
                <a:cs typeface="+mn-cs"/>
              </a:rPr>
              <a:t>Copy</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Duplicate</a:t>
            </a:r>
            <a:r>
              <a:rPr lang="en-US" sz="1200" b="0" kern="1200" baseline="0" dirty="0" smtClean="0">
                <a:solidFill>
                  <a:schemeClr val="tx1"/>
                </a:solidFill>
                <a:latin typeface="+mn-lt"/>
                <a:ea typeface="+mn-ea"/>
                <a:cs typeface="+mn-cs"/>
              </a:rPr>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Drag the third text box away from the second text box.</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Click in the third text box, delete </a:t>
            </a:r>
            <a:r>
              <a:rPr lang="en-US" sz="1200" b="1" kern="1200" baseline="0" dirty="0" smtClean="0">
                <a:solidFill>
                  <a:schemeClr val="tx1"/>
                </a:solidFill>
                <a:latin typeface="+mn-lt"/>
                <a:ea typeface="+mn-ea"/>
                <a:cs typeface="+mn-cs"/>
              </a:rPr>
              <a:t>2</a:t>
            </a:r>
            <a:r>
              <a:rPr lang="en-US" sz="1200" b="0" kern="1200" baseline="0" dirty="0" smtClean="0">
                <a:solidFill>
                  <a:schemeClr val="tx1"/>
                </a:solidFill>
                <a:latin typeface="+mn-lt"/>
                <a:ea typeface="+mn-ea"/>
                <a:cs typeface="+mn-cs"/>
              </a:rPr>
              <a:t>, and then enter </a:t>
            </a:r>
            <a:r>
              <a:rPr lang="en-US" sz="1200" b="1" kern="1200" baseline="0" dirty="0" smtClean="0">
                <a:solidFill>
                  <a:schemeClr val="tx1"/>
                </a:solidFill>
                <a:latin typeface="+mn-lt"/>
                <a:ea typeface="+mn-ea"/>
                <a:cs typeface="+mn-cs"/>
              </a:rPr>
              <a:t>3</a:t>
            </a:r>
            <a:r>
              <a:rPr lang="en-US" sz="1200" b="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Select the third text box. </a:t>
            </a:r>
            <a:r>
              <a:rPr lang="en-US" sz="1200" b="0" kern="1200" dirty="0" smtClean="0">
                <a:solidFill>
                  <a:schemeClr val="tx1"/>
                </a:solidFill>
                <a:latin typeface="+mn-lt"/>
                <a:ea typeface="+mn-ea"/>
                <a:cs typeface="+mn-cs"/>
              </a:rPr>
              <a:t>Under</a:t>
            </a:r>
            <a:r>
              <a:rPr lang="en-US" sz="1200" b="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Drawing Tools</a:t>
            </a:r>
            <a:r>
              <a:rPr lang="en-US" sz="1200" b="0" kern="1200" baseline="0" dirty="0" smtClean="0">
                <a:solidFill>
                  <a:schemeClr val="tx1"/>
                </a:solidFill>
                <a:latin typeface="+mn-lt"/>
                <a:ea typeface="+mn-ea"/>
                <a:cs typeface="+mn-cs"/>
              </a:rPr>
              <a:t>, on the </a:t>
            </a:r>
            <a:r>
              <a:rPr lang="en-US" sz="1200" b="1" kern="1200" baseline="0" dirty="0" smtClean="0">
                <a:solidFill>
                  <a:schemeClr val="tx1"/>
                </a:solidFill>
                <a:latin typeface="+mn-lt"/>
                <a:ea typeface="+mn-ea"/>
                <a:cs typeface="+mn-cs"/>
              </a:rPr>
              <a:t>Format tab</a:t>
            </a:r>
            <a:r>
              <a:rPr lang="en-US" sz="1200" b="0" kern="1200" baseline="0" dirty="0" smtClean="0">
                <a:solidFill>
                  <a:schemeClr val="tx1"/>
                </a:solidFill>
                <a:latin typeface="+mn-lt"/>
                <a:ea typeface="+mn-ea"/>
                <a:cs typeface="+mn-cs"/>
              </a:rPr>
              <a:t>, in the bottom right corner of the </a:t>
            </a:r>
            <a:r>
              <a:rPr lang="en-US" sz="1200" b="1" kern="1200" baseline="0" dirty="0" smtClean="0">
                <a:solidFill>
                  <a:schemeClr val="tx1"/>
                </a:solidFill>
                <a:latin typeface="+mn-lt"/>
                <a:ea typeface="+mn-ea"/>
                <a:cs typeface="+mn-cs"/>
              </a:rPr>
              <a:t>WordArt Styles </a:t>
            </a:r>
            <a:r>
              <a:rPr lang="en-US" sz="1200" b="0" kern="1200" baseline="0" dirty="0" smtClean="0">
                <a:solidFill>
                  <a:schemeClr val="tx1"/>
                </a:solidFill>
                <a:latin typeface="+mn-lt"/>
                <a:ea typeface="+mn-ea"/>
                <a:cs typeface="+mn-cs"/>
              </a:rPr>
              <a:t>group, click the </a:t>
            </a:r>
            <a:r>
              <a:rPr lang="en-US" sz="1200" b="1" kern="1200" dirty="0" smtClean="0">
                <a:solidFill>
                  <a:schemeClr val="tx1"/>
                </a:solidFill>
                <a:latin typeface="+mn-lt"/>
                <a:ea typeface="+mn-ea"/>
                <a:cs typeface="+mn-cs"/>
              </a:rPr>
              <a:t>Format</a:t>
            </a:r>
            <a:r>
              <a:rPr lang="en-US" sz="1200" b="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Text</a:t>
            </a:r>
            <a:r>
              <a:rPr lang="en-US" sz="1200" b="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Effects</a:t>
            </a:r>
            <a:r>
              <a:rPr lang="en-US" sz="1200" b="0" kern="1200" baseline="0" dirty="0" smtClean="0">
                <a:solidFill>
                  <a:schemeClr val="tx1"/>
                </a:solidFill>
                <a:latin typeface="+mn-lt"/>
                <a:ea typeface="+mn-ea"/>
                <a:cs typeface="+mn-cs"/>
              </a:rPr>
              <a:t> dialog box launcher. </a:t>
            </a: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Fill </a:t>
            </a:r>
            <a:r>
              <a:rPr lang="en-US" sz="1200" kern="1200" baseline="0" dirty="0" smtClean="0">
                <a:solidFill>
                  <a:schemeClr val="tx1"/>
                </a:solidFill>
                <a:latin typeface="+mn-lt"/>
                <a:ea typeface="+mn-ea"/>
                <a:cs typeface="+mn-cs"/>
              </a:rPr>
              <a:t>in the left pane, select </a:t>
            </a:r>
            <a:r>
              <a:rPr lang="en-US" sz="1200" b="1" kern="1200" baseline="0" dirty="0" smtClean="0">
                <a:solidFill>
                  <a:schemeClr val="tx1"/>
                </a:solidFill>
                <a:latin typeface="+mn-lt"/>
                <a:ea typeface="+mn-ea"/>
                <a:cs typeface="+mn-cs"/>
              </a:rPr>
              <a:t>Gradient fill </a:t>
            </a:r>
            <a:r>
              <a:rPr lang="en-US" sz="120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Text Fill</a:t>
            </a:r>
            <a:r>
              <a:rPr lang="en-US" sz="1200" kern="1200" baseline="0" dirty="0" smtClean="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Linear Down </a:t>
            </a:r>
            <a:r>
              <a:rPr lang="en-US" sz="1200" kern="1200" dirty="0" smtClean="0">
                <a:solidFill>
                  <a:schemeClr val="tx1"/>
                </a:solidFill>
                <a:latin typeface="+mn-lt"/>
                <a:ea typeface="+mn-ea"/>
                <a:cs typeface="+mn-cs"/>
              </a:rPr>
              <a:t>(first row, second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 gradient stop</a:t>
            </a:r>
            <a:r>
              <a:rPr lang="en-US" sz="1200" b="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 gradient stop</a:t>
            </a:r>
            <a:r>
              <a:rPr lang="en-US" sz="1200" kern="1200" dirty="0" smtClean="0">
                <a:solidFill>
                  <a:schemeClr val="tx1"/>
                </a:solidFill>
                <a:latin typeface="+mn-lt"/>
                <a:ea typeface="+mn-ea"/>
                <a:cs typeface="+mn-cs"/>
              </a:rPr>
              <a:t> until two stops appear in the slider.</a:t>
            </a:r>
          </a:p>
          <a:p>
            <a:pPr marL="228600" lvl="0" indent="-228600">
              <a:buFont typeface="+mj-lt"/>
              <a:buAutoNum type="arabicPeriod" startAt="5"/>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first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a:t>
            </a:r>
            <a:r>
              <a:rPr lang="en-US" sz="1200" b="0" kern="1200" dirty="0" smtClean="0">
                <a:solidFill>
                  <a:schemeClr val="tx1"/>
                </a:solidFill>
                <a:latin typeface="+mn-lt"/>
                <a:ea typeface="+mn-ea"/>
                <a:cs typeface="+mn-cs"/>
              </a:rPr>
              <a:t>(first row, first option from the left).</a:t>
            </a:r>
          </a:p>
          <a:p>
            <a:pPr marL="1143000" lvl="2" indent="-228600">
              <a:buFont typeface="Arial" pitchFamily="34" charset="0"/>
              <a:buChar cha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50%</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last stop in the slider,</a:t>
            </a:r>
            <a:r>
              <a:rPr lang="en-US" sz="1200" b="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85%</a:t>
            </a:r>
            <a:r>
              <a:rPr lang="en-US" sz="1200" kern="1200" dirty="0" smtClean="0">
                <a:solidFill>
                  <a:schemeClr val="tx1"/>
                </a:solidFill>
                <a:latin typeface="+mn-lt"/>
                <a:ea typeface="+mn-ea"/>
                <a:cs typeface="+mn-cs"/>
              </a:rPr>
              <a:t>.</a:t>
            </a:r>
          </a:p>
          <a:p>
            <a:pPr marL="1143000" lvl="2" indent="-228600">
              <a:buFont typeface="Arial" pitchFamily="34" charset="0"/>
              <a:buChar char="•"/>
              <a:defRPr/>
            </a:pPr>
            <a:r>
              <a:rPr lang="en-US" sz="1200" dirty="0" smtClean="0"/>
              <a:t>Click the button next to </a:t>
            </a:r>
            <a:r>
              <a:rPr lang="en-US" sz="1200" b="1" dirty="0" smtClean="0"/>
              <a:t>Color</a:t>
            </a:r>
            <a:r>
              <a:rPr lang="en-US" sz="1200" dirty="0" smtClean="0"/>
              <a:t>, click </a:t>
            </a:r>
            <a:r>
              <a:rPr lang="en-US" sz="1200" b="1" dirty="0" smtClean="0"/>
              <a:t>More Colors</a:t>
            </a:r>
            <a:r>
              <a:rPr lang="en-US" sz="1200" dirty="0" smtClean="0"/>
              <a:t>, and then 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198</a:t>
            </a:r>
            <a:r>
              <a:rPr lang="en-US" sz="1200" dirty="0" smtClean="0"/>
              <a:t>, Green: </a:t>
            </a:r>
            <a:r>
              <a:rPr lang="en-US" sz="1200" b="1" dirty="0" smtClean="0"/>
              <a:t>217</a:t>
            </a:r>
            <a:r>
              <a:rPr lang="en-US" sz="1200" dirty="0" smtClean="0"/>
              <a:t>, Blue: </a:t>
            </a:r>
            <a:r>
              <a:rPr lang="en-US" sz="1200" b="1" dirty="0" smtClean="0"/>
              <a:t>241</a:t>
            </a:r>
            <a:r>
              <a:rPr lang="en-US" sz="1200" dirty="0" smtClean="0"/>
              <a: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0%</a:t>
            </a:r>
            <a:r>
              <a:rPr lang="en-US" sz="1200" b="0" kern="1200" dirty="0" smtClean="0">
                <a:solidFill>
                  <a:schemeClr val="tx1"/>
                </a:solidFill>
                <a:latin typeface="+mn-lt"/>
                <a:ea typeface="+mn-ea"/>
                <a:cs typeface="+mn-cs"/>
              </a:rPr>
              <a:t>.</a:t>
            </a:r>
            <a:endParaRPr lang="en-US" sz="1200" i="0" baseline="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in the left pane. In the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pane, select </a:t>
            </a:r>
            <a:r>
              <a:rPr lang="en-US" sz="1200" b="1" kern="1200" baseline="0" dirty="0" smtClean="0">
                <a:solidFill>
                  <a:schemeClr val="tx1"/>
                </a:solidFill>
                <a:latin typeface="+mn-lt"/>
                <a:ea typeface="+mn-ea"/>
                <a:cs typeface="+mn-cs"/>
              </a:rPr>
              <a:t>Solid line</a:t>
            </a:r>
            <a:r>
              <a:rPr lang="en-US" sz="1200" kern="1200" baseline="0" dirty="0" smtClean="0">
                <a:solidFill>
                  <a:schemeClr val="tx1"/>
                </a:solidFill>
                <a:latin typeface="+mn-lt"/>
                <a:ea typeface="+mn-ea"/>
                <a:cs typeface="+mn-cs"/>
              </a:rPr>
              <a:t>, click the button next to </a:t>
            </a:r>
            <a:r>
              <a:rPr lang="en-US" sz="1200" b="1" kern="1200" baseline="0" dirty="0" smtClean="0">
                <a:solidFill>
                  <a:schemeClr val="tx1"/>
                </a:solidFill>
                <a:latin typeface="+mn-lt"/>
                <a:ea typeface="+mn-ea"/>
                <a:cs typeface="+mn-cs"/>
              </a:rPr>
              <a:t>Color</a:t>
            </a:r>
            <a:r>
              <a:rPr lang="en-US" sz="120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More Colors</a:t>
            </a:r>
            <a:r>
              <a:rPr lang="en-US" sz="1200" kern="1200" baseline="0" dirty="0" smtClean="0">
                <a:solidFill>
                  <a:schemeClr val="tx1"/>
                </a:solidFill>
                <a:latin typeface="+mn-lt"/>
                <a:ea typeface="+mn-ea"/>
                <a:cs typeface="+mn-cs"/>
              </a:rPr>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119</a:t>
            </a:r>
            <a:r>
              <a:rPr lang="en-US" sz="1200" dirty="0" smtClean="0"/>
              <a:t>, Green: </a:t>
            </a:r>
            <a:r>
              <a:rPr lang="en-US" sz="1200" b="1" dirty="0" smtClean="0"/>
              <a:t>147</a:t>
            </a:r>
            <a:r>
              <a:rPr lang="en-US" sz="1200" dirty="0" smtClean="0"/>
              <a:t>, Blue: </a:t>
            </a:r>
            <a:r>
              <a:rPr lang="en-US" sz="1200" b="1" dirty="0" smtClean="0"/>
              <a:t>60</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3-D Rotation </a:t>
            </a:r>
            <a:r>
              <a:rPr lang="en-US" sz="1200" kern="1200" baseline="0" dirty="0" smtClean="0">
                <a:solidFill>
                  <a:schemeClr val="tx1"/>
                </a:solidFill>
                <a:latin typeface="+mn-lt"/>
                <a:ea typeface="+mn-ea"/>
                <a:cs typeface="+mn-cs"/>
              </a:rPr>
              <a:t>in the left pane. In the </a:t>
            </a:r>
            <a:r>
              <a:rPr lang="en-US" sz="1200" b="1" kern="1200" dirty="0" smtClean="0">
                <a:solidFill>
                  <a:schemeClr val="tx1"/>
                </a:solidFill>
                <a:latin typeface="+mn-lt"/>
                <a:ea typeface="+mn-ea"/>
                <a:cs typeface="+mn-cs"/>
              </a:rPr>
              <a:t>3-D Rotation </a:t>
            </a:r>
            <a:r>
              <a:rPr lang="en-US" sz="1200" kern="1200" baseline="0" dirty="0" smtClean="0">
                <a:solidFill>
                  <a:schemeClr val="tx1"/>
                </a:solidFill>
                <a:latin typeface="+mn-lt"/>
                <a:ea typeface="+mn-ea"/>
                <a:cs typeface="+mn-cs"/>
              </a:rPr>
              <a:t>pane, under </a:t>
            </a:r>
            <a:r>
              <a:rPr lang="en-US" sz="1200" b="1" kern="1200" baseline="0" dirty="0" smtClean="0">
                <a:solidFill>
                  <a:schemeClr val="tx1"/>
                </a:solidFill>
                <a:latin typeface="+mn-lt"/>
                <a:ea typeface="+mn-ea"/>
                <a:cs typeface="+mn-cs"/>
              </a:rPr>
              <a:t>Rotation</a:t>
            </a:r>
            <a:r>
              <a:rPr lang="en-US" sz="1200" kern="1200" baseline="0" dirty="0" smtClean="0">
                <a:solidFill>
                  <a:schemeClr val="tx1"/>
                </a:solidFill>
                <a:latin typeface="+mn-lt"/>
                <a:ea typeface="+mn-ea"/>
                <a:cs typeface="+mn-cs"/>
              </a:rPr>
              <a:t>, in the </a:t>
            </a:r>
            <a:r>
              <a:rPr lang="en-US" sz="1200" b="1" kern="1200" baseline="0" dirty="0" smtClean="0">
                <a:solidFill>
                  <a:schemeClr val="tx1"/>
                </a:solidFill>
                <a:latin typeface="+mn-lt"/>
                <a:ea typeface="+mn-ea"/>
                <a:cs typeface="+mn-cs"/>
              </a:rPr>
              <a:t>Z</a:t>
            </a:r>
            <a:r>
              <a:rPr lang="en-US" sz="1200" kern="1200" baseline="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5°</a:t>
            </a:r>
            <a:r>
              <a:rPr lang="en-US" sz="1200" b="0" kern="1200" dirty="0" smtClean="0">
                <a:solidFill>
                  <a:schemeClr val="tx1"/>
                </a:solidFill>
                <a:latin typeface="+mn-lt"/>
                <a:ea typeface="+mn-ea"/>
                <a:cs typeface="+mn-cs"/>
              </a:rPr>
              <a:t>.</a:t>
            </a:r>
            <a:endParaRPr lang="en-US" sz="120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baseline="0" dirty="0" smtClean="0"/>
              <a:t>Also in the </a:t>
            </a:r>
            <a:r>
              <a:rPr lang="en-US" sz="1200" b="1" i="0" baseline="0" dirty="0" smtClean="0"/>
              <a:t>Format Text Effects </a:t>
            </a:r>
            <a:r>
              <a:rPr lang="en-US" sz="1200" i="0" baseline="0" dirty="0" smtClean="0"/>
              <a:t>dialog box, click </a:t>
            </a:r>
            <a:r>
              <a:rPr lang="en-US" sz="1200" b="1" i="0" baseline="0" dirty="0" smtClean="0"/>
              <a:t>Glow and Soft Edges </a:t>
            </a:r>
            <a:r>
              <a:rPr lang="en-US" sz="1200" i="0" baseline="0" dirty="0" smtClean="0"/>
              <a:t>in the left pane, and in the </a:t>
            </a:r>
            <a:r>
              <a:rPr lang="en-US" sz="1200" b="1" i="0" baseline="0" dirty="0" smtClean="0"/>
              <a:t>Glow and Soft Edges </a:t>
            </a:r>
            <a:r>
              <a:rPr lang="en-US" sz="1200" i="0" baseline="0" dirty="0" smtClean="0"/>
              <a:t>pane, under </a:t>
            </a:r>
            <a:r>
              <a:rPr lang="en-US" sz="1200" b="1" i="0" baseline="0" dirty="0" smtClean="0"/>
              <a:t>Glow</a:t>
            </a:r>
            <a:r>
              <a:rPr lang="en-US" sz="1200" i="0" baseline="0" dirty="0" smtClean="0"/>
              <a:t>, click the button next to </a:t>
            </a:r>
            <a:r>
              <a:rPr lang="en-US" sz="1200" b="1" i="0" baseline="0" dirty="0" smtClean="0"/>
              <a:t>Color</a:t>
            </a:r>
            <a:r>
              <a:rPr lang="en-US" sz="1200" i="0" baseline="0" dirty="0" smtClean="0"/>
              <a:t>, and then click </a:t>
            </a:r>
            <a:r>
              <a:rPr lang="en-US" sz="1200" b="1" i="0" baseline="0" dirty="0" smtClean="0"/>
              <a:t>More Colors</a:t>
            </a:r>
            <a:r>
              <a:rPr lang="en-US" sz="1200" i="0" baseline="0" dirty="0" smtClean="0"/>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168</a:t>
            </a:r>
            <a:r>
              <a:rPr lang="en-US" sz="1200" dirty="0" smtClean="0"/>
              <a:t>, Green: </a:t>
            </a:r>
            <a:r>
              <a:rPr lang="en-US" sz="1200" b="1" dirty="0" smtClean="0"/>
              <a:t>224</a:t>
            </a:r>
            <a:r>
              <a:rPr lang="en-US" sz="1200" dirty="0" smtClean="0"/>
              <a:t>, Blue: </a:t>
            </a:r>
            <a:r>
              <a:rPr lang="en-US" sz="1200" b="1" dirty="0" smtClean="0"/>
              <a:t>52</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b="0" kern="1200" baseline="0" dirty="0" smtClean="0">
                <a:solidFill>
                  <a:schemeClr val="tx1"/>
                </a:solidFill>
                <a:latin typeface="+mn-lt"/>
                <a:ea typeface="+mn-ea"/>
                <a:cs typeface="+mn-cs"/>
              </a:rPr>
              <a:t>Drag the third text box to the right of the second text box, above the curve.</a:t>
            </a:r>
            <a:endParaRPr lang="en-US" sz="120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seventh animation effect (fade effect for the third text box). On the </a:t>
            </a:r>
            <a:r>
              <a:rPr lang="en-US" sz="1200" b="1" i="0" kern="1200" baseline="0" dirty="0" smtClean="0">
                <a:solidFill>
                  <a:schemeClr val="tx1"/>
                </a:solidFill>
                <a:latin typeface="+mn-lt"/>
                <a:ea typeface="+mn-ea"/>
                <a:cs typeface="+mn-cs"/>
              </a:rPr>
              <a:t>Animations</a:t>
            </a:r>
            <a:r>
              <a:rPr lang="en-US" sz="1200" i="0" kern="1200" baseline="0" dirty="0" smtClean="0">
                <a:solidFill>
                  <a:schemeClr val="tx1"/>
                </a:solidFill>
                <a:latin typeface="+mn-lt"/>
                <a:ea typeface="+mn-ea"/>
                <a:cs typeface="+mn-cs"/>
              </a:rPr>
              <a:t> tab, in the </a:t>
            </a:r>
            <a:r>
              <a:rPr lang="en-US" sz="1200" b="1" i="0" kern="1200" baseline="0" dirty="0" smtClean="0">
                <a:solidFill>
                  <a:schemeClr val="tx1"/>
                </a:solidFill>
                <a:latin typeface="+mn-lt"/>
                <a:ea typeface="+mn-ea"/>
                <a:cs typeface="+mn-cs"/>
              </a:rPr>
              <a:t>Timing</a:t>
            </a:r>
            <a:r>
              <a:rPr lang="en-US" sz="1200" i="0" kern="1200" baseline="0" dirty="0" smtClean="0">
                <a:solidFill>
                  <a:schemeClr val="tx1"/>
                </a:solidFill>
                <a:latin typeface="+mn-lt"/>
                <a:ea typeface="+mn-ea"/>
                <a:cs typeface="+mn-cs"/>
              </a:rPr>
              <a:t> group, do the following:</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Delay</a:t>
            </a:r>
            <a:r>
              <a:rPr lang="en-US" sz="1200" i="0" kern="1200" baseline="0" dirty="0" smtClean="0">
                <a:solidFill>
                  <a:schemeClr val="tx1"/>
                </a:solidFill>
                <a:latin typeface="+mn-lt"/>
                <a:ea typeface="+mn-ea"/>
                <a:cs typeface="+mn-cs"/>
              </a:rPr>
              <a:t> box, enter </a:t>
            </a:r>
            <a:r>
              <a:rPr lang="en-US" sz="1200" b="1" i="0" kern="1200" baseline="0" dirty="0" smtClean="0">
                <a:solidFill>
                  <a:schemeClr val="tx1"/>
                </a:solidFill>
                <a:latin typeface="+mn-lt"/>
                <a:ea typeface="+mn-ea"/>
                <a:cs typeface="+mn-cs"/>
              </a:rPr>
              <a:t>0.9</a:t>
            </a:r>
            <a:r>
              <a:rPr lang="en-US" sz="1200" i="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Duration </a:t>
            </a:r>
            <a:r>
              <a:rPr lang="en-US" sz="1200" i="0" kern="1200" baseline="0" dirty="0" smtClean="0">
                <a:solidFill>
                  <a:schemeClr val="tx1"/>
                </a:solidFill>
                <a:latin typeface="+mn-lt"/>
                <a:ea typeface="+mn-ea"/>
                <a:cs typeface="+mn-cs"/>
              </a:rPr>
              <a:t>box, enter </a:t>
            </a:r>
            <a:r>
              <a:rPr lang="en-US" sz="1200" b="1" i="0" kern="1200" baseline="0" dirty="0" smtClean="0">
                <a:solidFill>
                  <a:schemeClr val="tx1"/>
                </a:solidFill>
                <a:latin typeface="+mn-lt"/>
                <a:ea typeface="+mn-ea"/>
                <a:cs typeface="+mn-cs"/>
              </a:rPr>
              <a:t>0.7 seconds</a:t>
            </a:r>
            <a:r>
              <a:rPr lang="en-US" sz="1200" i="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eighth animation effect (spin effect for the third text box). On the </a:t>
            </a:r>
            <a:r>
              <a:rPr lang="en-US" sz="1200" b="1" i="0" kern="1200" baseline="0" dirty="0" smtClean="0">
                <a:solidFill>
                  <a:schemeClr val="tx1"/>
                </a:solidFill>
                <a:latin typeface="+mn-lt"/>
                <a:ea typeface="+mn-ea"/>
                <a:cs typeface="+mn-cs"/>
              </a:rPr>
              <a:t>Animations</a:t>
            </a:r>
            <a:r>
              <a:rPr lang="en-US" sz="1200" i="0" kern="1200" baseline="0" dirty="0" smtClean="0">
                <a:solidFill>
                  <a:schemeClr val="tx1"/>
                </a:solidFill>
                <a:latin typeface="+mn-lt"/>
                <a:ea typeface="+mn-ea"/>
                <a:cs typeface="+mn-cs"/>
              </a:rPr>
              <a:t> tab, in the </a:t>
            </a:r>
            <a:r>
              <a:rPr lang="en-US" sz="1200" b="1" i="0" kern="1200" baseline="0" dirty="0" smtClean="0">
                <a:solidFill>
                  <a:schemeClr val="tx1"/>
                </a:solidFill>
                <a:latin typeface="+mn-lt"/>
                <a:ea typeface="+mn-ea"/>
                <a:cs typeface="+mn-cs"/>
              </a:rPr>
              <a:t>Timing</a:t>
            </a:r>
            <a:r>
              <a:rPr lang="en-US" sz="1200" i="0" kern="1200" baseline="0" dirty="0" smtClean="0">
                <a:solidFill>
                  <a:schemeClr val="tx1"/>
                </a:solidFill>
                <a:latin typeface="+mn-lt"/>
                <a:ea typeface="+mn-ea"/>
                <a:cs typeface="+mn-cs"/>
              </a:rPr>
              <a:t> group, do the following:</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Delay</a:t>
            </a:r>
            <a:r>
              <a:rPr lang="en-US" sz="1200" i="0" kern="1200" baseline="0" dirty="0" smtClean="0">
                <a:solidFill>
                  <a:schemeClr val="tx1"/>
                </a:solidFill>
                <a:latin typeface="+mn-lt"/>
                <a:ea typeface="+mn-ea"/>
                <a:cs typeface="+mn-cs"/>
              </a:rPr>
              <a:t> box, enter </a:t>
            </a:r>
            <a:r>
              <a:rPr lang="en-US" sz="1200" b="1" i="0" kern="1200" baseline="0" dirty="0" smtClean="0">
                <a:solidFill>
                  <a:schemeClr val="tx1"/>
                </a:solidFill>
                <a:latin typeface="+mn-lt"/>
                <a:ea typeface="+mn-ea"/>
                <a:cs typeface="+mn-cs"/>
              </a:rPr>
              <a:t>0.9</a:t>
            </a:r>
            <a:r>
              <a:rPr lang="en-US" sz="1200" i="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Duration </a:t>
            </a:r>
            <a:r>
              <a:rPr lang="en-US" sz="1200" i="0" kern="1200" baseline="0" dirty="0" smtClean="0">
                <a:solidFill>
                  <a:schemeClr val="tx1"/>
                </a:solidFill>
                <a:latin typeface="+mn-lt"/>
                <a:ea typeface="+mn-ea"/>
                <a:cs typeface="+mn-cs"/>
              </a:rPr>
              <a:t>box, enter </a:t>
            </a:r>
            <a:r>
              <a:rPr lang="en-US" sz="1200" b="1" i="0" kern="1200" baseline="0" dirty="0" smtClean="0">
                <a:solidFill>
                  <a:schemeClr val="tx1"/>
                </a:solidFill>
                <a:latin typeface="+mn-lt"/>
                <a:ea typeface="+mn-ea"/>
                <a:cs typeface="+mn-cs"/>
              </a:rPr>
              <a:t>0.75 seconds</a:t>
            </a:r>
            <a:r>
              <a:rPr lang="en-US" sz="1200" i="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ninth animation effect (motion path for the third text box). On the </a:t>
            </a:r>
            <a:r>
              <a:rPr lang="en-US" sz="1200" b="1" i="0" kern="1200" baseline="0" dirty="0" smtClean="0">
                <a:solidFill>
                  <a:schemeClr val="tx1"/>
                </a:solidFill>
                <a:latin typeface="+mn-lt"/>
                <a:ea typeface="+mn-ea"/>
                <a:cs typeface="+mn-cs"/>
              </a:rPr>
              <a:t>Animations</a:t>
            </a:r>
            <a:r>
              <a:rPr lang="en-US" sz="1200" i="0" kern="1200" baseline="0" dirty="0" smtClean="0">
                <a:solidFill>
                  <a:schemeClr val="tx1"/>
                </a:solidFill>
                <a:latin typeface="+mn-lt"/>
                <a:ea typeface="+mn-ea"/>
                <a:cs typeface="+mn-cs"/>
              </a:rPr>
              <a:t> tab, in the </a:t>
            </a:r>
            <a:r>
              <a:rPr lang="en-US" sz="1200" b="1" i="0" kern="1200" baseline="0" dirty="0" smtClean="0">
                <a:solidFill>
                  <a:schemeClr val="tx1"/>
                </a:solidFill>
                <a:latin typeface="+mn-lt"/>
                <a:ea typeface="+mn-ea"/>
                <a:cs typeface="+mn-cs"/>
              </a:rPr>
              <a:t>Timing</a:t>
            </a:r>
            <a:r>
              <a:rPr lang="en-US" sz="1200" i="0" kern="1200" baseline="0" dirty="0" smtClean="0">
                <a:solidFill>
                  <a:schemeClr val="tx1"/>
                </a:solidFill>
                <a:latin typeface="+mn-lt"/>
                <a:ea typeface="+mn-ea"/>
                <a:cs typeface="+mn-cs"/>
              </a:rPr>
              <a:t> group, do the following:</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Delay</a:t>
            </a:r>
            <a:r>
              <a:rPr lang="en-US" sz="1200" i="0" kern="1200" baseline="0" dirty="0" smtClean="0">
                <a:solidFill>
                  <a:schemeClr val="tx1"/>
                </a:solidFill>
                <a:latin typeface="+mn-lt"/>
                <a:ea typeface="+mn-ea"/>
                <a:cs typeface="+mn-cs"/>
              </a:rPr>
              <a:t> box, enter </a:t>
            </a:r>
            <a:r>
              <a:rPr lang="en-US" sz="1200" b="1" i="0" kern="1200" baseline="0" dirty="0" smtClean="0">
                <a:solidFill>
                  <a:schemeClr val="tx1"/>
                </a:solidFill>
                <a:latin typeface="+mn-lt"/>
                <a:ea typeface="+mn-ea"/>
                <a:cs typeface="+mn-cs"/>
              </a:rPr>
              <a:t>0.9</a:t>
            </a:r>
            <a:r>
              <a:rPr lang="en-US" sz="1200" i="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Duration </a:t>
            </a:r>
            <a:r>
              <a:rPr lang="en-US" sz="1200" i="0" kern="1200" baseline="0" dirty="0" smtClean="0">
                <a:solidFill>
                  <a:schemeClr val="tx1"/>
                </a:solidFill>
                <a:latin typeface="+mn-lt"/>
                <a:ea typeface="+mn-ea"/>
                <a:cs typeface="+mn-cs"/>
              </a:rPr>
              <a:t>box, enter </a:t>
            </a:r>
            <a:r>
              <a:rPr lang="en-US" sz="1200" b="1" i="0" kern="1200" baseline="0" dirty="0" smtClean="0">
                <a:solidFill>
                  <a:schemeClr val="tx1"/>
                </a:solidFill>
                <a:latin typeface="+mn-lt"/>
                <a:ea typeface="+mn-ea"/>
                <a:cs typeface="+mn-cs"/>
              </a:rPr>
              <a:t>1.5 seconds</a:t>
            </a:r>
            <a:r>
              <a:rPr lang="en-US" sz="1200" i="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ninth animation effect (motion path for the third text box). On the slide, right-click the selected motion path, and then click </a:t>
            </a:r>
            <a:r>
              <a:rPr lang="en-US" sz="1200" b="1" i="0" kern="1200" baseline="0" dirty="0" smtClean="0">
                <a:solidFill>
                  <a:schemeClr val="tx1"/>
                </a:solidFill>
                <a:latin typeface="+mn-lt"/>
                <a:ea typeface="+mn-ea"/>
                <a:cs typeface="+mn-cs"/>
              </a:rPr>
              <a:t>Edit Points</a:t>
            </a:r>
            <a:r>
              <a:rPr lang="en-US" sz="1200" i="0" kern="1200" baseline="0" dirty="0" smtClean="0">
                <a:solidFill>
                  <a:schemeClr val="tx1"/>
                </a:solidFill>
                <a:latin typeface="+mn-lt"/>
                <a:ea typeface="+mn-ea"/>
                <a:cs typeface="+mn-cs"/>
              </a:rPr>
              <a:t>. Drag the points on the path to match the path to the curved line. (</a:t>
            </a:r>
            <a:r>
              <a:rPr lang="en-US" sz="1200" b="1" i="0" kern="1200" baseline="0" dirty="0" smtClean="0">
                <a:solidFill>
                  <a:schemeClr val="tx1"/>
                </a:solidFill>
                <a:latin typeface="+mn-lt"/>
                <a:ea typeface="+mn-ea"/>
                <a:cs typeface="+mn-cs"/>
              </a:rPr>
              <a:t>Note:</a:t>
            </a:r>
            <a:r>
              <a:rPr lang="en-US" sz="1200" i="0" kern="1200" baseline="0" dirty="0" smtClean="0">
                <a:solidFill>
                  <a:schemeClr val="tx1"/>
                </a:solidFill>
                <a:latin typeface="+mn-lt"/>
                <a:ea typeface="+mn-ea"/>
                <a:cs typeface="+mn-cs"/>
              </a:rPr>
              <a:t> The endpoint will be above the curved line and the path will eventually meet the curve. The starting point will be further to the right of the right edge of the slide than the starting point for the first motion path.)</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endParaRPr lang="en-US" sz="1200" b="0" kern="1200" baseline="0" dirty="0" smtClean="0">
              <a:solidFill>
                <a:schemeClr val="tx1"/>
              </a:solidFill>
              <a:latin typeface="+mn-lt"/>
              <a:ea typeface="+mn-ea"/>
              <a:cs typeface="+mn-cs"/>
            </a:endParaRPr>
          </a:p>
          <a:p>
            <a:endParaRPr lang="en-US" sz="1200" dirty="0" smtClean="0"/>
          </a:p>
          <a:p>
            <a:r>
              <a:rPr lang="en-US" sz="1200" kern="1200" dirty="0" smtClean="0">
                <a:solidFill>
                  <a:schemeClr val="tx1"/>
                </a:solidFill>
                <a:latin typeface="+mn-lt"/>
                <a:ea typeface="+mn-ea"/>
                <a:cs typeface="+mn-cs"/>
              </a:rPr>
              <a:t>To reproduce the background on this slide, do the following: </a:t>
            </a:r>
          </a:p>
          <a:p>
            <a:pPr marL="228600" lvl="0" indent="-228600">
              <a:buFont typeface="+mj-lt"/>
              <a:buAutoNum type="arabicPeriod"/>
            </a:pPr>
            <a:r>
              <a:rPr lang="en-US" sz="1200" kern="1200" dirty="0" smtClean="0">
                <a:solidFill>
                  <a:schemeClr val="tx1"/>
                </a:solidFill>
                <a:latin typeface="+mn-lt"/>
                <a:ea typeface="+mn-ea"/>
                <a:cs typeface="+mn-cs"/>
              </a:rPr>
              <a:t>Right-click the slide background area, and then click </a:t>
            </a:r>
            <a:r>
              <a:rPr lang="en-US" sz="1200" b="1" kern="1200" dirty="0" smtClean="0">
                <a:solidFill>
                  <a:schemeClr val="tx1"/>
                </a:solidFill>
                <a:latin typeface="+mn-lt"/>
                <a:ea typeface="+mn-ea"/>
                <a:cs typeface="+mn-cs"/>
              </a:rPr>
              <a:t>Format Background</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Format Background </a:t>
            </a:r>
            <a:r>
              <a:rPr lang="en-US" sz="1200" kern="1200" dirty="0" smtClean="0">
                <a:solidFill>
                  <a:schemeClr val="tx1"/>
                </a:solidFill>
                <a:latin typeface="+mn-lt"/>
                <a:ea typeface="+mn-ea"/>
                <a:cs typeface="+mn-cs"/>
              </a:rPr>
              <a:t>dialog box, click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left pane, select </a:t>
            </a:r>
            <a:r>
              <a:rPr lang="en-US" sz="1200" b="1" kern="1200" dirty="0" smtClean="0">
                <a:solidFill>
                  <a:schemeClr val="tx1"/>
                </a:solidFill>
                <a:latin typeface="+mn-lt"/>
                <a:ea typeface="+mn-ea"/>
                <a:cs typeface="+mn-cs"/>
              </a:rPr>
              <a:t>Gradient fill</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Radial</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From Corner</a:t>
            </a:r>
            <a:r>
              <a:rPr lang="en-US" sz="1200" b="0" kern="1200" dirty="0" smtClean="0">
                <a:solidFill>
                  <a:schemeClr val="tx1"/>
                </a:solidFill>
                <a:latin typeface="+mn-lt"/>
                <a:ea typeface="+mn-ea"/>
                <a:cs typeface="+mn-cs"/>
              </a:rPr>
              <a:t> (fifth option from the left).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 gradient stop</a:t>
            </a:r>
            <a:r>
              <a:rPr lang="en-US" sz="1200" b="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 gradient stop</a:t>
            </a:r>
            <a:r>
              <a:rPr lang="en-US" sz="1200" kern="1200" dirty="0" smtClean="0">
                <a:solidFill>
                  <a:schemeClr val="tx1"/>
                </a:solidFill>
                <a:latin typeface="+mn-lt"/>
                <a:ea typeface="+mn-ea"/>
                <a:cs typeface="+mn-cs"/>
              </a:rPr>
              <a:t> until two stops appear in the slider.</a:t>
            </a:r>
          </a:p>
          <a:p>
            <a:pPr marL="228600" lvl="0" indent="-228600">
              <a:buFont typeface="+mj-lt"/>
              <a:buAutoNum type="arabicPeriod"/>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first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a:t>
            </a:r>
            <a:r>
              <a:rPr lang="en-US" sz="1200" b="0" kern="1200" dirty="0" smtClean="0">
                <a:solidFill>
                  <a:schemeClr val="tx1"/>
                </a:solidFill>
                <a:latin typeface="+mn-lt"/>
                <a:ea typeface="+mn-ea"/>
                <a:cs typeface="+mn-cs"/>
              </a:rPr>
              <a:t>(first row, first option from the left).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last stop in the slider</a:t>
            </a:r>
            <a:r>
              <a:rPr lang="en-US" sz="1200" kern="1200" dirty="0" smtClean="0">
                <a:solidFill>
                  <a:schemeClr val="tx1"/>
                </a:solidFill>
                <a:latin typeface="+mn-lt"/>
                <a:ea typeface="+mn-ea"/>
                <a:cs typeface="+mn-cs"/>
              </a:rPr>
              <a:t>, and then do the following: </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100%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Darker 35% </a:t>
            </a:r>
            <a:r>
              <a:rPr lang="en-US" sz="1200" b="0" kern="1200" dirty="0" smtClean="0">
                <a:solidFill>
                  <a:schemeClr val="tx1"/>
                </a:solidFill>
                <a:latin typeface="+mn-lt"/>
                <a:ea typeface="+mn-ea"/>
                <a:cs typeface="+mn-cs"/>
              </a:rPr>
              <a:t>(fifth</a:t>
            </a:r>
            <a:r>
              <a:rPr lang="en-US" sz="1200" b="0" kern="1200" baseline="0" dirty="0" smtClean="0">
                <a:solidFill>
                  <a:schemeClr val="tx1"/>
                </a:solidFill>
                <a:latin typeface="+mn-lt"/>
                <a:ea typeface="+mn-ea"/>
                <a:cs typeface="+mn-cs"/>
              </a:rPr>
              <a:t> row, first option from the left)</a:t>
            </a:r>
            <a:r>
              <a:rPr lang="en-US" sz="1200" b="0" kern="1200" dirty="0" smtClean="0">
                <a:solidFill>
                  <a:schemeClr val="tx1"/>
                </a:solidFill>
                <a:latin typeface="+mn-lt"/>
                <a:ea typeface="+mn-ea"/>
                <a:cs typeface="+mn-cs"/>
              </a:rPr>
              <a:t>.</a:t>
            </a:r>
          </a:p>
          <a:p>
            <a:pPr marL="1143000" lvl="2" indent="-228600">
              <a:buFont typeface="Arial" pitchFamily="34" charset="0"/>
              <a:buNone/>
            </a:pPr>
            <a:endParaRPr lang="en-US" sz="1200" b="0" kern="1200" dirty="0" smtClean="0">
              <a:solidFill>
                <a:schemeClr val="tx1"/>
              </a:solidFill>
              <a:latin typeface="+mn-lt"/>
              <a:ea typeface="+mn-ea"/>
              <a:cs typeface="+mn-cs"/>
            </a:endParaRPr>
          </a:p>
        </p:txBody>
      </p:sp>
      <p:sp>
        <p:nvSpPr>
          <p:cNvPr id="5" name="Slide Image Placeholder 4"/>
          <p:cNvSpPr>
            <a:spLocks noGrp="1" noRot="1" noChangeAspect="1"/>
          </p:cNvSpPr>
          <p:nvPr>
            <p:ph type="sldImg"/>
          </p:nvPr>
        </p:nvSpPr>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normAutofit/>
          </a:bodyPr>
          <a:lstStyle/>
          <a:p>
            <a:r>
              <a:rPr lang="en-US" sz="1400" b="1" dirty="0" smtClean="0"/>
              <a:t>Rotating numbers on a curved path</a:t>
            </a:r>
          </a:p>
          <a:p>
            <a:r>
              <a:rPr lang="en-US" sz="1400" dirty="0" smtClean="0"/>
              <a:t>(Advanced)</a:t>
            </a:r>
          </a:p>
          <a:p>
            <a:endParaRPr lang="en-US" sz="1200" dirty="0" smtClean="0"/>
          </a:p>
          <a:p>
            <a:pPr marL="685800" marR="0" lvl="3" indent="-228600" algn="l" defTabSz="914400" rtl="0" eaLnBrk="1" fontAlgn="auto" latinLnBrk="0" hangingPunct="1">
              <a:lnSpc>
                <a:spcPct val="100000"/>
              </a:lnSpc>
              <a:spcBef>
                <a:spcPts val="0"/>
              </a:spcBef>
              <a:spcAft>
                <a:spcPts val="0"/>
              </a:spcAft>
              <a:buClrTx/>
              <a:buSzTx/>
              <a:buFont typeface="+mj-lt"/>
              <a:buNone/>
              <a:tabLst/>
              <a:defRPr/>
            </a:pPr>
            <a:endParaRPr lang="en-US" sz="1200" dirty="0" smtClean="0"/>
          </a:p>
          <a:p>
            <a:pPr marL="0" marR="0" lvl="3" indent="0" algn="l" defTabSz="914400" rtl="0" eaLnBrk="1" fontAlgn="auto" latinLnBrk="0" hangingPunct="1">
              <a:lnSpc>
                <a:spcPct val="100000"/>
              </a:lnSpc>
              <a:spcBef>
                <a:spcPts val="0"/>
              </a:spcBef>
              <a:spcAft>
                <a:spcPts val="0"/>
              </a:spcAft>
              <a:buClrTx/>
              <a:buSzTx/>
              <a:buFont typeface="+mj-lt"/>
              <a:buNone/>
              <a:tabLst/>
              <a:defRPr/>
            </a:pPr>
            <a:r>
              <a:rPr lang="en-US" sz="1200" b="1" dirty="0" smtClean="0"/>
              <a:t>Tip: </a:t>
            </a:r>
            <a:r>
              <a:rPr lang="en-US" sz="1200" dirty="0" smtClean="0"/>
              <a:t>To draw the curved line on this slide, you will need to use the ruler and the drawing guides.</a:t>
            </a:r>
          </a:p>
          <a:p>
            <a:pPr marL="685800" marR="0" lvl="3" indent="-228600" algn="l" defTabSz="914400" rtl="0" eaLnBrk="1" fontAlgn="auto" latinLnBrk="0" hangingPunct="1">
              <a:lnSpc>
                <a:spcPct val="100000"/>
              </a:lnSpc>
              <a:spcBef>
                <a:spcPts val="0"/>
              </a:spcBef>
              <a:spcAft>
                <a:spcPts val="0"/>
              </a:spcAft>
              <a:buClrTx/>
              <a:buSzTx/>
              <a:buFont typeface="+mj-lt"/>
              <a:buNone/>
              <a:tabLst/>
              <a:defRPr/>
            </a:pPr>
            <a:endParaRPr lang="en-US" sz="1200" dirty="0" smtClean="0"/>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dirty="0" smtClean="0"/>
          </a:p>
          <a:p>
            <a:r>
              <a:rPr lang="en-US" sz="1200" dirty="0" smtClean="0"/>
              <a:t>To display the ruler and the drawing</a:t>
            </a:r>
            <a:r>
              <a:rPr lang="en-US" sz="1200" baseline="0" dirty="0" smtClean="0"/>
              <a:t> guides, do the following:</a:t>
            </a:r>
            <a:endParaRPr lang="en-US" sz="120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On the </a:t>
            </a:r>
            <a:r>
              <a:rPr lang="en-US" sz="1200" b="1" kern="1200" baseline="0" dirty="0" smtClean="0">
                <a:solidFill>
                  <a:schemeClr val="tx1"/>
                </a:solidFill>
                <a:latin typeface="+mn-lt"/>
                <a:ea typeface="+mn-ea"/>
                <a:cs typeface="+mn-cs"/>
              </a:rPr>
              <a:t>View</a:t>
            </a:r>
            <a:r>
              <a:rPr lang="en-US" sz="1200" b="0" kern="1200" baseline="0" dirty="0" smtClean="0">
                <a:solidFill>
                  <a:schemeClr val="tx1"/>
                </a:solidFill>
                <a:latin typeface="+mn-lt"/>
                <a:ea typeface="+mn-ea"/>
                <a:cs typeface="+mn-cs"/>
              </a:rPr>
              <a:t> tab, in the </a:t>
            </a:r>
            <a:r>
              <a:rPr lang="en-US" sz="1200" b="1" kern="1200" baseline="0" dirty="0" smtClean="0">
                <a:solidFill>
                  <a:schemeClr val="tx1"/>
                </a:solidFill>
                <a:latin typeface="+mn-lt"/>
                <a:ea typeface="+mn-ea"/>
                <a:cs typeface="+mn-cs"/>
              </a:rPr>
              <a:t>Show/Hide</a:t>
            </a:r>
            <a:r>
              <a:rPr lang="en-US" sz="1200" b="0" kern="1200" baseline="0" dirty="0" smtClean="0">
                <a:solidFill>
                  <a:schemeClr val="tx1"/>
                </a:solidFill>
                <a:latin typeface="+mn-lt"/>
                <a:ea typeface="+mn-ea"/>
                <a:cs typeface="+mn-cs"/>
              </a:rPr>
              <a:t> group, select </a:t>
            </a:r>
            <a:r>
              <a:rPr lang="en-US" sz="1200" b="1" kern="1200" baseline="0" dirty="0" smtClean="0">
                <a:solidFill>
                  <a:schemeClr val="tx1"/>
                </a:solidFill>
                <a:latin typeface="+mn-lt"/>
                <a:ea typeface="+mn-ea"/>
                <a:cs typeface="+mn-cs"/>
              </a:rPr>
              <a:t>Ruler</a:t>
            </a:r>
            <a:r>
              <a:rPr lang="en-US" sz="1200" b="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Right-click the slide background area, and then click </a:t>
            </a:r>
            <a:r>
              <a:rPr lang="en-US" sz="1200" b="1" kern="1200" baseline="0" dirty="0" smtClean="0">
                <a:solidFill>
                  <a:schemeClr val="tx1"/>
                </a:solidFill>
                <a:latin typeface="+mn-lt"/>
                <a:ea typeface="+mn-ea"/>
                <a:cs typeface="+mn-cs"/>
              </a:rPr>
              <a:t>Grid and Guides</a:t>
            </a:r>
            <a:r>
              <a:rPr lang="en-US" sz="1200" b="0" kern="1200" baseline="0" dirty="0" smtClean="0">
                <a:solidFill>
                  <a:schemeClr val="tx1"/>
                </a:solidFill>
                <a:latin typeface="+mn-lt"/>
                <a:ea typeface="+mn-ea"/>
                <a:cs typeface="+mn-cs"/>
              </a:rPr>
              <a:t>. In the </a:t>
            </a:r>
            <a:r>
              <a:rPr lang="en-US" sz="1200" b="1" kern="1200" baseline="0" dirty="0" smtClean="0">
                <a:solidFill>
                  <a:schemeClr val="tx1"/>
                </a:solidFill>
                <a:latin typeface="+mn-lt"/>
                <a:ea typeface="+mn-ea"/>
                <a:cs typeface="+mn-cs"/>
              </a:rPr>
              <a:t>Grid and Guides </a:t>
            </a:r>
            <a:r>
              <a:rPr lang="en-US" sz="1200" b="0" kern="1200" baseline="0" dirty="0" smtClean="0">
                <a:solidFill>
                  <a:schemeClr val="tx1"/>
                </a:solidFill>
                <a:latin typeface="+mn-lt"/>
                <a:ea typeface="+mn-ea"/>
                <a:cs typeface="+mn-cs"/>
              </a:rPr>
              <a:t>dialog box, under </a:t>
            </a:r>
            <a:r>
              <a:rPr lang="en-US" sz="1200" b="1" kern="1200" baseline="0" dirty="0" smtClean="0">
                <a:solidFill>
                  <a:schemeClr val="tx1"/>
                </a:solidFill>
                <a:latin typeface="+mn-lt"/>
                <a:ea typeface="+mn-ea"/>
                <a:cs typeface="+mn-cs"/>
              </a:rPr>
              <a:t>Guide settings</a:t>
            </a:r>
            <a:r>
              <a:rPr lang="en-US" sz="1200" b="0" kern="1200" baseline="0" dirty="0" smtClean="0">
                <a:solidFill>
                  <a:schemeClr val="tx1"/>
                </a:solidFill>
                <a:latin typeface="+mn-lt"/>
                <a:ea typeface="+mn-ea"/>
                <a:cs typeface="+mn-cs"/>
              </a:rPr>
              <a:t>, select </a:t>
            </a:r>
            <a:r>
              <a:rPr lang="en-US" sz="1200" b="1" kern="1200" baseline="0" dirty="0" smtClean="0">
                <a:solidFill>
                  <a:schemeClr val="tx1"/>
                </a:solidFill>
                <a:latin typeface="+mn-lt"/>
                <a:ea typeface="+mn-ea"/>
                <a:cs typeface="+mn-cs"/>
              </a:rPr>
              <a:t>Display drawing guides on screen</a:t>
            </a:r>
            <a:r>
              <a:rPr lang="en-US" sz="1200" b="0" kern="1200" baseline="0" dirty="0" smtClean="0">
                <a:solidFill>
                  <a:schemeClr val="tx1"/>
                </a:solidFill>
                <a:latin typeface="+mn-lt"/>
                <a:ea typeface="+mn-ea"/>
                <a:cs typeface="+mn-cs"/>
              </a:rPr>
              <a:t>. </a:t>
            </a:r>
            <a:r>
              <a:rPr lang="en-US" sz="1200" b="0" baseline="0" dirty="0" smtClean="0"/>
              <a:t>(</a:t>
            </a:r>
            <a:r>
              <a:rPr lang="en-US" sz="1200" b="1" dirty="0" smtClean="0"/>
              <a:t>Note: </a:t>
            </a:r>
            <a:r>
              <a:rPr lang="en-US" sz="1200" dirty="0" smtClean="0"/>
              <a:t>One horizontal and one vertical guide will display on</a:t>
            </a:r>
            <a:r>
              <a:rPr lang="en-US" sz="1200" baseline="0" dirty="0" smtClean="0"/>
              <a:t> the slide </a:t>
            </a:r>
            <a:r>
              <a:rPr lang="en-US" sz="1200" dirty="0" smtClean="0"/>
              <a:t>at 0.00, the default</a:t>
            </a:r>
            <a:r>
              <a:rPr lang="en-US" sz="1200" baseline="0" dirty="0" smtClean="0"/>
              <a:t> position</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b="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None/>
              <a:tabLst/>
              <a:defRPr/>
            </a:pPr>
            <a:r>
              <a:rPr lang="en-US" sz="1200" dirty="0" smtClean="0"/>
              <a:t>To reproduce the curved line on this slide, do the following:</a:t>
            </a:r>
            <a:endParaRPr lang="en-US" sz="1200" b="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On the </a:t>
            </a:r>
            <a:r>
              <a:rPr lang="en-US" sz="1200" b="1" kern="1200" baseline="0" dirty="0" smtClean="0">
                <a:solidFill>
                  <a:schemeClr val="tx1"/>
                </a:solidFill>
                <a:latin typeface="+mn-lt"/>
                <a:ea typeface="+mn-ea"/>
                <a:cs typeface="+mn-cs"/>
              </a:rPr>
              <a:t>Insert </a:t>
            </a:r>
            <a:r>
              <a:rPr lang="en-US" sz="1200" b="0" kern="1200" baseline="0" dirty="0" smtClean="0">
                <a:solidFill>
                  <a:schemeClr val="tx1"/>
                </a:solidFill>
                <a:latin typeface="+mn-lt"/>
                <a:ea typeface="+mn-ea"/>
                <a:cs typeface="+mn-cs"/>
              </a:rPr>
              <a:t>tab, in the </a:t>
            </a:r>
            <a:r>
              <a:rPr lang="en-US" sz="1200" b="1" kern="1200" baseline="0" dirty="0" smtClean="0">
                <a:solidFill>
                  <a:schemeClr val="tx1"/>
                </a:solidFill>
                <a:latin typeface="+mn-lt"/>
                <a:ea typeface="+mn-ea"/>
                <a:cs typeface="+mn-cs"/>
              </a:rPr>
              <a:t>Illustrations </a:t>
            </a:r>
            <a:r>
              <a:rPr lang="en-US" sz="1200" b="0" kern="1200" baseline="0" dirty="0" smtClean="0">
                <a:solidFill>
                  <a:schemeClr val="tx1"/>
                </a:solidFill>
                <a:latin typeface="+mn-lt"/>
                <a:ea typeface="+mn-ea"/>
                <a:cs typeface="+mn-cs"/>
              </a:rPr>
              <a:t>group, click </a:t>
            </a:r>
            <a:r>
              <a:rPr lang="en-US" sz="1200" b="1" kern="1200" baseline="0" dirty="0" smtClean="0">
                <a:solidFill>
                  <a:schemeClr val="tx1"/>
                </a:solidFill>
                <a:latin typeface="+mn-lt"/>
                <a:ea typeface="+mn-ea"/>
                <a:cs typeface="+mn-cs"/>
              </a:rPr>
              <a:t>Shapes</a:t>
            </a:r>
            <a:r>
              <a:rPr lang="en-US" sz="1200" b="0" kern="1200" baseline="0" dirty="0" smtClean="0">
                <a:solidFill>
                  <a:schemeClr val="tx1"/>
                </a:solidFill>
                <a:latin typeface="+mn-lt"/>
                <a:ea typeface="+mn-ea"/>
                <a:cs typeface="+mn-cs"/>
              </a:rPr>
              <a:t>, and then under </a:t>
            </a:r>
            <a:r>
              <a:rPr lang="en-US" sz="1200" b="1" kern="1200" baseline="0" dirty="0" smtClean="0">
                <a:solidFill>
                  <a:schemeClr val="tx1"/>
                </a:solidFill>
                <a:latin typeface="+mn-lt"/>
                <a:ea typeface="+mn-ea"/>
                <a:cs typeface="+mn-cs"/>
              </a:rPr>
              <a:t>Lines</a:t>
            </a:r>
            <a:r>
              <a:rPr lang="en-US" sz="1200" b="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Curve</a:t>
            </a:r>
            <a:r>
              <a:rPr lang="en-US" sz="1200" b="0" kern="1200" baseline="0" dirty="0" smtClean="0">
                <a:solidFill>
                  <a:schemeClr val="tx1"/>
                </a:solidFill>
                <a:latin typeface="+mn-lt"/>
                <a:ea typeface="+mn-ea"/>
                <a:cs typeface="+mn-cs"/>
              </a:rPr>
              <a:t> (10</a:t>
            </a:r>
            <a:r>
              <a:rPr lang="en-US" sz="1200" b="0" kern="1200" baseline="30000" dirty="0" smtClean="0">
                <a:solidFill>
                  <a:schemeClr val="tx1"/>
                </a:solidFill>
                <a:latin typeface="+mn-lt"/>
                <a:ea typeface="+mn-ea"/>
                <a:cs typeface="+mn-cs"/>
              </a:rPr>
              <a:t>th</a:t>
            </a:r>
            <a:r>
              <a:rPr lang="en-US" sz="1200" b="0" kern="1200" baseline="0" dirty="0" smtClean="0">
                <a:solidFill>
                  <a:schemeClr val="tx1"/>
                </a:solidFill>
                <a:latin typeface="+mn-lt"/>
                <a:ea typeface="+mn-ea"/>
                <a:cs typeface="+mn-cs"/>
              </a:rPr>
              <a:t> option from the left). To draw the curved line on the slide, do the following:</a:t>
            </a:r>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Click the first point 0.25” to the left of the left edge of the slide and 0.75” below the horizontal drawing guide.</a:t>
            </a:r>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Click the second point 3” to the left of the vertical drawing guide and 1” above the horizontal drawing guide.</a:t>
            </a:r>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Click the third point 1.5” to the right of the vertical drawing guide and 0.5” below the horizontal drawing guide.</a:t>
            </a:r>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Double-click the fourth and final point 0.25” to the right of the right edge of the slide and 1.5” above the horizontal drawing guide.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2"/>
              <a:tabLst/>
              <a:defRPr/>
            </a:pPr>
            <a:r>
              <a:rPr lang="en-US" sz="1200" b="0" kern="1200" dirty="0" smtClean="0">
                <a:solidFill>
                  <a:schemeClr val="tx1"/>
                </a:solidFill>
                <a:latin typeface="+mn-lt"/>
                <a:ea typeface="+mn-ea"/>
                <a:cs typeface="+mn-cs"/>
              </a:rPr>
              <a:t>Select the curved line. Under</a:t>
            </a:r>
            <a:r>
              <a:rPr lang="en-US" sz="1200" b="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Drawing Tools</a:t>
            </a:r>
            <a:r>
              <a:rPr lang="en-US" sz="1200" b="0" kern="1200" baseline="0" dirty="0" smtClean="0">
                <a:solidFill>
                  <a:schemeClr val="tx1"/>
                </a:solidFill>
                <a:latin typeface="+mn-lt"/>
                <a:ea typeface="+mn-ea"/>
                <a:cs typeface="+mn-cs"/>
              </a:rPr>
              <a:t>, on the </a:t>
            </a:r>
            <a:r>
              <a:rPr lang="en-US" sz="1200" b="1" kern="1200" baseline="0" dirty="0" smtClean="0">
                <a:solidFill>
                  <a:schemeClr val="tx1"/>
                </a:solidFill>
                <a:latin typeface="+mn-lt"/>
                <a:ea typeface="+mn-ea"/>
                <a:cs typeface="+mn-cs"/>
              </a:rPr>
              <a:t>Format</a:t>
            </a:r>
            <a:r>
              <a:rPr lang="en-US" sz="1200" b="0" kern="1200" baseline="0" dirty="0" smtClean="0">
                <a:solidFill>
                  <a:schemeClr val="tx1"/>
                </a:solidFill>
                <a:latin typeface="+mn-lt"/>
                <a:ea typeface="+mn-ea"/>
                <a:cs typeface="+mn-cs"/>
              </a:rPr>
              <a:t> tab, in the </a:t>
            </a:r>
            <a:r>
              <a:rPr lang="en-US" sz="1200" b="1" kern="1200" baseline="0" dirty="0" smtClean="0">
                <a:solidFill>
                  <a:schemeClr val="tx1"/>
                </a:solidFill>
                <a:latin typeface="+mn-lt"/>
                <a:ea typeface="+mn-ea"/>
                <a:cs typeface="+mn-cs"/>
              </a:rPr>
              <a:t>Shape Styles </a:t>
            </a:r>
            <a:r>
              <a:rPr lang="en-US" sz="1200" b="0" kern="1200" baseline="0" dirty="0" smtClean="0">
                <a:solidFill>
                  <a:schemeClr val="tx1"/>
                </a:solidFill>
                <a:latin typeface="+mn-lt"/>
                <a:ea typeface="+mn-ea"/>
                <a:cs typeface="+mn-cs"/>
              </a:rPr>
              <a:t>group, click </a:t>
            </a:r>
            <a:r>
              <a:rPr lang="en-US" sz="1200" b="1" kern="1200" baseline="0" dirty="0" smtClean="0">
                <a:solidFill>
                  <a:schemeClr val="tx1"/>
                </a:solidFill>
                <a:latin typeface="+mn-lt"/>
                <a:ea typeface="+mn-ea"/>
                <a:cs typeface="+mn-cs"/>
              </a:rPr>
              <a:t>Shape Outline</a:t>
            </a:r>
            <a:r>
              <a:rPr lang="en-US" sz="1200" b="0" kern="1200" baseline="0" dirty="0" smtClean="0">
                <a:solidFill>
                  <a:schemeClr val="tx1"/>
                </a:solidFill>
                <a:latin typeface="+mn-lt"/>
                <a:ea typeface="+mn-ea"/>
                <a:cs typeface="+mn-cs"/>
              </a:rPr>
              <a:t>, and then do the following: </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Under </a:t>
            </a:r>
            <a:r>
              <a:rPr lang="en-US" sz="1200" b="1" kern="1200" baseline="0" dirty="0" smtClean="0">
                <a:solidFill>
                  <a:schemeClr val="tx1"/>
                </a:solidFill>
                <a:latin typeface="+mn-lt"/>
                <a:ea typeface="+mn-ea"/>
                <a:cs typeface="+mn-cs"/>
              </a:rPr>
              <a:t>Theme Colors</a:t>
            </a:r>
            <a:r>
              <a:rPr lang="en-US" sz="1200" b="0" kern="1200" baseline="0" dirty="0" smtClean="0">
                <a:solidFill>
                  <a:schemeClr val="tx1"/>
                </a:solidFill>
                <a:latin typeface="+mn-lt"/>
                <a:ea typeface="+mn-ea"/>
                <a:cs typeface="+mn-cs"/>
              </a:rPr>
              <a:t>,</a:t>
            </a:r>
            <a:r>
              <a:rPr lang="en-US" sz="1200" b="1" kern="1200" baseline="0" dirty="0" smtClean="0">
                <a:solidFill>
                  <a:schemeClr val="tx1"/>
                </a:solidFill>
                <a:latin typeface="+mn-lt"/>
                <a:ea typeface="+mn-ea"/>
                <a:cs typeface="+mn-cs"/>
              </a:rPr>
              <a:t> </a:t>
            </a:r>
            <a:r>
              <a:rPr lang="en-US" sz="1200" b="0" kern="1200" baseline="0" dirty="0" smtClean="0">
                <a:solidFill>
                  <a:schemeClr val="tx1"/>
                </a:solidFill>
                <a:latin typeface="+mn-lt"/>
                <a:ea typeface="+mn-ea"/>
                <a:cs typeface="+mn-cs"/>
              </a:rPr>
              <a:t>click</a:t>
            </a:r>
            <a:r>
              <a:rPr lang="en-US" sz="1200" b="0" dirty="0" smtClean="0"/>
              <a:t> </a:t>
            </a:r>
            <a:r>
              <a:rPr lang="en-US" sz="1200" b="1" dirty="0" smtClean="0"/>
              <a:t>White, Background 1, Darker 35%</a:t>
            </a:r>
            <a:r>
              <a:rPr lang="en-US" sz="1200" b="0" dirty="0" smtClean="0"/>
              <a:t> (fifth row, first option from the left). </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Point to </a:t>
            </a:r>
            <a:r>
              <a:rPr lang="en-US" sz="1200" b="1" kern="1200" baseline="0" dirty="0" smtClean="0">
                <a:solidFill>
                  <a:schemeClr val="tx1"/>
                </a:solidFill>
                <a:latin typeface="+mn-lt"/>
                <a:ea typeface="+mn-ea"/>
                <a:cs typeface="+mn-cs"/>
              </a:rPr>
              <a:t>Dashes</a:t>
            </a:r>
            <a:r>
              <a:rPr lang="en-US" sz="1200" b="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Square Dot </a:t>
            </a:r>
            <a:r>
              <a:rPr lang="en-US" sz="1200" b="0" kern="1200" baseline="0" dirty="0" smtClean="0">
                <a:solidFill>
                  <a:schemeClr val="tx1"/>
                </a:solidFill>
                <a:latin typeface="+mn-lt"/>
                <a:ea typeface="+mn-ea"/>
                <a:cs typeface="+mn-cs"/>
              </a:rPr>
              <a:t>(third option from the top).</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Point to </a:t>
            </a:r>
            <a:r>
              <a:rPr lang="en-US" sz="1200" b="1" kern="1200" baseline="0" dirty="0" smtClean="0">
                <a:solidFill>
                  <a:schemeClr val="tx1"/>
                </a:solidFill>
                <a:latin typeface="+mn-lt"/>
                <a:ea typeface="+mn-ea"/>
                <a:cs typeface="+mn-cs"/>
              </a:rPr>
              <a:t>Weight</a:t>
            </a:r>
            <a:r>
              <a:rPr lang="en-US" sz="1200" b="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1 ½ pt</a:t>
            </a:r>
            <a:r>
              <a:rPr lang="en-US" sz="1200" b="0" kern="1200" baseline="0" dirty="0" smtClean="0">
                <a:solidFill>
                  <a:schemeClr val="tx1"/>
                </a:solidFill>
                <a:latin typeface="+mn-lt"/>
                <a:ea typeface="+mn-ea"/>
                <a:cs typeface="+mn-cs"/>
              </a:rPr>
              <a:t>. </a:t>
            </a:r>
          </a:p>
          <a:p>
            <a:pPr marL="685800" marR="0" lvl="3"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dirty="0" smtClean="0"/>
          </a:p>
          <a:p>
            <a:endParaRPr lang="en-US" sz="1200" dirty="0" smtClean="0"/>
          </a:p>
          <a:p>
            <a:r>
              <a:rPr lang="en-US" sz="1200" dirty="0" smtClean="0"/>
              <a:t>To reproduce the “1” on this slide, do the following:</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t>On the </a:t>
            </a:r>
            <a:r>
              <a:rPr lang="en-US" sz="1200" b="1" i="0" dirty="0" smtClean="0"/>
              <a:t>Home</a:t>
            </a:r>
            <a:r>
              <a:rPr lang="en-US" sz="1200" i="0" dirty="0" smtClean="0"/>
              <a:t> tab, in the</a:t>
            </a:r>
            <a:r>
              <a:rPr lang="en-US" sz="1200" i="0" baseline="0" dirty="0" smtClean="0"/>
              <a:t> </a:t>
            </a:r>
            <a:r>
              <a:rPr lang="en-US" sz="1200" b="1" i="0" baseline="0" dirty="0" smtClean="0"/>
              <a:t>Slides</a:t>
            </a:r>
            <a:r>
              <a:rPr lang="en-US" sz="1200" i="0" baseline="0" dirty="0" smtClean="0"/>
              <a:t> group, click </a:t>
            </a:r>
            <a:r>
              <a:rPr lang="en-US" sz="1200" b="1" i="0" baseline="0" dirty="0" smtClean="0"/>
              <a:t>Layout</a:t>
            </a:r>
            <a:r>
              <a:rPr lang="en-US" sz="1200" i="0" baseline="0" dirty="0" smtClean="0"/>
              <a:t>, and then click </a:t>
            </a:r>
            <a:r>
              <a:rPr lang="en-US" sz="1200" b="1" i="0" baseline="0" dirty="0" smtClean="0"/>
              <a:t>Blank</a:t>
            </a:r>
            <a:r>
              <a:rPr lang="en-US" sz="1200" i="0" baseline="0" dirty="0" smtClean="0"/>
              <a:t>.</a:t>
            </a:r>
            <a:endParaRPr lang="en-US" sz="1200" i="0" dirty="0" smtClean="0"/>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dirty="0" smtClean="0"/>
              <a:t>On</a:t>
            </a:r>
            <a:r>
              <a:rPr lang="en-US" sz="1200" i="0" baseline="0" dirty="0" smtClean="0"/>
              <a:t> the </a:t>
            </a:r>
            <a:r>
              <a:rPr lang="en-US" sz="1200" b="1" i="0" baseline="0" dirty="0" smtClean="0"/>
              <a:t>Insert</a:t>
            </a:r>
            <a:r>
              <a:rPr lang="en-US" sz="1200" i="0" baseline="0" dirty="0" smtClean="0"/>
              <a:t> tab, in the </a:t>
            </a:r>
            <a:r>
              <a:rPr lang="en-US" sz="1200" b="1" i="0" baseline="0" dirty="0" smtClean="0"/>
              <a:t>Text</a:t>
            </a:r>
            <a:r>
              <a:rPr lang="en-US" sz="1200" i="0" baseline="0" dirty="0" smtClean="0"/>
              <a:t> group, click </a:t>
            </a:r>
            <a:r>
              <a:rPr lang="en-US" sz="1200" b="1" i="0" baseline="0" dirty="0" smtClean="0"/>
              <a:t>Text Box</a:t>
            </a:r>
            <a:r>
              <a:rPr lang="en-US" sz="1200" i="0" baseline="0" dirty="0" smtClean="0"/>
              <a:t>, and then on the slide, drag to draw the text box.</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t>Enter </a:t>
            </a:r>
            <a:r>
              <a:rPr lang="en-US" sz="1200" b="1" i="0" baseline="0" dirty="0" smtClean="0"/>
              <a:t>1</a:t>
            </a:r>
            <a:r>
              <a:rPr lang="en-US" sz="1200" i="0" baseline="0" dirty="0" smtClean="0"/>
              <a:t> in the text box, and then select the text. O</a:t>
            </a:r>
            <a:r>
              <a:rPr lang="en-US" sz="1200" i="0" dirty="0" smtClean="0"/>
              <a:t>n the </a:t>
            </a:r>
            <a:r>
              <a:rPr lang="en-US" sz="1200" b="1" i="0" dirty="0" smtClean="0"/>
              <a:t>Home</a:t>
            </a:r>
            <a:r>
              <a:rPr lang="en-US" sz="1200" i="0" baseline="0" dirty="0" smtClean="0"/>
              <a:t> tab, in the </a:t>
            </a:r>
            <a:r>
              <a:rPr lang="en-US" sz="1200" b="1" i="0" baseline="0" dirty="0" smtClean="0"/>
              <a:t>Font</a:t>
            </a:r>
            <a:r>
              <a:rPr lang="en-US" sz="1200" i="0" baseline="0" dirty="0" smtClean="0"/>
              <a:t> group, do the following:</a:t>
            </a:r>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t>In the </a:t>
            </a:r>
            <a:r>
              <a:rPr lang="en-US" sz="1200" b="1" i="0" baseline="0" dirty="0" smtClean="0"/>
              <a:t>Font</a:t>
            </a:r>
            <a:r>
              <a:rPr lang="en-US" sz="1200" i="0" baseline="0" dirty="0" smtClean="0"/>
              <a:t> list, select </a:t>
            </a:r>
            <a:r>
              <a:rPr lang="en-US" sz="1200" b="1" baseline="0" dirty="0" smtClean="0"/>
              <a:t>Impact</a:t>
            </a:r>
            <a:r>
              <a:rPr lang="en-US" sz="1200" b="0" baseline="0" dirty="0" smtClean="0"/>
              <a:t>.</a:t>
            </a:r>
            <a:endParaRPr lang="en-US" sz="1200" b="0" i="0" baseline="0" dirty="0" smtClean="0"/>
          </a:p>
          <a:p>
            <a:pPr marL="685800" marR="0" lvl="1"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baseline="0" dirty="0" smtClean="0"/>
              <a:t>In the </a:t>
            </a:r>
            <a:r>
              <a:rPr lang="en-US" sz="1200" b="1" i="0" baseline="0" dirty="0" smtClean="0"/>
              <a:t>Font Size </a:t>
            </a:r>
            <a:r>
              <a:rPr lang="en-US" sz="1200" i="0" baseline="0" dirty="0" smtClean="0"/>
              <a:t>box, enter </a:t>
            </a:r>
            <a:r>
              <a:rPr lang="en-US" sz="1200" b="1" baseline="0" dirty="0" smtClean="0"/>
              <a:t>140</a:t>
            </a:r>
            <a:r>
              <a:rPr lang="en-US" sz="1200" b="0" baseline="0" dirty="0" smtClean="0"/>
              <a:t>.</a:t>
            </a:r>
            <a:endParaRPr lang="en-US" sz="1200" i="0" baseline="0" dirty="0" smtClean="0"/>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t>On the </a:t>
            </a:r>
            <a:r>
              <a:rPr lang="en-US" sz="1200" b="1" i="0" baseline="0" dirty="0" smtClean="0"/>
              <a:t>Home</a:t>
            </a:r>
            <a:r>
              <a:rPr lang="en-US" sz="1200" i="0" baseline="0" dirty="0" smtClean="0"/>
              <a:t> tab, in the </a:t>
            </a:r>
            <a:r>
              <a:rPr lang="en-US" sz="1200" b="1" i="0" baseline="0" dirty="0" smtClean="0"/>
              <a:t>Paragraph</a:t>
            </a:r>
            <a:r>
              <a:rPr lang="en-US" sz="1200" i="0" baseline="0" dirty="0" smtClean="0"/>
              <a:t> group, click </a:t>
            </a:r>
            <a:r>
              <a:rPr lang="en-US" sz="1200" b="1" i="0" baseline="0" dirty="0" smtClean="0"/>
              <a:t>Align Text Left </a:t>
            </a:r>
            <a:r>
              <a:rPr lang="en-US" sz="1200" i="0" baseline="0" dirty="0" smtClean="0"/>
              <a:t>to align the text left in the text box.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i="0" baseline="0" dirty="0" smtClean="0"/>
              <a:t>Select the text box. Under </a:t>
            </a:r>
            <a:r>
              <a:rPr lang="en-US" sz="1200" b="1" i="0" baseline="0" dirty="0" smtClean="0"/>
              <a:t>Drawing Tools</a:t>
            </a:r>
            <a:r>
              <a:rPr lang="en-US" sz="1200" i="0" baseline="0" dirty="0" smtClean="0"/>
              <a:t>, on the </a:t>
            </a:r>
            <a:r>
              <a:rPr lang="en-US" sz="1200" b="1" i="0" baseline="0" dirty="0" smtClean="0"/>
              <a:t>Format</a:t>
            </a:r>
            <a:r>
              <a:rPr lang="en-US" sz="1200" i="0" baseline="0" dirty="0" smtClean="0"/>
              <a:t> tab, in the bottom right corner of the </a:t>
            </a:r>
            <a:r>
              <a:rPr lang="en-US" sz="1200" b="1" i="0" baseline="0" dirty="0" smtClean="0"/>
              <a:t>WordArt Styles </a:t>
            </a:r>
            <a:r>
              <a:rPr lang="en-US" sz="1200" i="0" baseline="0" dirty="0" smtClean="0"/>
              <a:t>group, click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 launcher.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Fill </a:t>
            </a:r>
            <a:r>
              <a:rPr lang="en-US" sz="1200" kern="1200" baseline="0" dirty="0" smtClean="0">
                <a:solidFill>
                  <a:schemeClr val="tx1"/>
                </a:solidFill>
                <a:latin typeface="+mn-lt"/>
                <a:ea typeface="+mn-ea"/>
                <a:cs typeface="+mn-cs"/>
              </a:rPr>
              <a:t>in the left pane, select </a:t>
            </a:r>
            <a:r>
              <a:rPr lang="en-US" sz="1200" b="1" kern="1200" baseline="0" dirty="0" smtClean="0">
                <a:solidFill>
                  <a:schemeClr val="tx1"/>
                </a:solidFill>
                <a:latin typeface="+mn-lt"/>
                <a:ea typeface="+mn-ea"/>
                <a:cs typeface="+mn-cs"/>
              </a:rPr>
              <a:t>Gradient fill </a:t>
            </a:r>
            <a:r>
              <a:rPr lang="en-US" sz="120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Text Fill </a:t>
            </a:r>
            <a:r>
              <a:rPr lang="en-US" sz="1200" kern="1200" baseline="0" dirty="0" smtClean="0">
                <a:solidFill>
                  <a:schemeClr val="tx1"/>
                </a:solidFill>
                <a:latin typeface="+mn-lt"/>
                <a:ea typeface="+mn-ea"/>
                <a:cs typeface="+mn-cs"/>
              </a:rPr>
              <a:t>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Linear Down </a:t>
            </a:r>
            <a:r>
              <a:rPr lang="en-US" sz="1200" kern="1200" dirty="0" smtClean="0">
                <a:solidFill>
                  <a:schemeClr val="tx1"/>
                </a:solidFill>
                <a:latin typeface="+mn-lt"/>
                <a:ea typeface="+mn-ea"/>
                <a:cs typeface="+mn-cs"/>
              </a:rPr>
              <a:t>(first row, second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 gradient stops</a:t>
            </a:r>
            <a:r>
              <a:rPr lang="en-US" sz="1200" b="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 gradient</a:t>
            </a:r>
            <a:r>
              <a:rPr lang="en-US" sz="1200" b="1" kern="1200" baseline="0" dirty="0" smtClean="0">
                <a:solidFill>
                  <a:schemeClr val="tx1"/>
                </a:solidFill>
                <a:latin typeface="+mn-lt"/>
                <a:ea typeface="+mn-ea"/>
                <a:cs typeface="+mn-cs"/>
              </a:rPr>
              <a:t> stops</a:t>
            </a:r>
            <a:r>
              <a:rPr lang="en-US" sz="1200" kern="1200" dirty="0" smtClean="0">
                <a:solidFill>
                  <a:schemeClr val="tx1"/>
                </a:solidFill>
                <a:latin typeface="+mn-lt"/>
                <a:ea typeface="+mn-ea"/>
                <a:cs typeface="+mn-cs"/>
              </a:rPr>
              <a:t> until two stops appear in the slider.</a:t>
            </a:r>
          </a:p>
          <a:p>
            <a:pPr marL="228600" lvl="0" indent="-228600">
              <a:buFont typeface="+mj-lt"/>
              <a:buAutoNum type="arabicPeriod"/>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first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a:t>
            </a:r>
            <a:r>
              <a:rPr lang="en-US" sz="1200" b="0" kern="1200" dirty="0" smtClean="0">
                <a:solidFill>
                  <a:schemeClr val="tx1"/>
                </a:solidFill>
                <a:latin typeface="+mn-lt"/>
                <a:ea typeface="+mn-ea"/>
                <a:cs typeface="+mn-cs"/>
              </a:rPr>
              <a:t>(first row, first option from the left).</a:t>
            </a:r>
          </a:p>
          <a:p>
            <a:pPr marL="1143000" lvl="2" indent="-228600">
              <a:buFont typeface="Arial" pitchFamily="34" charset="0"/>
              <a:buChar cha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50%</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last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85%</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a:t>
            </a:r>
            <a:r>
              <a:rPr lang="en-US" sz="1200" b="0" kern="1200" dirty="0" smtClean="0">
                <a:solidFill>
                  <a:schemeClr val="tx1"/>
                </a:solidFill>
                <a:latin typeface="+mn-lt"/>
                <a:ea typeface="+mn-ea"/>
                <a:cs typeface="+mn-cs"/>
              </a:rPr>
              <a:t>(first row, first option from the left).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0%</a:t>
            </a:r>
            <a:r>
              <a:rPr lang="en-US" sz="1200" b="0" kern="1200" dirty="0" smtClean="0">
                <a:solidFill>
                  <a:schemeClr val="tx1"/>
                </a:solidFill>
                <a:latin typeface="+mn-lt"/>
                <a:ea typeface="+mn-ea"/>
                <a:cs typeface="+mn-cs"/>
              </a:rPr>
              <a:t>.</a:t>
            </a:r>
            <a:endParaRPr lang="en-US" sz="1200" i="0" baseline="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in the left pane. In the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pane, select </a:t>
            </a:r>
            <a:r>
              <a:rPr lang="en-US" sz="1200" b="1" kern="1200" baseline="0" dirty="0" smtClean="0">
                <a:solidFill>
                  <a:schemeClr val="tx1"/>
                </a:solidFill>
                <a:latin typeface="+mn-lt"/>
                <a:ea typeface="+mn-ea"/>
                <a:cs typeface="+mn-cs"/>
              </a:rPr>
              <a:t>Solid line</a:t>
            </a:r>
            <a:r>
              <a:rPr lang="en-US" sz="1200" kern="1200" baseline="0" dirty="0" smtClean="0">
                <a:solidFill>
                  <a:schemeClr val="tx1"/>
                </a:solidFill>
                <a:latin typeface="+mn-lt"/>
                <a:ea typeface="+mn-ea"/>
                <a:cs typeface="+mn-cs"/>
              </a:rPr>
              <a:t>, click the button next to </a:t>
            </a:r>
            <a:r>
              <a:rPr lang="en-US" sz="1200" b="1" kern="1200" baseline="0" dirty="0" smtClean="0">
                <a:solidFill>
                  <a:schemeClr val="tx1"/>
                </a:solidFill>
                <a:latin typeface="+mn-lt"/>
                <a:ea typeface="+mn-ea"/>
                <a:cs typeface="+mn-cs"/>
              </a:rPr>
              <a:t>Color</a:t>
            </a:r>
            <a:r>
              <a:rPr lang="en-US" sz="120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More Colors</a:t>
            </a:r>
            <a:r>
              <a:rPr lang="en-US" sz="1200" kern="1200" baseline="0" dirty="0" smtClean="0">
                <a:solidFill>
                  <a:schemeClr val="tx1"/>
                </a:solidFill>
                <a:latin typeface="+mn-lt"/>
                <a:ea typeface="+mn-ea"/>
                <a:cs typeface="+mn-cs"/>
              </a:rPr>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49</a:t>
            </a:r>
            <a:r>
              <a:rPr lang="en-US" sz="1200" dirty="0" smtClean="0"/>
              <a:t>, Green: </a:t>
            </a:r>
            <a:r>
              <a:rPr lang="en-US" sz="1200" b="1" dirty="0" smtClean="0"/>
              <a:t>133</a:t>
            </a:r>
            <a:r>
              <a:rPr lang="en-US" sz="1200" dirty="0" smtClean="0"/>
              <a:t>, Blue: </a:t>
            </a:r>
            <a:r>
              <a:rPr lang="en-US" sz="1200" b="1" dirty="0" smtClean="0"/>
              <a:t>156</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Outline Style </a:t>
            </a:r>
            <a:r>
              <a:rPr lang="en-US" sz="1200" kern="1200" baseline="0" dirty="0" smtClean="0">
                <a:solidFill>
                  <a:schemeClr val="tx1"/>
                </a:solidFill>
                <a:latin typeface="+mn-lt"/>
                <a:ea typeface="+mn-ea"/>
                <a:cs typeface="+mn-cs"/>
              </a:rPr>
              <a:t>in the left pane. In the </a:t>
            </a:r>
            <a:r>
              <a:rPr lang="en-US" sz="1200" b="1" kern="1200" baseline="0" dirty="0" smtClean="0">
                <a:solidFill>
                  <a:schemeClr val="tx1"/>
                </a:solidFill>
                <a:latin typeface="+mn-lt"/>
                <a:ea typeface="+mn-ea"/>
                <a:cs typeface="+mn-cs"/>
              </a:rPr>
              <a:t>Outline Style </a:t>
            </a:r>
            <a:r>
              <a:rPr lang="en-US" sz="1200" kern="1200" baseline="0" dirty="0" smtClean="0">
                <a:solidFill>
                  <a:schemeClr val="tx1"/>
                </a:solidFill>
                <a:latin typeface="+mn-lt"/>
                <a:ea typeface="+mn-ea"/>
                <a:cs typeface="+mn-cs"/>
              </a:rPr>
              <a:t>pane, in the </a:t>
            </a:r>
            <a:r>
              <a:rPr lang="en-US" sz="1200" b="1" kern="1200" baseline="0" dirty="0" smtClean="0">
                <a:solidFill>
                  <a:schemeClr val="tx1"/>
                </a:solidFill>
                <a:latin typeface="+mn-lt"/>
                <a:ea typeface="+mn-ea"/>
                <a:cs typeface="+mn-cs"/>
              </a:rPr>
              <a:t>Width</a:t>
            </a:r>
            <a:r>
              <a:rPr lang="en-US" sz="1200" kern="1200" baseline="0" dirty="0" smtClean="0">
                <a:solidFill>
                  <a:schemeClr val="tx1"/>
                </a:solidFill>
                <a:latin typeface="+mn-lt"/>
                <a:ea typeface="+mn-ea"/>
                <a:cs typeface="+mn-cs"/>
              </a:rPr>
              <a:t> box, enter </a:t>
            </a:r>
            <a:r>
              <a:rPr lang="en-US" sz="1200" b="1" kern="1200" baseline="0" dirty="0" smtClean="0">
                <a:solidFill>
                  <a:schemeClr val="tx1"/>
                </a:solidFill>
                <a:latin typeface="+mn-lt"/>
                <a:ea typeface="+mn-ea"/>
                <a:cs typeface="+mn-cs"/>
              </a:rPr>
              <a:t>2.5 pt</a:t>
            </a:r>
            <a:r>
              <a:rPr lang="en-US" sz="120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Shadow </a:t>
            </a:r>
            <a:r>
              <a:rPr lang="en-US" sz="1200" kern="1200" baseline="0" dirty="0" smtClean="0">
                <a:solidFill>
                  <a:schemeClr val="tx1"/>
                </a:solidFill>
                <a:latin typeface="+mn-lt"/>
                <a:ea typeface="+mn-ea"/>
                <a:cs typeface="+mn-cs"/>
              </a:rPr>
              <a:t>in the left pane. In the </a:t>
            </a:r>
            <a:r>
              <a:rPr lang="en-US" sz="1200" b="1" kern="1200" baseline="0" dirty="0" smtClean="0">
                <a:solidFill>
                  <a:schemeClr val="tx1"/>
                </a:solidFill>
                <a:latin typeface="+mn-lt"/>
                <a:ea typeface="+mn-ea"/>
                <a:cs typeface="+mn-cs"/>
              </a:rPr>
              <a:t>Shadow</a:t>
            </a:r>
            <a:r>
              <a:rPr lang="en-US" sz="1200" kern="1200" baseline="0" dirty="0" smtClean="0">
                <a:solidFill>
                  <a:schemeClr val="tx1"/>
                </a:solidFill>
                <a:latin typeface="+mn-lt"/>
                <a:ea typeface="+mn-ea"/>
                <a:cs typeface="+mn-cs"/>
              </a:rPr>
              <a:t> pane, click the button next to </a:t>
            </a:r>
            <a:r>
              <a:rPr lang="en-US" sz="1200" b="1" kern="1200" baseline="0" dirty="0" smtClean="0">
                <a:solidFill>
                  <a:schemeClr val="tx1"/>
                </a:solidFill>
                <a:latin typeface="+mn-lt"/>
                <a:ea typeface="+mn-ea"/>
                <a:cs typeface="+mn-cs"/>
              </a:rPr>
              <a:t>Presets</a:t>
            </a:r>
            <a:r>
              <a:rPr lang="en-US" sz="1200" b="0" kern="1200" baseline="0" dirty="0" smtClean="0">
                <a:solidFill>
                  <a:schemeClr val="tx1"/>
                </a:solidFill>
                <a:latin typeface="+mn-lt"/>
                <a:ea typeface="+mn-ea"/>
                <a:cs typeface="+mn-cs"/>
              </a:rPr>
              <a:t>,</a:t>
            </a:r>
            <a:r>
              <a:rPr lang="en-US" sz="1200" kern="1200" baseline="0" dirty="0" smtClean="0">
                <a:solidFill>
                  <a:schemeClr val="tx1"/>
                </a:solidFill>
                <a:latin typeface="+mn-lt"/>
                <a:ea typeface="+mn-ea"/>
                <a:cs typeface="+mn-cs"/>
              </a:rPr>
              <a:t> under </a:t>
            </a:r>
            <a:r>
              <a:rPr lang="en-US" sz="1200" b="1" kern="1200" baseline="0" dirty="0" smtClean="0">
                <a:solidFill>
                  <a:schemeClr val="tx1"/>
                </a:solidFill>
                <a:latin typeface="+mn-lt"/>
                <a:ea typeface="+mn-ea"/>
                <a:cs typeface="+mn-cs"/>
              </a:rPr>
              <a:t>Outer</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Offset Diagonal Bottom Left</a:t>
            </a:r>
            <a:r>
              <a:rPr lang="en-US" sz="1200" b="0" kern="1200" dirty="0" smtClean="0">
                <a:solidFill>
                  <a:schemeClr val="tx1"/>
                </a:solidFill>
                <a:latin typeface="+mn-lt"/>
                <a:ea typeface="+mn-ea"/>
                <a:cs typeface="+mn-cs"/>
              </a:rPr>
              <a:t> (first row, third option from the left),</a:t>
            </a:r>
            <a:r>
              <a:rPr lang="en-US" sz="1200" b="0" kern="1200" baseline="0" dirty="0" smtClean="0">
                <a:solidFill>
                  <a:schemeClr val="tx1"/>
                </a:solidFill>
                <a:latin typeface="+mn-lt"/>
                <a:ea typeface="+mn-ea"/>
                <a:cs typeface="+mn-cs"/>
              </a:rPr>
              <a:t> and then do the following:</a:t>
            </a:r>
            <a:endParaRPr lang="en-US" sz="1200" kern="1200" baseline="0" dirty="0" smtClean="0">
              <a:solidFill>
                <a:schemeClr val="tx1"/>
              </a:solidFill>
              <a:latin typeface="+mn-lt"/>
              <a:ea typeface="+mn-ea"/>
              <a:cs typeface="+mn-cs"/>
            </a:endParaRP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Transparency</a:t>
            </a:r>
            <a:r>
              <a:rPr lang="en-US" sz="1200" b="0" kern="1200" baseline="0" dirty="0" smtClean="0">
                <a:solidFill>
                  <a:schemeClr val="tx1"/>
                </a:solidFill>
                <a:latin typeface="+mn-lt"/>
                <a:ea typeface="+mn-ea"/>
                <a:cs typeface="+mn-cs"/>
              </a:rPr>
              <a:t> box, enter </a:t>
            </a:r>
            <a:r>
              <a:rPr lang="en-US" sz="1200" b="1" kern="1200" baseline="0" dirty="0" smtClean="0">
                <a:solidFill>
                  <a:schemeClr val="tx1"/>
                </a:solidFill>
                <a:latin typeface="+mn-lt"/>
                <a:ea typeface="+mn-ea"/>
                <a:cs typeface="+mn-cs"/>
              </a:rPr>
              <a:t>82%</a:t>
            </a:r>
            <a:r>
              <a:rPr lang="en-US" sz="1200" b="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Size </a:t>
            </a:r>
            <a:r>
              <a:rPr lang="en-US" sz="1200" b="0" kern="1200" baseline="0" dirty="0" smtClean="0">
                <a:solidFill>
                  <a:schemeClr val="tx1"/>
                </a:solidFill>
                <a:latin typeface="+mn-lt"/>
                <a:ea typeface="+mn-ea"/>
                <a:cs typeface="+mn-cs"/>
              </a:rPr>
              <a:t>box, enter </a:t>
            </a:r>
            <a:r>
              <a:rPr lang="en-US" sz="1200" b="1" kern="1200" baseline="0" dirty="0" smtClean="0">
                <a:solidFill>
                  <a:schemeClr val="tx1"/>
                </a:solidFill>
                <a:latin typeface="+mn-lt"/>
                <a:ea typeface="+mn-ea"/>
                <a:cs typeface="+mn-cs"/>
              </a:rPr>
              <a:t>100%</a:t>
            </a:r>
            <a:r>
              <a:rPr lang="en-US" sz="1200" b="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Blur</a:t>
            </a:r>
            <a:r>
              <a:rPr lang="en-US" sz="1200" b="0" kern="1200" baseline="0" dirty="0" smtClean="0">
                <a:solidFill>
                  <a:schemeClr val="tx1"/>
                </a:solidFill>
                <a:latin typeface="+mn-lt"/>
                <a:ea typeface="+mn-ea"/>
                <a:cs typeface="+mn-cs"/>
              </a:rPr>
              <a:t> box, enter </a:t>
            </a:r>
            <a:r>
              <a:rPr lang="en-US" sz="1200" b="1" kern="1200" baseline="0" dirty="0" smtClean="0">
                <a:solidFill>
                  <a:schemeClr val="tx1"/>
                </a:solidFill>
                <a:latin typeface="+mn-lt"/>
                <a:ea typeface="+mn-ea"/>
                <a:cs typeface="+mn-cs"/>
              </a:rPr>
              <a:t>8 pt</a:t>
            </a:r>
            <a:r>
              <a:rPr lang="en-US" sz="1200" b="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Angle</a:t>
            </a:r>
            <a:r>
              <a:rPr lang="en-US" sz="1200" b="0" kern="1200" baseline="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135°</a:t>
            </a:r>
            <a:r>
              <a:rPr lang="en-US" sz="1200" b="0" kern="120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Distance</a:t>
            </a:r>
            <a:r>
              <a:rPr lang="en-US" sz="1200" b="0" kern="1200" baseline="0" dirty="0" smtClean="0">
                <a:solidFill>
                  <a:schemeClr val="tx1"/>
                </a:solidFill>
                <a:latin typeface="+mn-lt"/>
                <a:ea typeface="+mn-ea"/>
                <a:cs typeface="+mn-cs"/>
              </a:rPr>
              <a:t> box, enter </a:t>
            </a:r>
            <a:r>
              <a:rPr lang="en-US" sz="1200" b="1" kern="1200" baseline="0" dirty="0" smtClean="0">
                <a:solidFill>
                  <a:schemeClr val="tx1"/>
                </a:solidFill>
                <a:latin typeface="+mn-lt"/>
                <a:ea typeface="+mn-ea"/>
                <a:cs typeface="+mn-cs"/>
              </a:rPr>
              <a:t>30 pt</a:t>
            </a:r>
            <a:r>
              <a:rPr lang="en-US" sz="1200" b="0" kern="1200" baseline="0" dirty="0" smtClean="0">
                <a:solidFill>
                  <a:schemeClr val="tx1"/>
                </a:solidFill>
                <a:latin typeface="+mn-lt"/>
                <a:ea typeface="+mn-ea"/>
                <a:cs typeface="+mn-cs"/>
              </a:rPr>
              <a:t>. </a:t>
            </a:r>
            <a:endParaRPr lang="en-US" sz="120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3-D Rotation </a:t>
            </a:r>
            <a:r>
              <a:rPr lang="en-US" sz="1200" kern="1200" baseline="0" dirty="0" smtClean="0">
                <a:solidFill>
                  <a:schemeClr val="tx1"/>
                </a:solidFill>
                <a:latin typeface="+mn-lt"/>
                <a:ea typeface="+mn-ea"/>
                <a:cs typeface="+mn-cs"/>
              </a:rPr>
              <a:t>in the left pane. In the </a:t>
            </a:r>
            <a:r>
              <a:rPr lang="en-US" sz="1200" b="1" kern="1200" dirty="0" smtClean="0">
                <a:solidFill>
                  <a:schemeClr val="tx1"/>
                </a:solidFill>
                <a:latin typeface="+mn-lt"/>
                <a:ea typeface="+mn-ea"/>
                <a:cs typeface="+mn-cs"/>
              </a:rPr>
              <a:t>3-D Rotation </a:t>
            </a:r>
            <a:r>
              <a:rPr lang="en-US" sz="1200" b="0" kern="1200" dirty="0" smtClean="0">
                <a:solidFill>
                  <a:schemeClr val="tx1"/>
                </a:solidFill>
                <a:latin typeface="+mn-lt"/>
                <a:ea typeface="+mn-ea"/>
                <a:cs typeface="+mn-cs"/>
              </a:rPr>
              <a:t>pane, under </a:t>
            </a:r>
            <a:r>
              <a:rPr lang="en-US" sz="1200" b="1" kern="1200" dirty="0" smtClean="0">
                <a:solidFill>
                  <a:schemeClr val="tx1"/>
                </a:solidFill>
                <a:latin typeface="+mn-lt"/>
                <a:ea typeface="+mn-ea"/>
                <a:cs typeface="+mn-cs"/>
              </a:rPr>
              <a:t>Rotation</a:t>
            </a:r>
            <a:r>
              <a:rPr lang="en-US" sz="1200" b="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Z</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15°</a:t>
            </a:r>
            <a:r>
              <a:rPr lang="en-US" sz="1200" b="0" kern="1200" dirty="0" smtClean="0">
                <a:solidFill>
                  <a:schemeClr val="tx1"/>
                </a:solidFill>
                <a:latin typeface="+mn-lt"/>
                <a:ea typeface="+mn-ea"/>
                <a:cs typeface="+mn-cs"/>
              </a:rPr>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b="0" kern="1200" dirty="0" smtClean="0">
                <a:solidFill>
                  <a:schemeClr val="tx1"/>
                </a:solidFill>
                <a:latin typeface="+mn-lt"/>
                <a:ea typeface="+mn-ea"/>
                <a:cs typeface="+mn-cs"/>
              </a:rPr>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dialog box, click </a:t>
            </a:r>
            <a:r>
              <a:rPr lang="en-US" sz="1200" b="1" kern="1200" dirty="0" smtClean="0">
                <a:solidFill>
                  <a:schemeClr val="tx1"/>
                </a:solidFill>
                <a:latin typeface="+mn-lt"/>
                <a:ea typeface="+mn-ea"/>
                <a:cs typeface="+mn-cs"/>
              </a:rPr>
              <a:t>Glow and Soft Edges </a:t>
            </a:r>
            <a:r>
              <a:rPr lang="en-US" sz="1200" b="0" kern="1200" dirty="0" smtClean="0">
                <a:solidFill>
                  <a:schemeClr val="tx1"/>
                </a:solidFill>
                <a:latin typeface="+mn-lt"/>
                <a:ea typeface="+mn-ea"/>
                <a:cs typeface="+mn-cs"/>
              </a:rPr>
              <a:t>in the left pane, and in the </a:t>
            </a:r>
            <a:r>
              <a:rPr lang="en-US" sz="1200" b="1" kern="1200" dirty="0" smtClean="0">
                <a:solidFill>
                  <a:schemeClr val="tx1"/>
                </a:solidFill>
                <a:latin typeface="+mn-lt"/>
                <a:ea typeface="+mn-ea"/>
                <a:cs typeface="+mn-cs"/>
              </a:rPr>
              <a:t>Glow</a:t>
            </a:r>
            <a:r>
              <a:rPr lang="en-US" sz="1200" b="1" kern="1200" baseline="0" dirty="0" smtClean="0">
                <a:solidFill>
                  <a:schemeClr val="tx1"/>
                </a:solidFill>
                <a:latin typeface="+mn-lt"/>
                <a:ea typeface="+mn-ea"/>
                <a:cs typeface="+mn-cs"/>
              </a:rPr>
              <a:t> and Soft Edges </a:t>
            </a:r>
            <a:r>
              <a:rPr lang="en-US" sz="1200" b="0" kern="1200" baseline="0" dirty="0" smtClean="0">
                <a:solidFill>
                  <a:schemeClr val="tx1"/>
                </a:solidFill>
                <a:latin typeface="+mn-lt"/>
                <a:ea typeface="+mn-ea"/>
                <a:cs typeface="+mn-cs"/>
              </a:rPr>
              <a:t>pane, do the following:</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Size</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8 pt</a:t>
            </a:r>
            <a:r>
              <a:rPr lang="en-US" sz="1200" b="0" kern="120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dirty="0" smtClean="0">
                <a:solidFill>
                  <a:schemeClr val="tx1"/>
                </a:solidFill>
                <a:latin typeface="+mn-lt"/>
                <a:ea typeface="+mn-ea"/>
                <a:cs typeface="+mn-cs"/>
              </a:rPr>
              <a:t>Click</a:t>
            </a:r>
            <a:r>
              <a:rPr lang="en-US" sz="1200" b="0" kern="1200" baseline="0" dirty="0" smtClean="0">
                <a:solidFill>
                  <a:schemeClr val="tx1"/>
                </a:solidFill>
                <a:latin typeface="+mn-lt"/>
                <a:ea typeface="+mn-ea"/>
                <a:cs typeface="+mn-cs"/>
              </a:rPr>
              <a:t> the button next to </a:t>
            </a:r>
            <a:r>
              <a:rPr lang="en-US" sz="1200" b="1" kern="1200" baseline="0" dirty="0" smtClean="0">
                <a:solidFill>
                  <a:schemeClr val="tx1"/>
                </a:solidFill>
                <a:latin typeface="+mn-lt"/>
                <a:ea typeface="+mn-ea"/>
                <a:cs typeface="+mn-cs"/>
              </a:rPr>
              <a:t>Color</a:t>
            </a:r>
            <a:r>
              <a:rPr lang="en-US" sz="1200" b="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More Colors</a:t>
            </a:r>
            <a:r>
              <a:rPr lang="en-US" sz="1200" b="0" kern="1200" baseline="0" dirty="0" smtClean="0">
                <a:solidFill>
                  <a:schemeClr val="tx1"/>
                </a:solidFill>
                <a:latin typeface="+mn-lt"/>
                <a:ea typeface="+mn-ea"/>
                <a:cs typeface="+mn-cs"/>
              </a:rPr>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29</a:t>
            </a:r>
            <a:r>
              <a:rPr lang="en-US" sz="1200" dirty="0" smtClean="0"/>
              <a:t>, Green: </a:t>
            </a:r>
            <a:r>
              <a:rPr lang="en-US" sz="1200" b="1" dirty="0" smtClean="0"/>
              <a:t>199</a:t>
            </a:r>
            <a:r>
              <a:rPr lang="en-US" sz="1200" dirty="0" smtClean="0"/>
              <a:t>, Blue: </a:t>
            </a:r>
            <a:r>
              <a:rPr lang="en-US" sz="1200" b="1" dirty="0" smtClean="0"/>
              <a:t>244</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7"/>
              <a:tabLst/>
              <a:defRPr/>
            </a:pPr>
            <a:r>
              <a:rPr lang="en-US" sz="1200" b="0" kern="1200" baseline="0" dirty="0" smtClean="0">
                <a:solidFill>
                  <a:schemeClr val="tx1"/>
                </a:solidFill>
                <a:latin typeface="+mn-lt"/>
                <a:ea typeface="+mn-ea"/>
                <a:cs typeface="+mn-cs"/>
              </a:rPr>
              <a:t>Drag the text box onto the left part of the curved line, slightly to the right of the peak of the curve. </a:t>
            </a:r>
          </a:p>
          <a:p>
            <a:endParaRPr lang="en-US" sz="1200" dirty="0" smtClean="0"/>
          </a:p>
          <a:p>
            <a:endParaRPr lang="en-US" sz="1200" dirty="0" smtClean="0"/>
          </a:p>
          <a:p>
            <a:r>
              <a:rPr lang="en-US" sz="1200" dirty="0" smtClean="0"/>
              <a:t>To reproduce the animation effects for the “1” on this slide, do the following:</a:t>
            </a:r>
          </a:p>
          <a:p>
            <a:pPr marL="228600" indent="-228600">
              <a:buFont typeface="+mj-lt"/>
              <a:buAutoNum type="arabicPeriod"/>
            </a:pPr>
            <a:r>
              <a:rPr lang="en-US" sz="1200" b="0" baseline="0" dirty="0" smtClean="0"/>
              <a:t>On the slide, select the text box. On the </a:t>
            </a:r>
            <a:r>
              <a:rPr lang="en-US" sz="1200" b="1" baseline="0" dirty="0" smtClean="0"/>
              <a:t>Animations</a:t>
            </a:r>
            <a:r>
              <a:rPr lang="en-US" sz="1200" b="0" baseline="0" dirty="0" smtClean="0"/>
              <a:t> tab, in the </a:t>
            </a:r>
            <a:r>
              <a:rPr lang="en-US" sz="1200" b="1" baseline="0" dirty="0" smtClean="0"/>
              <a:t>Advanced Animation </a:t>
            </a:r>
            <a:r>
              <a:rPr lang="en-US" sz="1200" b="0" baseline="0" dirty="0" smtClean="0"/>
              <a:t>group, click </a:t>
            </a:r>
            <a:r>
              <a:rPr lang="en-US" sz="1200" b="1" baseline="0" dirty="0" smtClean="0"/>
              <a:t>Add Animation</a:t>
            </a:r>
            <a:r>
              <a:rPr lang="en-US" sz="1200" b="0" baseline="0" dirty="0" smtClean="0"/>
              <a:t>, and then under </a:t>
            </a:r>
            <a:r>
              <a:rPr lang="en-US" sz="1200" b="1" baseline="0" dirty="0" smtClean="0"/>
              <a:t>Entrance</a:t>
            </a:r>
            <a:r>
              <a:rPr lang="en-US" sz="1200" b="0" baseline="0" dirty="0" smtClean="0"/>
              <a:t>, click </a:t>
            </a:r>
            <a:r>
              <a:rPr lang="en-US" sz="1200" b="1" baseline="0" dirty="0" smtClean="0"/>
              <a:t>Fade</a:t>
            </a:r>
            <a:r>
              <a:rPr lang="en-US" sz="1200" b="0" baseline="0" dirty="0" smtClean="0"/>
              <a:t>.</a:t>
            </a:r>
          </a:p>
          <a:p>
            <a:pPr marL="228600" indent="-228600">
              <a:buFont typeface="+mj-lt"/>
              <a:buAutoNum type="arabicPeriod"/>
            </a:pPr>
            <a:r>
              <a:rPr lang="en-US" sz="1200" b="0" baseline="0" dirty="0" smtClean="0"/>
              <a:t>Also on the </a:t>
            </a:r>
            <a:r>
              <a:rPr lang="en-US" sz="1200" b="1" baseline="0" dirty="0" smtClean="0"/>
              <a:t>Animations</a:t>
            </a:r>
            <a:r>
              <a:rPr lang="en-US" sz="1200" b="0" baseline="0" dirty="0" smtClean="0"/>
              <a:t> tab, in the </a:t>
            </a:r>
            <a:r>
              <a:rPr lang="en-US" sz="1200" b="1" baseline="0" dirty="0" smtClean="0"/>
              <a:t>Timing</a:t>
            </a:r>
            <a:r>
              <a:rPr lang="en-US" sz="1200" b="0" baseline="0" dirty="0" smtClean="0"/>
              <a:t> group, do the following:</a:t>
            </a:r>
            <a:endParaRPr lang="en-US" sz="1200" baseline="0" dirty="0" smtClean="0"/>
          </a:p>
          <a:p>
            <a:pPr marL="685800" lvl="1" indent="-228600">
              <a:buFont typeface="Arial" pitchFamily="34" charset="0"/>
              <a:buChar char="•"/>
            </a:pPr>
            <a:r>
              <a:rPr lang="en-US" sz="1200" b="0" baseline="0" dirty="0" smtClean="0"/>
              <a:t>In the</a:t>
            </a:r>
            <a:r>
              <a:rPr lang="en-US" sz="1200" baseline="0" dirty="0" smtClean="0"/>
              <a:t> </a:t>
            </a:r>
            <a:r>
              <a:rPr lang="en-US" sz="1200" b="1" dirty="0" smtClean="0"/>
              <a:t>Start</a:t>
            </a:r>
            <a:r>
              <a:rPr lang="en-US" sz="1200" baseline="0" dirty="0" smtClean="0"/>
              <a:t> list, select</a:t>
            </a:r>
            <a:r>
              <a:rPr lang="en-US" sz="1200" dirty="0" smtClean="0"/>
              <a:t> </a:t>
            </a:r>
            <a:r>
              <a:rPr lang="en-US" sz="1200" b="1" dirty="0" smtClean="0"/>
              <a:t>With Previous</a:t>
            </a:r>
            <a:r>
              <a:rPr lang="en-US" sz="1200" b="0" dirty="0" smtClean="0"/>
              <a:t>. </a:t>
            </a:r>
          </a:p>
          <a:p>
            <a:pPr marL="685800" lvl="1" indent="-228600">
              <a:buFont typeface="Arial" pitchFamily="34" charset="0"/>
              <a:buChar char="•"/>
            </a:pPr>
            <a:r>
              <a:rPr lang="en-US" sz="1200" b="0" dirty="0" smtClean="0"/>
              <a:t>In the </a:t>
            </a:r>
            <a:r>
              <a:rPr lang="en-US" sz="1200" b="1" dirty="0" smtClean="0"/>
              <a:t>Duration </a:t>
            </a:r>
            <a:r>
              <a:rPr lang="en-US" sz="1200" b="0" dirty="0" smtClean="0"/>
              <a:t>box,</a:t>
            </a:r>
            <a:r>
              <a:rPr lang="en-US" sz="1200" b="0" baseline="0" dirty="0" smtClean="0"/>
              <a:t> enter </a:t>
            </a:r>
            <a:r>
              <a:rPr lang="en-US" sz="1200" b="1" baseline="0" dirty="0" smtClean="0"/>
              <a:t>1.00</a:t>
            </a:r>
            <a:r>
              <a:rPr lang="en-US" sz="1200" b="0" baseline="0" dirty="0" smtClean="0"/>
              <a:t>.</a:t>
            </a:r>
          </a:p>
          <a:p>
            <a:pPr marL="228600" indent="-228600">
              <a:buFont typeface="+mj-lt"/>
              <a:buAutoNum type="arabicPeriod"/>
            </a:pPr>
            <a:r>
              <a:rPr lang="en-US" sz="1200" b="0" baseline="0" dirty="0" smtClean="0"/>
              <a:t>Also on the </a:t>
            </a:r>
            <a:r>
              <a:rPr lang="en-US" sz="1200" b="1" baseline="0" dirty="0" smtClean="0"/>
              <a:t>Animations</a:t>
            </a:r>
            <a:r>
              <a:rPr lang="en-US" sz="1200" b="0" baseline="0" dirty="0" smtClean="0"/>
              <a:t> tab, in the </a:t>
            </a:r>
            <a:r>
              <a:rPr lang="en-US" sz="1200" b="1" baseline="0" dirty="0" smtClean="0"/>
              <a:t>Advanced Animation </a:t>
            </a:r>
            <a:r>
              <a:rPr lang="en-US" sz="1200" b="0" baseline="0" dirty="0" smtClean="0"/>
              <a:t>group, click </a:t>
            </a:r>
            <a:r>
              <a:rPr lang="en-US" sz="1200" b="1" baseline="0" dirty="0" smtClean="0"/>
              <a:t>Add Animation</a:t>
            </a:r>
            <a:r>
              <a:rPr lang="en-US" sz="1200" b="0" baseline="0" dirty="0" smtClean="0"/>
              <a:t>, and then under </a:t>
            </a:r>
            <a:r>
              <a:rPr lang="en-US" sz="1200" b="1" baseline="0" dirty="0" smtClean="0"/>
              <a:t>Emphasis</a:t>
            </a:r>
            <a:r>
              <a:rPr lang="en-US" sz="1200" b="0" baseline="0" dirty="0" smtClean="0"/>
              <a:t> click </a:t>
            </a:r>
            <a:r>
              <a:rPr lang="en-US" sz="1200" b="1" baseline="0" dirty="0" smtClean="0"/>
              <a:t>Spin</a:t>
            </a:r>
            <a:r>
              <a:rPr lang="en-US" sz="1200" b="0" baseline="0" dirty="0" smtClean="0"/>
              <a:t>.</a:t>
            </a:r>
            <a:endParaRPr lang="en-US" sz="1200" baseline="0" dirty="0" smtClean="0"/>
          </a:p>
          <a:p>
            <a:pPr marL="228600" lvl="0" indent="-228600">
              <a:buFont typeface="+mj-lt"/>
              <a:buAutoNum type="arabicPeriod"/>
            </a:pPr>
            <a:r>
              <a:rPr lang="en-US" sz="1200" b="0" baseline="0" dirty="0" smtClean="0"/>
              <a:t>Also on the </a:t>
            </a:r>
            <a:r>
              <a:rPr lang="en-US" sz="1200" b="1" baseline="0" dirty="0" smtClean="0"/>
              <a:t>Animations</a:t>
            </a:r>
            <a:r>
              <a:rPr lang="en-US" sz="1200" b="0" baseline="0" dirty="0" smtClean="0"/>
              <a:t> tab, in the </a:t>
            </a:r>
            <a:r>
              <a:rPr lang="en-US" sz="1200" b="1" baseline="0" dirty="0" smtClean="0"/>
              <a:t>Animation</a:t>
            </a:r>
            <a:r>
              <a:rPr lang="en-US" sz="1200" b="0" baseline="0" dirty="0" smtClean="0"/>
              <a:t> group, click the </a:t>
            </a:r>
            <a:r>
              <a:rPr lang="en-US" sz="1200" b="1" baseline="0" dirty="0" smtClean="0"/>
              <a:t>Effect Options </a:t>
            </a:r>
            <a:r>
              <a:rPr lang="en-US" sz="1200" b="0" baseline="0" dirty="0" smtClean="0"/>
              <a:t>dialog box launcher. In the </a:t>
            </a:r>
            <a:r>
              <a:rPr lang="en-US" sz="1200" b="1" baseline="0" dirty="0" smtClean="0"/>
              <a:t>Spin</a:t>
            </a:r>
            <a:r>
              <a:rPr lang="en-US" sz="1200" b="0" baseline="0" dirty="0" smtClean="0"/>
              <a:t> dialog box, do the following:</a:t>
            </a:r>
            <a:endParaRPr lang="en-US" sz="1200" baseline="0" dirty="0" smtClean="0"/>
          </a:p>
          <a:p>
            <a:pPr marL="685800" lvl="1" indent="-228600">
              <a:buFont typeface="Arial" pitchFamily="34" charset="0"/>
              <a:buChar char="•"/>
            </a:pPr>
            <a:r>
              <a:rPr lang="en-US" sz="1200" baseline="0" dirty="0" smtClean="0"/>
              <a:t>On the </a:t>
            </a:r>
            <a:r>
              <a:rPr lang="en-US" sz="1200" b="1" baseline="0" dirty="0" smtClean="0"/>
              <a:t>Effect</a:t>
            </a:r>
            <a:r>
              <a:rPr lang="en-US" sz="1200" baseline="0" dirty="0" smtClean="0"/>
              <a:t> tab, under </a:t>
            </a:r>
            <a:r>
              <a:rPr lang="en-US" sz="1200" b="1" baseline="0" dirty="0" smtClean="0"/>
              <a:t>Settings</a:t>
            </a:r>
            <a:r>
              <a:rPr lang="en-US" sz="1200" b="0" baseline="0" dirty="0" smtClean="0"/>
              <a:t>, </a:t>
            </a:r>
            <a:r>
              <a:rPr lang="en-US" sz="1200" baseline="0" dirty="0" smtClean="0"/>
              <a:t>do the following:</a:t>
            </a:r>
          </a:p>
          <a:p>
            <a:pPr marL="1143000" lvl="2" indent="-228600">
              <a:buFont typeface="Arial" pitchFamily="34" charset="0"/>
              <a:buChar char="•"/>
            </a:pPr>
            <a:r>
              <a:rPr lang="en-US" sz="1200" baseline="0" dirty="0" smtClean="0"/>
              <a:t>In the </a:t>
            </a:r>
            <a:r>
              <a:rPr lang="en-US" sz="1200" b="1" baseline="0" dirty="0" smtClean="0"/>
              <a:t>Amount </a:t>
            </a:r>
            <a:r>
              <a:rPr lang="en-US" sz="1200" b="0" baseline="0" dirty="0" smtClean="0"/>
              <a:t>list</a:t>
            </a:r>
            <a:r>
              <a:rPr lang="en-US" sz="1200" baseline="0" dirty="0" smtClean="0"/>
              <a:t>, in the </a:t>
            </a:r>
            <a:r>
              <a:rPr lang="en-US" sz="1200" b="1" baseline="0" dirty="0" smtClean="0"/>
              <a:t>Custom</a:t>
            </a:r>
            <a:r>
              <a:rPr lang="en-US" sz="1200" baseline="0" dirty="0" smtClean="0"/>
              <a:t> box, enter </a:t>
            </a:r>
            <a:r>
              <a:rPr lang="en-US" sz="1200" b="1" dirty="0" smtClean="0"/>
              <a:t>30°</a:t>
            </a:r>
            <a:r>
              <a:rPr lang="en-US" sz="1200" b="0" dirty="0" smtClean="0"/>
              <a:t>, and then press ENTER.</a:t>
            </a:r>
            <a:r>
              <a:rPr lang="en-US" sz="1200" b="0" baseline="0" dirty="0" smtClean="0"/>
              <a:t> </a:t>
            </a:r>
          </a:p>
          <a:p>
            <a:pPr marL="1143000" lvl="2" indent="-228600">
              <a:buFont typeface="Arial" pitchFamily="34" charset="0"/>
              <a:buChar char="•"/>
            </a:pPr>
            <a:r>
              <a:rPr lang="en-US" sz="1200" b="0" baseline="0" dirty="0" smtClean="0"/>
              <a:t>S</a:t>
            </a:r>
            <a:r>
              <a:rPr lang="en-US" sz="1200" dirty="0" smtClean="0"/>
              <a:t>elect </a:t>
            </a:r>
            <a:r>
              <a:rPr lang="en-US" sz="1200" b="1" dirty="0" smtClean="0"/>
              <a:t>Clockwise</a:t>
            </a:r>
            <a:r>
              <a:rPr lang="en-US" sz="1200" dirty="0" smtClean="0"/>
              <a:t>.</a:t>
            </a:r>
          </a:p>
          <a:p>
            <a:pPr marL="1143000" lvl="2" indent="-228600">
              <a:buFont typeface="Arial" pitchFamily="34" charset="0"/>
              <a:buChar char="•"/>
            </a:pPr>
            <a:r>
              <a:rPr lang="en-US" sz="1200" baseline="0" dirty="0" smtClean="0"/>
              <a:t>Select </a:t>
            </a:r>
            <a:r>
              <a:rPr lang="en-US" sz="1200" b="1" baseline="0" dirty="0" smtClean="0"/>
              <a:t>Auto-Reverse</a:t>
            </a:r>
            <a:r>
              <a:rPr lang="en-US" sz="1200" baseline="0" dirty="0" smtClean="0"/>
              <a:t>.</a:t>
            </a:r>
            <a:endParaRPr lang="en-US" sz="1200" b="0" baseline="0" dirty="0" smtClean="0"/>
          </a:p>
          <a:p>
            <a:pPr marL="685800" lvl="1" indent="-228600">
              <a:buFont typeface="Arial" pitchFamily="34" charset="0"/>
              <a:buChar char="•"/>
            </a:pPr>
            <a:r>
              <a:rPr lang="en-US" sz="1200" b="0" baseline="0" dirty="0" smtClean="0"/>
              <a:t>On the </a:t>
            </a:r>
            <a:r>
              <a:rPr lang="en-US" sz="1200" b="1" baseline="0" dirty="0" smtClean="0"/>
              <a:t>Timing</a:t>
            </a:r>
            <a:r>
              <a:rPr lang="en-US" sz="1200" b="0" baseline="0" dirty="0" smtClean="0"/>
              <a:t> tab, do the following:</a:t>
            </a:r>
          </a:p>
          <a:p>
            <a:pPr marL="1143000" lvl="2" indent="-228600">
              <a:buFont typeface="Arial" pitchFamily="34" charset="0"/>
              <a:buChar char="•"/>
            </a:pPr>
            <a:r>
              <a:rPr lang="en-US" sz="1200" b="0" baseline="0" dirty="0" smtClean="0"/>
              <a:t>In the</a:t>
            </a:r>
            <a:r>
              <a:rPr lang="en-US" sz="1200" baseline="0" dirty="0" smtClean="0"/>
              <a:t> </a:t>
            </a:r>
            <a:r>
              <a:rPr lang="en-US" sz="1200" b="1" dirty="0" smtClean="0"/>
              <a:t>Start</a:t>
            </a:r>
            <a:r>
              <a:rPr lang="en-US" sz="1200" baseline="0" dirty="0" smtClean="0"/>
              <a:t> list, select</a:t>
            </a:r>
            <a:r>
              <a:rPr lang="en-US" sz="1200" dirty="0" smtClean="0"/>
              <a:t> </a:t>
            </a:r>
            <a:r>
              <a:rPr lang="en-US" sz="1200" b="1" dirty="0" smtClean="0"/>
              <a:t>With Previous</a:t>
            </a:r>
            <a:r>
              <a:rPr lang="en-US" sz="1200" b="0" dirty="0" smtClean="0"/>
              <a:t>. </a:t>
            </a:r>
          </a:p>
          <a:p>
            <a:pPr marL="1143000" lvl="2" indent="-228600">
              <a:buFont typeface="Arial" pitchFamily="34" charset="0"/>
              <a:buChar char="•"/>
            </a:pPr>
            <a:r>
              <a:rPr lang="en-US" sz="1200" b="0" dirty="0" smtClean="0"/>
              <a:t>In the </a:t>
            </a:r>
            <a:r>
              <a:rPr lang="en-US" sz="1200" b="1" dirty="0" smtClean="0"/>
              <a:t>Duration </a:t>
            </a:r>
            <a:r>
              <a:rPr lang="en-US" sz="1200" baseline="0" dirty="0" smtClean="0"/>
              <a:t>list</a:t>
            </a:r>
            <a:r>
              <a:rPr lang="en-US" sz="1200" b="0" dirty="0" smtClean="0"/>
              <a:t>,</a:t>
            </a:r>
            <a:r>
              <a:rPr lang="en-US" sz="1200" b="0" baseline="0" dirty="0" smtClean="0"/>
              <a:t> select </a:t>
            </a:r>
            <a:r>
              <a:rPr lang="en-US" sz="1200" b="1" baseline="0" dirty="0" smtClean="0"/>
              <a:t>1 seconds (Fast)</a:t>
            </a:r>
            <a:r>
              <a:rPr lang="en-US" sz="1200" b="0" baseline="0" dirty="0" smtClean="0"/>
              <a:t>.</a:t>
            </a:r>
          </a:p>
          <a:p>
            <a:pPr marL="228600" indent="-228600">
              <a:buFont typeface="+mj-lt"/>
              <a:buAutoNum type="arabicPeriod"/>
            </a:pPr>
            <a:r>
              <a:rPr lang="en-US" sz="1200" b="0" baseline="0" dirty="0" smtClean="0"/>
              <a:t>On the </a:t>
            </a:r>
            <a:r>
              <a:rPr lang="en-US" sz="1200" b="1" baseline="0" dirty="0" smtClean="0"/>
              <a:t>Animations</a:t>
            </a:r>
            <a:r>
              <a:rPr lang="en-US" sz="1200" b="0" baseline="0" dirty="0" smtClean="0"/>
              <a:t> tab, in the </a:t>
            </a:r>
            <a:r>
              <a:rPr lang="en-US" sz="1200" b="1" baseline="0" dirty="0" smtClean="0"/>
              <a:t>Advanced Animation </a:t>
            </a:r>
            <a:r>
              <a:rPr lang="en-US" sz="1200" b="0" baseline="0" dirty="0" smtClean="0"/>
              <a:t>group, click </a:t>
            </a:r>
            <a:r>
              <a:rPr lang="en-US" sz="1200" b="1" baseline="0" dirty="0" smtClean="0"/>
              <a:t>Add Animation</a:t>
            </a:r>
            <a:r>
              <a:rPr lang="en-US" sz="1200" b="0" baseline="0" dirty="0" smtClean="0"/>
              <a:t>, and then click </a:t>
            </a:r>
            <a:r>
              <a:rPr lang="en-US" sz="1200" b="1" baseline="0" dirty="0" smtClean="0"/>
              <a:t>More Motion Paths</a:t>
            </a:r>
            <a:r>
              <a:rPr lang="en-US" sz="1200" b="0" baseline="0" dirty="0" smtClean="0"/>
              <a:t>. In the </a:t>
            </a:r>
            <a:r>
              <a:rPr lang="en-US" sz="1200" b="1" baseline="0" dirty="0" smtClean="0"/>
              <a:t>Add Motion Path </a:t>
            </a:r>
            <a:r>
              <a:rPr lang="en-US" sz="1200" b="0" baseline="0" dirty="0" smtClean="0"/>
              <a:t>dialog box, under </a:t>
            </a:r>
            <a:r>
              <a:rPr lang="en-US" sz="1200" b="1" baseline="0" dirty="0" smtClean="0"/>
              <a:t>Lines &amp; Curves</a:t>
            </a:r>
            <a:r>
              <a:rPr lang="en-US" sz="1200" b="0" baseline="0" dirty="0" smtClean="0"/>
              <a:t>, click </a:t>
            </a:r>
            <a:r>
              <a:rPr lang="en-US" sz="1200" b="1" baseline="0" dirty="0" smtClean="0"/>
              <a:t>Arc Down</a:t>
            </a:r>
            <a:r>
              <a:rPr lang="en-US" sz="1200" b="0" baseline="0" dirty="0" smtClean="0"/>
              <a:t>.</a:t>
            </a:r>
          </a:p>
          <a:p>
            <a:pPr marL="228600" indent="-228600">
              <a:buFont typeface="+mj-lt"/>
              <a:buAutoNum type="arabicPeriod"/>
            </a:pPr>
            <a:r>
              <a:rPr lang="en-US" sz="1200" b="0" baseline="0" dirty="0" smtClean="0"/>
              <a:t>Also on the </a:t>
            </a:r>
            <a:r>
              <a:rPr lang="en-US" sz="1200" b="1" baseline="0" dirty="0" smtClean="0"/>
              <a:t>Animations</a:t>
            </a:r>
            <a:r>
              <a:rPr lang="en-US" sz="1200" b="0" baseline="0" dirty="0" smtClean="0"/>
              <a:t> tab, in the Timing group, do the following:</a:t>
            </a:r>
          </a:p>
          <a:p>
            <a:pPr marL="685800" lvl="1" indent="-228600">
              <a:buFont typeface="Arial" pitchFamily="34" charset="0"/>
              <a:buChar char="•"/>
            </a:pPr>
            <a:r>
              <a:rPr lang="en-US" sz="1200" b="0" baseline="0" dirty="0" smtClean="0"/>
              <a:t>In the </a:t>
            </a:r>
            <a:r>
              <a:rPr lang="en-US" sz="1200" b="1" baseline="0" dirty="0" smtClean="0"/>
              <a:t>Start</a:t>
            </a:r>
            <a:r>
              <a:rPr lang="en-US" sz="1200" b="0" baseline="0" dirty="0" smtClean="0"/>
              <a:t> list, select </a:t>
            </a:r>
            <a:r>
              <a:rPr lang="en-US" sz="1200" b="1" baseline="0" dirty="0" smtClean="0"/>
              <a:t>With Previous</a:t>
            </a:r>
            <a:r>
              <a:rPr lang="en-US" sz="1200" b="0" baseline="0" dirty="0" smtClean="0"/>
              <a:t>.</a:t>
            </a:r>
          </a:p>
          <a:p>
            <a:pPr marL="685800" lvl="1" indent="-228600">
              <a:buFont typeface="Arial" pitchFamily="34" charset="0"/>
              <a:buChar char="•"/>
            </a:pPr>
            <a:r>
              <a:rPr lang="en-US" sz="1200" b="0" baseline="0" dirty="0" smtClean="0"/>
              <a:t>In the </a:t>
            </a:r>
            <a:r>
              <a:rPr lang="en-US" sz="1200" b="1" baseline="0" dirty="0" smtClean="0"/>
              <a:t>Duration</a:t>
            </a:r>
            <a:r>
              <a:rPr lang="en-US" sz="1200" b="0" baseline="0" dirty="0" smtClean="0"/>
              <a:t> box, enter </a:t>
            </a:r>
            <a:r>
              <a:rPr lang="en-US" sz="1200" b="1" baseline="0" dirty="0" smtClean="0"/>
              <a:t>2.00</a:t>
            </a:r>
            <a:r>
              <a:rPr lang="en-US" sz="1200" b="0" baseline="0" dirty="0" smtClean="0"/>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t>On the slide, right-click the motion path and then click </a:t>
            </a:r>
            <a:r>
              <a:rPr lang="en-US" sz="1200" b="1" baseline="0" dirty="0" smtClean="0"/>
              <a:t>Edit Points</a:t>
            </a:r>
            <a:r>
              <a:rPr lang="en-US" sz="1200" b="0" baseline="0" dirty="0" smtClean="0"/>
              <a:t>. In </a:t>
            </a:r>
            <a:r>
              <a:rPr lang="en-US" sz="1200" b="1" baseline="0" dirty="0" smtClean="0"/>
              <a:t>Edit Points </a:t>
            </a:r>
            <a:r>
              <a:rPr lang="en-US" sz="1200" b="0" baseline="0" dirty="0" smtClean="0"/>
              <a:t>mode, do the following: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t>Right-click the line and then click </a:t>
            </a:r>
            <a:r>
              <a:rPr lang="en-US" sz="1200" b="1" baseline="0" dirty="0" smtClean="0"/>
              <a:t>Add Point</a:t>
            </a:r>
            <a:r>
              <a:rPr lang="en-US" sz="1200" b="0" baseline="0" dirty="0" smtClean="0"/>
              <a:t>. Repeat until the line has five points.</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t>Select the second, third, and fourth points individually. Drag each point so that it is along the dashed curved line. </a:t>
            </a:r>
          </a:p>
          <a:p>
            <a:pPr marL="685800" marR="0" lvl="1"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t>Drag the end point off the right side of the slide. </a:t>
            </a:r>
            <a:r>
              <a:rPr lang="en-US" sz="1200" b="0" i="0" baseline="0" dirty="0" smtClean="0"/>
              <a:t>(</a:t>
            </a:r>
            <a:r>
              <a:rPr lang="en-US" sz="1200" b="1" i="0" baseline="0" dirty="0" smtClean="0"/>
              <a:t>Note:</a:t>
            </a:r>
            <a:r>
              <a:rPr lang="en-US" sz="1200" b="0" i="0" baseline="0" dirty="0" smtClean="0"/>
              <a:t> Click at least 1.5” off the right edge of the slide so that the text and its shadow exit completely.)</a:t>
            </a:r>
          </a:p>
          <a:p>
            <a:pPr marL="228600" indent="-228600">
              <a:buFont typeface="+mj-lt"/>
              <a:buAutoNum type="arabicPeriod"/>
            </a:pPr>
            <a:r>
              <a:rPr lang="en-US" sz="1200" dirty="0" smtClean="0"/>
              <a:t>On the</a:t>
            </a:r>
            <a:r>
              <a:rPr lang="en-US" sz="1200" baseline="0" dirty="0" smtClean="0"/>
              <a:t> sl</a:t>
            </a:r>
            <a:r>
              <a:rPr lang="en-US" sz="1200" dirty="0" smtClean="0"/>
              <a:t>ide, right-click the motion path, and then click </a:t>
            </a:r>
            <a:r>
              <a:rPr lang="en-US" sz="1200" b="1" dirty="0" smtClean="0"/>
              <a:t>Reverse Path Direction</a:t>
            </a:r>
            <a:r>
              <a:rPr lang="en-US" sz="1200" dirty="0" smtClean="0"/>
              <a:t>.</a:t>
            </a:r>
          </a:p>
          <a:p>
            <a:pPr marL="228600" indent="-228600">
              <a:buFont typeface="+mj-lt"/>
              <a:buAutoNum type="arabicPeriod"/>
            </a:pPr>
            <a:r>
              <a:rPr lang="en-US" sz="1200" dirty="0" smtClean="0"/>
              <a:t>On the </a:t>
            </a:r>
            <a:r>
              <a:rPr lang="en-US" sz="1200" b="1" dirty="0" smtClean="0"/>
              <a:t>View</a:t>
            </a:r>
            <a:r>
              <a:rPr lang="en-US" sz="1200" dirty="0" smtClean="0"/>
              <a:t> tab, in the </a:t>
            </a:r>
            <a:r>
              <a:rPr lang="en-US" sz="1200" b="1" dirty="0" smtClean="0"/>
              <a:t>Show/Hide</a:t>
            </a:r>
            <a:r>
              <a:rPr lang="en-US" sz="1200" dirty="0" smtClean="0"/>
              <a:t> group, clear </a:t>
            </a:r>
            <a:r>
              <a:rPr lang="en-US" sz="1200" b="1" dirty="0" smtClean="0"/>
              <a:t>Ruler</a:t>
            </a:r>
            <a:r>
              <a:rPr lang="en-US" sz="1200" dirty="0" smtClean="0"/>
              <a:t>.</a:t>
            </a:r>
          </a:p>
          <a:p>
            <a:pPr marL="228600" indent="-228600">
              <a:buFont typeface="+mj-lt"/>
              <a:buAutoNum type="arabicPeriod"/>
            </a:pPr>
            <a:r>
              <a:rPr lang="en-US" sz="1200" dirty="0" smtClean="0"/>
              <a:t>Right-click</a:t>
            </a:r>
            <a:r>
              <a:rPr lang="en-US" sz="1200" baseline="0" dirty="0" smtClean="0"/>
              <a:t> the slide background area, and then click </a:t>
            </a:r>
            <a:r>
              <a:rPr lang="en-US" sz="1200" b="1" baseline="0" dirty="0" smtClean="0"/>
              <a:t>Grid and Guides</a:t>
            </a:r>
            <a:r>
              <a:rPr lang="en-US" sz="1200" baseline="0" dirty="0" smtClean="0"/>
              <a:t>. In the </a:t>
            </a:r>
            <a:r>
              <a:rPr lang="en-US" sz="1200" b="1" baseline="0" dirty="0" smtClean="0"/>
              <a:t>Grid and Guides </a:t>
            </a:r>
            <a:r>
              <a:rPr lang="en-US" sz="1200" baseline="0" dirty="0" smtClean="0"/>
              <a:t>dialog box, under </a:t>
            </a:r>
            <a:r>
              <a:rPr lang="en-US" sz="1200" b="1" baseline="0" dirty="0" smtClean="0"/>
              <a:t>Guide settings</a:t>
            </a:r>
            <a:r>
              <a:rPr lang="en-US" sz="1200" baseline="0" dirty="0" smtClean="0"/>
              <a:t>, clear </a:t>
            </a:r>
            <a:r>
              <a:rPr lang="en-US" sz="1200" b="1" baseline="0" dirty="0" smtClean="0"/>
              <a:t>Display drawing guides on screen</a:t>
            </a:r>
            <a:r>
              <a:rPr lang="en-US" sz="1200" baseline="0" dirty="0" smtClean="0"/>
              <a:t>. </a:t>
            </a:r>
            <a:endParaRPr lang="en-US" sz="1200" dirty="0" smtClean="0"/>
          </a:p>
          <a:p>
            <a:endParaRPr lang="en-US" sz="1200" dirty="0" smtClean="0"/>
          </a:p>
          <a:p>
            <a:endParaRPr lang="en-US" sz="1200" dirty="0" smtClean="0"/>
          </a:p>
          <a:p>
            <a:pPr marL="0" marR="0" lvl="3" indent="-22860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To reproduce the animated “2” on this slide, do the following:</a:t>
            </a:r>
            <a:endParaRPr lang="en-US" sz="1200" b="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dirty="0" smtClean="0">
                <a:solidFill>
                  <a:schemeClr val="tx1"/>
                </a:solidFill>
                <a:latin typeface="+mn-lt"/>
                <a:ea typeface="+mn-ea"/>
                <a:cs typeface="+mn-cs"/>
              </a:rPr>
              <a:t>Select the first text box. </a:t>
            </a: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Home</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Clipboard</a:t>
            </a:r>
            <a:r>
              <a:rPr lang="en-US" sz="1200" kern="1200" dirty="0" smtClean="0">
                <a:solidFill>
                  <a:schemeClr val="tx1"/>
                </a:solidFill>
                <a:effectLst/>
                <a:latin typeface="+mn-lt"/>
                <a:ea typeface="+mn-ea"/>
                <a:cs typeface="+mn-cs"/>
              </a:rPr>
              <a:t> group, click the arrow to the right of </a:t>
            </a:r>
            <a:r>
              <a:rPr lang="en-US" sz="1200" b="1" kern="1200" dirty="0" smtClean="0">
                <a:solidFill>
                  <a:schemeClr val="tx1"/>
                </a:solidFill>
                <a:effectLst/>
                <a:latin typeface="+mn-lt"/>
                <a:ea typeface="+mn-ea"/>
                <a:cs typeface="+mn-cs"/>
              </a:rPr>
              <a:t>Copy</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Duplicate</a:t>
            </a:r>
            <a:r>
              <a:rPr lang="en-US" sz="1200" b="0" kern="1200" baseline="0" dirty="0" smtClean="0">
                <a:solidFill>
                  <a:schemeClr val="tx1"/>
                </a:solidFill>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startAt="2"/>
              <a:tabLst/>
              <a:defRPr/>
            </a:pPr>
            <a:r>
              <a:rPr lang="en-US" sz="1200" b="0" kern="1200" dirty="0" smtClean="0">
                <a:solidFill>
                  <a:schemeClr val="tx1"/>
                </a:solidFill>
                <a:latin typeface="+mn-lt"/>
                <a:ea typeface="+mn-ea"/>
                <a:cs typeface="+mn-cs"/>
              </a:rPr>
              <a:t>Click in the second text box, delete </a:t>
            </a:r>
            <a:r>
              <a:rPr lang="en-US" sz="1200" b="1" kern="1200" dirty="0" smtClean="0">
                <a:solidFill>
                  <a:schemeClr val="tx1"/>
                </a:solidFill>
                <a:latin typeface="+mn-lt"/>
                <a:ea typeface="+mn-ea"/>
                <a:cs typeface="+mn-cs"/>
              </a:rPr>
              <a:t>1</a:t>
            </a:r>
            <a:r>
              <a:rPr lang="en-US" sz="1200" b="0" kern="1200" dirty="0" smtClean="0">
                <a:solidFill>
                  <a:schemeClr val="tx1"/>
                </a:solidFill>
                <a:latin typeface="+mn-lt"/>
                <a:ea typeface="+mn-ea"/>
                <a:cs typeface="+mn-cs"/>
              </a:rPr>
              <a:t>, and then enter </a:t>
            </a:r>
            <a:r>
              <a:rPr lang="en-US" sz="1200" b="1" kern="1200" dirty="0" smtClean="0">
                <a:solidFill>
                  <a:schemeClr val="tx1"/>
                </a:solidFill>
                <a:latin typeface="+mn-lt"/>
                <a:ea typeface="+mn-ea"/>
                <a:cs typeface="+mn-cs"/>
              </a:rPr>
              <a:t>2</a:t>
            </a:r>
            <a:r>
              <a:rPr lang="en-US" sz="1200" b="0" kern="1200" dirty="0" smtClean="0">
                <a:solidFill>
                  <a:schemeClr val="tx1"/>
                </a:solidFill>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startAt="2"/>
              <a:tabLst/>
              <a:defRPr/>
            </a:pPr>
            <a:r>
              <a:rPr lang="en-US" sz="1200" b="0" kern="1200" dirty="0" smtClean="0">
                <a:solidFill>
                  <a:schemeClr val="tx1"/>
                </a:solidFill>
                <a:latin typeface="+mn-lt"/>
                <a:ea typeface="+mn-ea"/>
                <a:cs typeface="+mn-cs"/>
              </a:rPr>
              <a:t>Select the second text box. Under</a:t>
            </a:r>
            <a:r>
              <a:rPr lang="en-US" sz="1200" b="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Drawing Tools</a:t>
            </a:r>
            <a:r>
              <a:rPr lang="en-US" sz="1200" b="0" kern="1200" baseline="0" dirty="0" smtClean="0">
                <a:solidFill>
                  <a:schemeClr val="tx1"/>
                </a:solidFill>
                <a:latin typeface="+mn-lt"/>
                <a:ea typeface="+mn-ea"/>
                <a:cs typeface="+mn-cs"/>
              </a:rPr>
              <a:t>, on the </a:t>
            </a:r>
            <a:r>
              <a:rPr lang="en-US" sz="1200" b="1" kern="1200" baseline="0" dirty="0" smtClean="0">
                <a:solidFill>
                  <a:schemeClr val="tx1"/>
                </a:solidFill>
                <a:latin typeface="+mn-lt"/>
                <a:ea typeface="+mn-ea"/>
                <a:cs typeface="+mn-cs"/>
              </a:rPr>
              <a:t>Format</a:t>
            </a:r>
            <a:r>
              <a:rPr lang="en-US" sz="1200" b="0" kern="1200" baseline="0" dirty="0" smtClean="0">
                <a:solidFill>
                  <a:schemeClr val="tx1"/>
                </a:solidFill>
                <a:latin typeface="+mn-lt"/>
                <a:ea typeface="+mn-ea"/>
                <a:cs typeface="+mn-cs"/>
              </a:rPr>
              <a:t> tab, in the bottom right corner of the </a:t>
            </a:r>
            <a:r>
              <a:rPr lang="en-US" sz="1200" b="1" kern="1200" baseline="0" dirty="0" smtClean="0">
                <a:solidFill>
                  <a:schemeClr val="tx1"/>
                </a:solidFill>
                <a:latin typeface="+mn-lt"/>
                <a:ea typeface="+mn-ea"/>
                <a:cs typeface="+mn-cs"/>
              </a:rPr>
              <a:t>WordArt Styles </a:t>
            </a:r>
            <a:r>
              <a:rPr lang="en-US" sz="1200" b="0" kern="1200" baseline="0" dirty="0" smtClean="0">
                <a:solidFill>
                  <a:schemeClr val="tx1"/>
                </a:solidFill>
                <a:latin typeface="+mn-lt"/>
                <a:ea typeface="+mn-ea"/>
                <a:cs typeface="+mn-cs"/>
              </a:rPr>
              <a:t>group, click the </a:t>
            </a:r>
            <a:r>
              <a:rPr lang="en-US" sz="1200" b="1" kern="1200" dirty="0" smtClean="0">
                <a:solidFill>
                  <a:schemeClr val="tx1"/>
                </a:solidFill>
                <a:latin typeface="+mn-lt"/>
                <a:ea typeface="+mn-ea"/>
                <a:cs typeface="+mn-cs"/>
              </a:rPr>
              <a:t>Format</a:t>
            </a:r>
            <a:r>
              <a:rPr lang="en-US" sz="1200" b="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Text</a:t>
            </a:r>
            <a:r>
              <a:rPr lang="en-US" sz="1200" b="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Effects</a:t>
            </a:r>
            <a:r>
              <a:rPr lang="en-US" sz="1200" b="0" kern="1200" baseline="0" dirty="0" smtClean="0">
                <a:solidFill>
                  <a:schemeClr val="tx1"/>
                </a:solidFill>
                <a:latin typeface="+mn-lt"/>
                <a:ea typeface="+mn-ea"/>
                <a:cs typeface="+mn-cs"/>
              </a:rPr>
              <a:t> dialog box launcher. </a:t>
            </a: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Fill </a:t>
            </a:r>
            <a:r>
              <a:rPr lang="en-US" sz="1200" kern="1200" baseline="0" dirty="0" smtClean="0">
                <a:solidFill>
                  <a:schemeClr val="tx1"/>
                </a:solidFill>
                <a:latin typeface="+mn-lt"/>
                <a:ea typeface="+mn-ea"/>
                <a:cs typeface="+mn-cs"/>
              </a:rPr>
              <a:t>in the left pane, select </a:t>
            </a:r>
            <a:r>
              <a:rPr lang="en-US" sz="1200" b="1" kern="1200" baseline="0" dirty="0" smtClean="0">
                <a:solidFill>
                  <a:schemeClr val="tx1"/>
                </a:solidFill>
                <a:latin typeface="+mn-lt"/>
                <a:ea typeface="+mn-ea"/>
                <a:cs typeface="+mn-cs"/>
              </a:rPr>
              <a:t>Gradient fill </a:t>
            </a:r>
            <a:r>
              <a:rPr lang="en-US" sz="120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Text Fill </a:t>
            </a:r>
            <a:r>
              <a:rPr lang="en-US" sz="1200" kern="1200" baseline="0" dirty="0" smtClean="0">
                <a:solidFill>
                  <a:schemeClr val="tx1"/>
                </a:solidFill>
                <a:latin typeface="+mn-lt"/>
                <a:ea typeface="+mn-ea"/>
                <a:cs typeface="+mn-cs"/>
              </a:rPr>
              <a:t>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Linear Down </a:t>
            </a:r>
            <a:r>
              <a:rPr lang="en-US" sz="1200" kern="1200" dirty="0" smtClean="0">
                <a:solidFill>
                  <a:schemeClr val="tx1"/>
                </a:solidFill>
                <a:latin typeface="+mn-lt"/>
                <a:ea typeface="+mn-ea"/>
                <a:cs typeface="+mn-cs"/>
              </a:rPr>
              <a:t>(first row, second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 gradient stop</a:t>
            </a:r>
            <a:r>
              <a:rPr lang="en-US" sz="1200" b="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 gradient stop</a:t>
            </a:r>
            <a:r>
              <a:rPr lang="en-US" sz="1200" kern="1200" dirty="0" smtClean="0">
                <a:solidFill>
                  <a:schemeClr val="tx1"/>
                </a:solidFill>
                <a:latin typeface="+mn-lt"/>
                <a:ea typeface="+mn-ea"/>
                <a:cs typeface="+mn-cs"/>
              </a:rPr>
              <a:t> until two stops appear in the slider.</a:t>
            </a:r>
          </a:p>
          <a:p>
            <a:pPr marL="342900" lvl="0" indent="-342900">
              <a:buFont typeface="+mj-lt"/>
              <a:buAutoNum type="arabicPeriod" startAt="2"/>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first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a:t>
            </a:r>
            <a:r>
              <a:rPr lang="en-US" sz="1200" b="0" kern="1200" dirty="0" smtClean="0">
                <a:solidFill>
                  <a:schemeClr val="tx1"/>
                </a:solidFill>
                <a:latin typeface="+mn-lt"/>
                <a:ea typeface="+mn-ea"/>
                <a:cs typeface="+mn-cs"/>
              </a:rPr>
              <a:t>(first row, first option from the left).</a:t>
            </a:r>
          </a:p>
          <a:p>
            <a:pPr marL="1143000" lvl="2" indent="-228600">
              <a:buFont typeface="Arial" pitchFamily="34" charset="0"/>
              <a:buChar cha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50%</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last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85%</a:t>
            </a:r>
            <a:r>
              <a:rPr lang="en-US" sz="1200" kern="1200" dirty="0" smtClean="0">
                <a:solidFill>
                  <a:schemeClr val="tx1"/>
                </a:solidFill>
                <a:latin typeface="+mn-lt"/>
                <a:ea typeface="+mn-ea"/>
                <a:cs typeface="+mn-cs"/>
              </a:rPr>
              <a:t>.</a:t>
            </a:r>
          </a:p>
          <a:p>
            <a:pPr marL="1143000" lvl="2" indent="-228600">
              <a:buFont typeface="Arial" pitchFamily="34" charset="0"/>
              <a:buChar char="•"/>
              <a:defRPr/>
            </a:pPr>
            <a:r>
              <a:rPr lang="en-US" sz="1200" dirty="0" smtClean="0"/>
              <a:t>Click the button next to </a:t>
            </a:r>
            <a:r>
              <a:rPr lang="en-US" sz="1200" b="1" dirty="0" smtClean="0"/>
              <a:t>Color</a:t>
            </a:r>
            <a:r>
              <a:rPr lang="en-US" sz="1200" dirty="0" smtClean="0"/>
              <a:t>, click </a:t>
            </a:r>
            <a:r>
              <a:rPr lang="en-US" sz="1200" b="1" dirty="0" smtClean="0"/>
              <a:t>More Colors</a:t>
            </a:r>
            <a:r>
              <a:rPr lang="en-US" sz="1200" dirty="0" smtClean="0"/>
              <a:t>, and then 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198</a:t>
            </a:r>
            <a:r>
              <a:rPr lang="en-US" sz="1200" dirty="0" smtClean="0"/>
              <a:t>, Green: </a:t>
            </a:r>
            <a:r>
              <a:rPr lang="en-US" sz="1200" b="1" dirty="0" smtClean="0"/>
              <a:t>217</a:t>
            </a:r>
            <a:r>
              <a:rPr lang="en-US" sz="1200" dirty="0" smtClean="0"/>
              <a:t>, Blue: </a:t>
            </a:r>
            <a:r>
              <a:rPr lang="en-US" sz="1200" b="1" dirty="0" smtClean="0"/>
              <a:t>241</a:t>
            </a:r>
            <a:r>
              <a:rPr lang="en-US" sz="1200" dirty="0" smtClean="0"/>
              <a: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0%</a:t>
            </a:r>
            <a:r>
              <a:rPr lang="en-US" sz="1200" b="0" kern="1200" dirty="0" smtClean="0">
                <a:solidFill>
                  <a:schemeClr val="tx1"/>
                </a:solidFill>
                <a:latin typeface="+mn-lt"/>
                <a:ea typeface="+mn-ea"/>
                <a:cs typeface="+mn-cs"/>
              </a:rPr>
              <a:t>.</a:t>
            </a:r>
            <a:endParaRPr lang="en-US" sz="1200" i="0" baseline="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in the left pane. In the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pane, select </a:t>
            </a:r>
            <a:r>
              <a:rPr lang="en-US" sz="1200" b="1" kern="1200" baseline="0" dirty="0" smtClean="0">
                <a:solidFill>
                  <a:schemeClr val="tx1"/>
                </a:solidFill>
                <a:latin typeface="+mn-lt"/>
                <a:ea typeface="+mn-ea"/>
                <a:cs typeface="+mn-cs"/>
              </a:rPr>
              <a:t>Solid line</a:t>
            </a:r>
            <a:r>
              <a:rPr lang="en-US" sz="1200" kern="1200" baseline="0" dirty="0" smtClean="0">
                <a:solidFill>
                  <a:schemeClr val="tx1"/>
                </a:solidFill>
                <a:latin typeface="+mn-lt"/>
                <a:ea typeface="+mn-ea"/>
                <a:cs typeface="+mn-cs"/>
              </a:rPr>
              <a:t>, click the button next to </a:t>
            </a:r>
            <a:r>
              <a:rPr lang="en-US" sz="1200" b="1" kern="1200" baseline="0" dirty="0" smtClean="0">
                <a:solidFill>
                  <a:schemeClr val="tx1"/>
                </a:solidFill>
                <a:latin typeface="+mn-lt"/>
                <a:ea typeface="+mn-ea"/>
                <a:cs typeface="+mn-cs"/>
              </a:rPr>
              <a:t>Color</a:t>
            </a:r>
            <a:r>
              <a:rPr lang="en-US" sz="120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More Colors</a:t>
            </a:r>
            <a:r>
              <a:rPr lang="en-US" sz="1200" kern="1200" baseline="0" dirty="0" smtClean="0">
                <a:solidFill>
                  <a:schemeClr val="tx1"/>
                </a:solidFill>
                <a:latin typeface="+mn-lt"/>
                <a:ea typeface="+mn-ea"/>
                <a:cs typeface="+mn-cs"/>
              </a:rPr>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228</a:t>
            </a:r>
            <a:r>
              <a:rPr lang="en-US" sz="1200" dirty="0" smtClean="0"/>
              <a:t>, Green: </a:t>
            </a:r>
            <a:r>
              <a:rPr lang="en-US" sz="1200" b="1" dirty="0" smtClean="0"/>
              <a:t>108</a:t>
            </a:r>
            <a:r>
              <a:rPr lang="en-US" sz="1200" dirty="0" smtClean="0"/>
              <a:t>, Blue: </a:t>
            </a:r>
            <a:r>
              <a:rPr lang="en-US" sz="1200" b="1" dirty="0" smtClean="0"/>
              <a:t>10</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3-D Rotation </a:t>
            </a:r>
            <a:r>
              <a:rPr lang="en-US" sz="1200" kern="1200" baseline="0" dirty="0" smtClean="0">
                <a:solidFill>
                  <a:schemeClr val="tx1"/>
                </a:solidFill>
                <a:latin typeface="+mn-lt"/>
                <a:ea typeface="+mn-ea"/>
                <a:cs typeface="+mn-cs"/>
              </a:rPr>
              <a:t>in the left pane. In the </a:t>
            </a:r>
            <a:r>
              <a:rPr lang="en-US" sz="1200" b="1" kern="1200" dirty="0" smtClean="0">
                <a:solidFill>
                  <a:schemeClr val="tx1"/>
                </a:solidFill>
                <a:latin typeface="+mn-lt"/>
                <a:ea typeface="+mn-ea"/>
                <a:cs typeface="+mn-cs"/>
              </a:rPr>
              <a:t>3-D Rotation </a:t>
            </a:r>
            <a:r>
              <a:rPr lang="en-US" sz="1200" kern="1200" baseline="0" dirty="0" smtClean="0">
                <a:solidFill>
                  <a:schemeClr val="tx1"/>
                </a:solidFill>
                <a:latin typeface="+mn-lt"/>
                <a:ea typeface="+mn-ea"/>
                <a:cs typeface="+mn-cs"/>
              </a:rPr>
              <a:t>pane, under </a:t>
            </a:r>
            <a:r>
              <a:rPr lang="en-US" sz="1200" b="1" kern="1200" baseline="0" dirty="0" smtClean="0">
                <a:solidFill>
                  <a:schemeClr val="tx1"/>
                </a:solidFill>
                <a:latin typeface="+mn-lt"/>
                <a:ea typeface="+mn-ea"/>
                <a:cs typeface="+mn-cs"/>
              </a:rPr>
              <a:t>Rotation</a:t>
            </a:r>
            <a:r>
              <a:rPr lang="en-US" sz="1200" kern="1200" baseline="0" dirty="0" smtClean="0">
                <a:solidFill>
                  <a:schemeClr val="tx1"/>
                </a:solidFill>
                <a:latin typeface="+mn-lt"/>
                <a:ea typeface="+mn-ea"/>
                <a:cs typeface="+mn-cs"/>
              </a:rPr>
              <a:t>, in the </a:t>
            </a:r>
            <a:r>
              <a:rPr lang="en-US" sz="1200" b="1" kern="1200" baseline="0" dirty="0" smtClean="0">
                <a:solidFill>
                  <a:schemeClr val="tx1"/>
                </a:solidFill>
                <a:latin typeface="+mn-lt"/>
                <a:ea typeface="+mn-ea"/>
                <a:cs typeface="+mn-cs"/>
              </a:rPr>
              <a:t>Z</a:t>
            </a:r>
            <a:r>
              <a:rPr lang="en-US" sz="1200" kern="1200" baseline="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350°</a:t>
            </a:r>
            <a:r>
              <a:rPr lang="en-US" sz="1200" b="0" kern="1200" dirty="0" smtClean="0">
                <a:solidFill>
                  <a:schemeClr val="tx1"/>
                </a:solidFill>
                <a:latin typeface="+mn-lt"/>
                <a:ea typeface="+mn-ea"/>
                <a:cs typeface="+mn-cs"/>
              </a:rPr>
              <a:t>.</a:t>
            </a:r>
            <a:endParaRPr lang="en-US" sz="120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i="0" baseline="0" dirty="0" smtClean="0"/>
              <a:t>Also in the </a:t>
            </a:r>
            <a:r>
              <a:rPr lang="en-US" sz="1200" b="1" i="0" baseline="0" dirty="0" smtClean="0"/>
              <a:t>Format Text Effects </a:t>
            </a:r>
            <a:r>
              <a:rPr lang="en-US" sz="1200" i="0" baseline="0" dirty="0" smtClean="0"/>
              <a:t>dialog box, click </a:t>
            </a:r>
            <a:r>
              <a:rPr lang="en-US" sz="1200" b="1" i="0" baseline="0" dirty="0" smtClean="0"/>
              <a:t>Glow and Soft Edges </a:t>
            </a:r>
            <a:r>
              <a:rPr lang="en-US" sz="1200" i="0" baseline="0" dirty="0" smtClean="0"/>
              <a:t>in the left pane, in the </a:t>
            </a:r>
            <a:r>
              <a:rPr lang="en-US" sz="1200" b="1" i="0" baseline="0" dirty="0" smtClean="0"/>
              <a:t>Glow and Soft Edges </a:t>
            </a:r>
            <a:r>
              <a:rPr lang="en-US" sz="1200" i="0" baseline="0" dirty="0" smtClean="0"/>
              <a:t>pane, click the button next to </a:t>
            </a:r>
            <a:r>
              <a:rPr lang="en-US" sz="1200" b="1" i="0" baseline="0" dirty="0" smtClean="0"/>
              <a:t>Color</a:t>
            </a:r>
            <a:r>
              <a:rPr lang="en-US" sz="1200" i="0" baseline="0" dirty="0" smtClean="0"/>
              <a:t>, and then click </a:t>
            </a:r>
            <a:r>
              <a:rPr lang="en-US" sz="1200" b="1" i="0" baseline="0" dirty="0" smtClean="0"/>
              <a:t>More Colors</a:t>
            </a:r>
            <a:r>
              <a:rPr lang="en-US" sz="1200" i="0" baseline="0" dirty="0" smtClean="0"/>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255</a:t>
            </a:r>
            <a:r>
              <a:rPr lang="en-US" sz="1200" dirty="0" smtClean="0"/>
              <a:t>, Green: </a:t>
            </a:r>
            <a:r>
              <a:rPr lang="en-US" sz="1200" b="1" dirty="0" smtClean="0"/>
              <a:t>144</a:t>
            </a:r>
            <a:r>
              <a:rPr lang="en-US" sz="1200" dirty="0" smtClean="0"/>
              <a:t>, Blue: </a:t>
            </a:r>
            <a:r>
              <a:rPr lang="en-US" sz="1200" b="1" dirty="0" smtClean="0"/>
              <a:t>4</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b="0" i="0" kern="1200" dirty="0" smtClean="0">
                <a:solidFill>
                  <a:schemeClr val="tx1"/>
                </a:solidFill>
                <a:latin typeface="+mn-lt"/>
                <a:ea typeface="+mn-ea"/>
                <a:cs typeface="+mn-cs"/>
              </a:rPr>
              <a:t>Drag the second text box onto the curved</a:t>
            </a:r>
            <a:r>
              <a:rPr lang="en-US" sz="1200" b="0" i="0" kern="1200" baseline="0" dirty="0" smtClean="0">
                <a:solidFill>
                  <a:schemeClr val="tx1"/>
                </a:solidFill>
                <a:latin typeface="+mn-lt"/>
                <a:ea typeface="+mn-ea"/>
                <a:cs typeface="+mn-cs"/>
              </a:rPr>
              <a:t> line, to the right of the “1” text box and approximately in the middle of the slide.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b="0" i="0" kern="1200" baseline="0" dirty="0" smtClean="0">
                <a:solidFill>
                  <a:schemeClr val="tx1"/>
                </a:solidFill>
                <a:latin typeface="+mn-lt"/>
                <a:ea typeface="+mn-ea"/>
                <a:cs typeface="+mn-cs"/>
              </a:rPr>
              <a:t>On the </a:t>
            </a:r>
            <a:r>
              <a:rPr lang="en-US" sz="1200" b="1" i="0" kern="1200" baseline="0" dirty="0" smtClean="0">
                <a:solidFill>
                  <a:schemeClr val="tx1"/>
                </a:solidFill>
                <a:latin typeface="+mn-lt"/>
                <a:ea typeface="+mn-ea"/>
                <a:cs typeface="+mn-cs"/>
              </a:rPr>
              <a:t>Animations</a:t>
            </a:r>
            <a:r>
              <a:rPr lang="en-US" sz="1200" b="0" i="0" kern="1200" baseline="0" dirty="0" smtClean="0">
                <a:solidFill>
                  <a:schemeClr val="tx1"/>
                </a:solidFill>
                <a:latin typeface="+mn-lt"/>
                <a:ea typeface="+mn-ea"/>
                <a:cs typeface="+mn-cs"/>
              </a:rPr>
              <a:t> tab, in the </a:t>
            </a:r>
            <a:r>
              <a:rPr lang="en-US" sz="1200" b="1" i="0" kern="1200" baseline="0" dirty="0" smtClean="0">
                <a:solidFill>
                  <a:schemeClr val="tx1"/>
                </a:solidFill>
                <a:latin typeface="+mn-lt"/>
                <a:ea typeface="+mn-ea"/>
                <a:cs typeface="+mn-cs"/>
              </a:rPr>
              <a:t>Advanced Animation </a:t>
            </a:r>
            <a:r>
              <a:rPr lang="en-US" sz="1200" b="0" i="0" kern="1200" baseline="0" dirty="0" smtClean="0">
                <a:solidFill>
                  <a:schemeClr val="tx1"/>
                </a:solidFill>
                <a:latin typeface="+mn-lt"/>
                <a:ea typeface="+mn-ea"/>
                <a:cs typeface="+mn-cs"/>
              </a:rPr>
              <a:t>group, click </a:t>
            </a:r>
            <a:r>
              <a:rPr lang="en-US" sz="1200" b="1" i="0" kern="1200" baseline="0" dirty="0" smtClean="0">
                <a:solidFill>
                  <a:schemeClr val="tx1"/>
                </a:solidFill>
                <a:latin typeface="+mn-lt"/>
                <a:ea typeface="+mn-ea"/>
                <a:cs typeface="+mn-cs"/>
              </a:rPr>
              <a:t>Animation Pane</a:t>
            </a:r>
            <a:r>
              <a:rPr lang="en-US" sz="1200" b="0" i="0" kern="1200" baseline="0" dirty="0" smtClean="0">
                <a:solidFill>
                  <a:schemeClr val="tx1"/>
                </a:solidFill>
                <a:latin typeface="+mn-lt"/>
                <a:ea typeface="+mn-ea"/>
                <a:cs typeface="+mn-cs"/>
              </a:rPr>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i="0" kern="1200" baseline="0" dirty="0" smtClean="0">
                <a:solidFill>
                  <a:schemeClr val="tx1"/>
                </a:solidFill>
                <a:latin typeface="+mn-lt"/>
                <a:ea typeface="+mn-ea"/>
                <a:cs typeface="+mn-cs"/>
              </a:rPr>
              <a:t>Press and hold CTRL, and then 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fourth and fifth animation effects (fade and spin effects for the second text box). On the </a:t>
            </a:r>
            <a:r>
              <a:rPr lang="en-US" sz="1200" b="1" i="0" kern="1200" baseline="0" dirty="0" smtClean="0">
                <a:solidFill>
                  <a:schemeClr val="tx1"/>
                </a:solidFill>
                <a:latin typeface="+mn-lt"/>
                <a:ea typeface="+mn-ea"/>
                <a:cs typeface="+mn-cs"/>
              </a:rPr>
              <a:t>Animations</a:t>
            </a:r>
            <a:r>
              <a:rPr lang="en-US" sz="1200" i="0" kern="1200" baseline="0" dirty="0" smtClean="0">
                <a:solidFill>
                  <a:schemeClr val="tx1"/>
                </a:solidFill>
                <a:latin typeface="+mn-lt"/>
                <a:ea typeface="+mn-ea"/>
                <a:cs typeface="+mn-cs"/>
              </a:rPr>
              <a:t> tab, in the </a:t>
            </a:r>
            <a:r>
              <a:rPr lang="en-US" sz="1200" b="1" i="0" kern="1200" baseline="0" dirty="0" smtClean="0">
                <a:solidFill>
                  <a:schemeClr val="tx1"/>
                </a:solidFill>
                <a:latin typeface="+mn-lt"/>
                <a:ea typeface="+mn-ea"/>
                <a:cs typeface="+mn-cs"/>
              </a:rPr>
              <a:t>Timing</a:t>
            </a:r>
            <a:r>
              <a:rPr lang="en-US" sz="1200" i="0" kern="1200" baseline="0" dirty="0" smtClean="0">
                <a:solidFill>
                  <a:schemeClr val="tx1"/>
                </a:solidFill>
                <a:latin typeface="+mn-lt"/>
                <a:ea typeface="+mn-ea"/>
                <a:cs typeface="+mn-cs"/>
              </a:rPr>
              <a:t> group, do the following:</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Delay</a:t>
            </a:r>
            <a:r>
              <a:rPr lang="en-US" sz="1200" i="0" kern="1200" baseline="0" dirty="0" smtClean="0">
                <a:solidFill>
                  <a:schemeClr val="tx1"/>
                </a:solidFill>
                <a:latin typeface="+mn-lt"/>
                <a:ea typeface="+mn-ea"/>
                <a:cs typeface="+mn-cs"/>
              </a:rPr>
              <a:t> box, enter </a:t>
            </a:r>
            <a:r>
              <a:rPr lang="en-US" sz="1200" b="1" i="0" kern="1200" baseline="0" dirty="0" smtClean="0">
                <a:solidFill>
                  <a:schemeClr val="tx1"/>
                </a:solidFill>
                <a:latin typeface="+mn-lt"/>
                <a:ea typeface="+mn-ea"/>
                <a:cs typeface="+mn-cs"/>
              </a:rPr>
              <a:t>0.5</a:t>
            </a:r>
            <a:r>
              <a:rPr lang="en-US" sz="1200" i="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Duration </a:t>
            </a:r>
            <a:r>
              <a:rPr lang="en-US" sz="1200" i="0" kern="1200" baseline="0" dirty="0" smtClean="0">
                <a:solidFill>
                  <a:schemeClr val="tx1"/>
                </a:solidFill>
                <a:latin typeface="+mn-lt"/>
                <a:ea typeface="+mn-ea"/>
                <a:cs typeface="+mn-cs"/>
              </a:rPr>
              <a:t>box, enter </a:t>
            </a:r>
            <a:r>
              <a:rPr lang="en-US" sz="1200" b="1" i="0" kern="1200" baseline="0" dirty="0" smtClean="0">
                <a:solidFill>
                  <a:schemeClr val="tx1"/>
                </a:solidFill>
                <a:latin typeface="+mn-lt"/>
                <a:ea typeface="+mn-ea"/>
                <a:cs typeface="+mn-cs"/>
              </a:rPr>
              <a:t>0.9 seconds</a:t>
            </a:r>
            <a:r>
              <a:rPr lang="en-US" sz="1200" i="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5"/>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sixth animation effect (motion path for the second text box). On the </a:t>
            </a:r>
            <a:r>
              <a:rPr lang="en-US" sz="1200" b="1" i="0" kern="1200" baseline="0" dirty="0" smtClean="0">
                <a:solidFill>
                  <a:schemeClr val="tx1"/>
                </a:solidFill>
                <a:latin typeface="+mn-lt"/>
                <a:ea typeface="+mn-ea"/>
                <a:cs typeface="+mn-cs"/>
              </a:rPr>
              <a:t>Animations</a:t>
            </a:r>
            <a:r>
              <a:rPr lang="en-US" sz="1200" i="0" kern="1200" baseline="0" dirty="0" smtClean="0">
                <a:solidFill>
                  <a:schemeClr val="tx1"/>
                </a:solidFill>
                <a:latin typeface="+mn-lt"/>
                <a:ea typeface="+mn-ea"/>
                <a:cs typeface="+mn-cs"/>
              </a:rPr>
              <a:t> tab, in the </a:t>
            </a:r>
            <a:r>
              <a:rPr lang="en-US" sz="1200" b="1" i="0" kern="1200" baseline="0" dirty="0" smtClean="0">
                <a:solidFill>
                  <a:schemeClr val="tx1"/>
                </a:solidFill>
                <a:latin typeface="+mn-lt"/>
                <a:ea typeface="+mn-ea"/>
                <a:cs typeface="+mn-cs"/>
              </a:rPr>
              <a:t>Timing</a:t>
            </a:r>
            <a:r>
              <a:rPr lang="en-US" sz="1200" i="0" kern="1200" baseline="0" dirty="0" smtClean="0">
                <a:solidFill>
                  <a:schemeClr val="tx1"/>
                </a:solidFill>
                <a:latin typeface="+mn-lt"/>
                <a:ea typeface="+mn-ea"/>
                <a:cs typeface="+mn-cs"/>
              </a:rPr>
              <a:t> group, do the following:</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Delay</a:t>
            </a:r>
            <a:r>
              <a:rPr lang="en-US" sz="1200" i="0" kern="1200" baseline="0" dirty="0" smtClean="0">
                <a:solidFill>
                  <a:schemeClr val="tx1"/>
                </a:solidFill>
                <a:latin typeface="+mn-lt"/>
                <a:ea typeface="+mn-ea"/>
                <a:cs typeface="+mn-cs"/>
              </a:rPr>
              <a:t> box, enter </a:t>
            </a:r>
            <a:r>
              <a:rPr lang="en-US" sz="1200" b="1" i="0" kern="1200" baseline="0" dirty="0" smtClean="0">
                <a:solidFill>
                  <a:schemeClr val="tx1"/>
                </a:solidFill>
                <a:latin typeface="+mn-lt"/>
                <a:ea typeface="+mn-ea"/>
                <a:cs typeface="+mn-cs"/>
              </a:rPr>
              <a:t>0.5</a:t>
            </a:r>
            <a:r>
              <a:rPr lang="en-US" sz="1200" i="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Duration </a:t>
            </a:r>
            <a:r>
              <a:rPr lang="en-US" sz="1200" i="0" kern="1200" baseline="0" dirty="0" smtClean="0">
                <a:solidFill>
                  <a:schemeClr val="tx1"/>
                </a:solidFill>
                <a:latin typeface="+mn-lt"/>
                <a:ea typeface="+mn-ea"/>
                <a:cs typeface="+mn-cs"/>
              </a:rPr>
              <a:t>box, enter </a:t>
            </a:r>
            <a:r>
              <a:rPr lang="en-US" sz="1200" b="1" i="0" kern="1200" baseline="0" dirty="0" smtClean="0">
                <a:solidFill>
                  <a:schemeClr val="tx1"/>
                </a:solidFill>
                <a:latin typeface="+mn-lt"/>
                <a:ea typeface="+mn-ea"/>
                <a:cs typeface="+mn-cs"/>
              </a:rPr>
              <a:t>1.8 seconds</a:t>
            </a:r>
            <a:r>
              <a:rPr lang="en-US" sz="1200" i="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10"/>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sixth animation effect. On the slide, right-click the selected motion path, and then click </a:t>
            </a:r>
            <a:r>
              <a:rPr lang="en-US" sz="1200" b="1" i="0" kern="1200" baseline="0" dirty="0" smtClean="0">
                <a:solidFill>
                  <a:schemeClr val="tx1"/>
                </a:solidFill>
                <a:latin typeface="+mn-lt"/>
                <a:ea typeface="+mn-ea"/>
                <a:cs typeface="+mn-cs"/>
              </a:rPr>
              <a:t>Edit Points</a:t>
            </a:r>
            <a:r>
              <a:rPr lang="en-US" sz="1200" i="0" kern="1200" baseline="0" dirty="0" smtClean="0">
                <a:solidFill>
                  <a:schemeClr val="tx1"/>
                </a:solidFill>
                <a:latin typeface="+mn-lt"/>
                <a:ea typeface="+mn-ea"/>
                <a:cs typeface="+mn-cs"/>
              </a:rPr>
              <a:t>. Drag the points on the path to match the path to the curved line. (</a:t>
            </a:r>
            <a:r>
              <a:rPr lang="en-US" sz="1200" b="1" i="0" kern="1200" baseline="0" dirty="0" smtClean="0">
                <a:solidFill>
                  <a:schemeClr val="tx1"/>
                </a:solidFill>
                <a:latin typeface="+mn-lt"/>
                <a:ea typeface="+mn-ea"/>
                <a:cs typeface="+mn-cs"/>
              </a:rPr>
              <a:t>Note:</a:t>
            </a:r>
            <a:r>
              <a:rPr lang="en-US" sz="1200" i="0" kern="1200" baseline="0" dirty="0" smtClean="0">
                <a:solidFill>
                  <a:schemeClr val="tx1"/>
                </a:solidFill>
                <a:latin typeface="+mn-lt"/>
                <a:ea typeface="+mn-ea"/>
                <a:cs typeface="+mn-cs"/>
              </a:rPr>
              <a:t> The starting point will be further to the right of the right edge of the slide than the starting point for the first motion path.)</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11"/>
              <a:tabLst/>
              <a:defRPr/>
            </a:pPr>
            <a:endParaRPr lang="en-US" sz="120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11"/>
              <a:tabLst/>
              <a:defRPr/>
            </a:pPr>
            <a:endParaRPr lang="en-US" sz="1200" dirty="0" smtClean="0"/>
          </a:p>
          <a:p>
            <a:pPr marL="228600" marR="0" lvl="2" indent="-228600" algn="l" defTabSz="914400" rtl="0" eaLnBrk="1" fontAlgn="auto" latinLnBrk="0" hangingPunct="1">
              <a:lnSpc>
                <a:spcPct val="100000"/>
              </a:lnSpc>
              <a:spcBef>
                <a:spcPts val="0"/>
              </a:spcBef>
              <a:spcAft>
                <a:spcPts val="0"/>
              </a:spcAft>
              <a:buClrTx/>
              <a:buSzTx/>
              <a:buFont typeface="+mj-lt"/>
              <a:buNone/>
              <a:tabLst/>
              <a:defRPr/>
            </a:pPr>
            <a:r>
              <a:rPr lang="en-US" sz="1200" kern="1200" dirty="0" smtClean="0">
                <a:solidFill>
                  <a:schemeClr val="tx1"/>
                </a:solidFill>
                <a:latin typeface="+mn-lt"/>
                <a:ea typeface="+mn-ea"/>
                <a:cs typeface="+mn-cs"/>
              </a:rPr>
              <a:t>To reproduce the animated “3” on this slide, do the following:</a:t>
            </a:r>
            <a:endParaRPr lang="en-US" sz="120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On</a:t>
            </a:r>
            <a:r>
              <a:rPr lang="en-US" sz="1200" baseline="0" dirty="0" smtClean="0"/>
              <a:t> the slide, s</a:t>
            </a:r>
            <a:r>
              <a:rPr lang="en-US" sz="1200" dirty="0" smtClean="0"/>
              <a:t>elect the second text box. </a:t>
            </a: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Home</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Clipboard</a:t>
            </a:r>
            <a:r>
              <a:rPr lang="en-US" sz="1200" kern="1200" dirty="0" smtClean="0">
                <a:solidFill>
                  <a:schemeClr val="tx1"/>
                </a:solidFill>
                <a:effectLst/>
                <a:latin typeface="+mn-lt"/>
                <a:ea typeface="+mn-ea"/>
                <a:cs typeface="+mn-cs"/>
              </a:rPr>
              <a:t> group, click the arrow to the right of </a:t>
            </a:r>
            <a:r>
              <a:rPr lang="en-US" sz="1200" b="1" kern="1200" dirty="0" smtClean="0">
                <a:solidFill>
                  <a:schemeClr val="tx1"/>
                </a:solidFill>
                <a:effectLst/>
                <a:latin typeface="+mn-lt"/>
                <a:ea typeface="+mn-ea"/>
                <a:cs typeface="+mn-cs"/>
              </a:rPr>
              <a:t>Copy</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Duplicate</a:t>
            </a:r>
            <a:r>
              <a:rPr lang="en-US" sz="1200" b="0" kern="1200" baseline="0" dirty="0" smtClean="0">
                <a:solidFill>
                  <a:schemeClr val="tx1"/>
                </a:solidFill>
                <a:latin typeface="+mn-lt"/>
                <a:ea typeface="+mn-ea"/>
                <a:cs typeface="+mn-cs"/>
              </a:rPr>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Drag the third text box away from the second text box.</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Click in the third text box, delete </a:t>
            </a:r>
            <a:r>
              <a:rPr lang="en-US" sz="1200" b="1" kern="1200" baseline="0" dirty="0" smtClean="0">
                <a:solidFill>
                  <a:schemeClr val="tx1"/>
                </a:solidFill>
                <a:latin typeface="+mn-lt"/>
                <a:ea typeface="+mn-ea"/>
                <a:cs typeface="+mn-cs"/>
              </a:rPr>
              <a:t>2</a:t>
            </a:r>
            <a:r>
              <a:rPr lang="en-US" sz="1200" b="0" kern="1200" baseline="0" dirty="0" smtClean="0">
                <a:solidFill>
                  <a:schemeClr val="tx1"/>
                </a:solidFill>
                <a:latin typeface="+mn-lt"/>
                <a:ea typeface="+mn-ea"/>
                <a:cs typeface="+mn-cs"/>
              </a:rPr>
              <a:t>, and then enter </a:t>
            </a:r>
            <a:r>
              <a:rPr lang="en-US" sz="1200" b="1" kern="1200" baseline="0" dirty="0" smtClean="0">
                <a:solidFill>
                  <a:schemeClr val="tx1"/>
                </a:solidFill>
                <a:latin typeface="+mn-lt"/>
                <a:ea typeface="+mn-ea"/>
                <a:cs typeface="+mn-cs"/>
              </a:rPr>
              <a:t>3</a:t>
            </a:r>
            <a:r>
              <a:rPr lang="en-US" sz="1200" b="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kern="1200" baseline="0" dirty="0" smtClean="0">
                <a:solidFill>
                  <a:schemeClr val="tx1"/>
                </a:solidFill>
                <a:latin typeface="+mn-lt"/>
                <a:ea typeface="+mn-ea"/>
                <a:cs typeface="+mn-cs"/>
              </a:rPr>
              <a:t>Select the third text box. </a:t>
            </a:r>
            <a:r>
              <a:rPr lang="en-US" sz="1200" b="0" kern="1200" dirty="0" smtClean="0">
                <a:solidFill>
                  <a:schemeClr val="tx1"/>
                </a:solidFill>
                <a:latin typeface="+mn-lt"/>
                <a:ea typeface="+mn-ea"/>
                <a:cs typeface="+mn-cs"/>
              </a:rPr>
              <a:t>Under</a:t>
            </a:r>
            <a:r>
              <a:rPr lang="en-US" sz="1200" b="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Drawing Tools</a:t>
            </a:r>
            <a:r>
              <a:rPr lang="en-US" sz="1200" b="0" kern="1200" baseline="0" dirty="0" smtClean="0">
                <a:solidFill>
                  <a:schemeClr val="tx1"/>
                </a:solidFill>
                <a:latin typeface="+mn-lt"/>
                <a:ea typeface="+mn-ea"/>
                <a:cs typeface="+mn-cs"/>
              </a:rPr>
              <a:t>, on the </a:t>
            </a:r>
            <a:r>
              <a:rPr lang="en-US" sz="1200" b="1" kern="1200" baseline="0" dirty="0" smtClean="0">
                <a:solidFill>
                  <a:schemeClr val="tx1"/>
                </a:solidFill>
                <a:latin typeface="+mn-lt"/>
                <a:ea typeface="+mn-ea"/>
                <a:cs typeface="+mn-cs"/>
              </a:rPr>
              <a:t>Format tab</a:t>
            </a:r>
            <a:r>
              <a:rPr lang="en-US" sz="1200" b="0" kern="1200" baseline="0" dirty="0" smtClean="0">
                <a:solidFill>
                  <a:schemeClr val="tx1"/>
                </a:solidFill>
                <a:latin typeface="+mn-lt"/>
                <a:ea typeface="+mn-ea"/>
                <a:cs typeface="+mn-cs"/>
              </a:rPr>
              <a:t>, in the bottom right corner of the </a:t>
            </a:r>
            <a:r>
              <a:rPr lang="en-US" sz="1200" b="1" kern="1200" baseline="0" dirty="0" smtClean="0">
                <a:solidFill>
                  <a:schemeClr val="tx1"/>
                </a:solidFill>
                <a:latin typeface="+mn-lt"/>
                <a:ea typeface="+mn-ea"/>
                <a:cs typeface="+mn-cs"/>
              </a:rPr>
              <a:t>WordArt Styles </a:t>
            </a:r>
            <a:r>
              <a:rPr lang="en-US" sz="1200" b="0" kern="1200" baseline="0" dirty="0" smtClean="0">
                <a:solidFill>
                  <a:schemeClr val="tx1"/>
                </a:solidFill>
                <a:latin typeface="+mn-lt"/>
                <a:ea typeface="+mn-ea"/>
                <a:cs typeface="+mn-cs"/>
              </a:rPr>
              <a:t>group, click the </a:t>
            </a:r>
            <a:r>
              <a:rPr lang="en-US" sz="1200" b="1" kern="1200" dirty="0" smtClean="0">
                <a:solidFill>
                  <a:schemeClr val="tx1"/>
                </a:solidFill>
                <a:latin typeface="+mn-lt"/>
                <a:ea typeface="+mn-ea"/>
                <a:cs typeface="+mn-cs"/>
              </a:rPr>
              <a:t>Format</a:t>
            </a:r>
            <a:r>
              <a:rPr lang="en-US" sz="1200" b="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Text</a:t>
            </a:r>
            <a:r>
              <a:rPr lang="en-US" sz="1200" b="0"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Effects</a:t>
            </a:r>
            <a:r>
              <a:rPr lang="en-US" sz="1200" b="0" kern="1200" baseline="0" dirty="0" smtClean="0">
                <a:solidFill>
                  <a:schemeClr val="tx1"/>
                </a:solidFill>
                <a:latin typeface="+mn-lt"/>
                <a:ea typeface="+mn-ea"/>
                <a:cs typeface="+mn-cs"/>
              </a:rPr>
              <a:t> dialog box launcher. </a:t>
            </a: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Fill </a:t>
            </a:r>
            <a:r>
              <a:rPr lang="en-US" sz="1200" kern="1200" baseline="0" dirty="0" smtClean="0">
                <a:solidFill>
                  <a:schemeClr val="tx1"/>
                </a:solidFill>
                <a:latin typeface="+mn-lt"/>
                <a:ea typeface="+mn-ea"/>
                <a:cs typeface="+mn-cs"/>
              </a:rPr>
              <a:t>in the left pane, select </a:t>
            </a:r>
            <a:r>
              <a:rPr lang="en-US" sz="1200" b="1" kern="1200" baseline="0" dirty="0" smtClean="0">
                <a:solidFill>
                  <a:schemeClr val="tx1"/>
                </a:solidFill>
                <a:latin typeface="+mn-lt"/>
                <a:ea typeface="+mn-ea"/>
                <a:cs typeface="+mn-cs"/>
              </a:rPr>
              <a:t>Gradient fill </a:t>
            </a:r>
            <a:r>
              <a:rPr lang="en-US" sz="1200" kern="1200" baseline="0" dirty="0" smtClean="0">
                <a:solidFill>
                  <a:schemeClr val="tx1"/>
                </a:solidFill>
                <a:latin typeface="+mn-lt"/>
                <a:ea typeface="+mn-ea"/>
                <a:cs typeface="+mn-cs"/>
              </a:rPr>
              <a:t>in the </a:t>
            </a:r>
            <a:r>
              <a:rPr lang="en-US" sz="1200" b="1" kern="1200" baseline="0" dirty="0" smtClean="0">
                <a:solidFill>
                  <a:schemeClr val="tx1"/>
                </a:solidFill>
                <a:latin typeface="+mn-lt"/>
                <a:ea typeface="+mn-ea"/>
                <a:cs typeface="+mn-cs"/>
              </a:rPr>
              <a:t>Text Fill</a:t>
            </a:r>
            <a:r>
              <a:rPr lang="en-US" sz="1200" kern="1200" baseline="0" dirty="0" smtClean="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Linear Down </a:t>
            </a:r>
            <a:r>
              <a:rPr lang="en-US" sz="1200" kern="1200" dirty="0" smtClean="0">
                <a:solidFill>
                  <a:schemeClr val="tx1"/>
                </a:solidFill>
                <a:latin typeface="+mn-lt"/>
                <a:ea typeface="+mn-ea"/>
                <a:cs typeface="+mn-cs"/>
              </a:rPr>
              <a:t>(first row, second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 gradient stop</a:t>
            </a:r>
            <a:r>
              <a:rPr lang="en-US" sz="1200" b="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 gradient stop</a:t>
            </a:r>
            <a:r>
              <a:rPr lang="en-US" sz="1200" kern="1200" dirty="0" smtClean="0">
                <a:solidFill>
                  <a:schemeClr val="tx1"/>
                </a:solidFill>
                <a:latin typeface="+mn-lt"/>
                <a:ea typeface="+mn-ea"/>
                <a:cs typeface="+mn-cs"/>
              </a:rPr>
              <a:t> until two stops appear in the slider.</a:t>
            </a:r>
          </a:p>
          <a:p>
            <a:pPr marL="228600" lvl="0" indent="-228600">
              <a:buFont typeface="+mj-lt"/>
              <a:buAutoNum type="arabicPeriod" startAt="5"/>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first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a:t>
            </a:r>
            <a:r>
              <a:rPr lang="en-US" sz="1200" b="0" kern="1200" dirty="0" smtClean="0">
                <a:solidFill>
                  <a:schemeClr val="tx1"/>
                </a:solidFill>
                <a:latin typeface="+mn-lt"/>
                <a:ea typeface="+mn-ea"/>
                <a:cs typeface="+mn-cs"/>
              </a:rPr>
              <a:t>(first row, first option from the left).</a:t>
            </a:r>
          </a:p>
          <a:p>
            <a:pPr marL="1143000" lvl="2" indent="-228600">
              <a:buFont typeface="Arial" pitchFamily="34" charset="0"/>
              <a:buChar cha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50%</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last stop in the slider,</a:t>
            </a:r>
            <a:r>
              <a:rPr lang="en-US" sz="1200" b="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85%</a:t>
            </a:r>
            <a:r>
              <a:rPr lang="en-US" sz="1200" kern="1200" dirty="0" smtClean="0">
                <a:solidFill>
                  <a:schemeClr val="tx1"/>
                </a:solidFill>
                <a:latin typeface="+mn-lt"/>
                <a:ea typeface="+mn-ea"/>
                <a:cs typeface="+mn-cs"/>
              </a:rPr>
              <a:t>.</a:t>
            </a:r>
          </a:p>
          <a:p>
            <a:pPr marL="1143000" lvl="2" indent="-228600">
              <a:buFont typeface="Arial" pitchFamily="34" charset="0"/>
              <a:buChar char="•"/>
              <a:defRPr/>
            </a:pPr>
            <a:r>
              <a:rPr lang="en-US" sz="1200" dirty="0" smtClean="0"/>
              <a:t>Click the button next to </a:t>
            </a:r>
            <a:r>
              <a:rPr lang="en-US" sz="1200" b="1" dirty="0" smtClean="0"/>
              <a:t>Color</a:t>
            </a:r>
            <a:r>
              <a:rPr lang="en-US" sz="1200" dirty="0" smtClean="0"/>
              <a:t>, click </a:t>
            </a:r>
            <a:r>
              <a:rPr lang="en-US" sz="1200" b="1" dirty="0" smtClean="0"/>
              <a:t>More Colors</a:t>
            </a:r>
            <a:r>
              <a:rPr lang="en-US" sz="1200" dirty="0" smtClean="0"/>
              <a:t>, and then 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198</a:t>
            </a:r>
            <a:r>
              <a:rPr lang="en-US" sz="1200" dirty="0" smtClean="0"/>
              <a:t>, Green: </a:t>
            </a:r>
            <a:r>
              <a:rPr lang="en-US" sz="1200" b="1" dirty="0" smtClean="0"/>
              <a:t>217</a:t>
            </a:r>
            <a:r>
              <a:rPr lang="en-US" sz="1200" dirty="0" smtClean="0"/>
              <a:t>, Blue: </a:t>
            </a:r>
            <a:r>
              <a:rPr lang="en-US" sz="1200" b="1" dirty="0" smtClean="0"/>
              <a:t>241</a:t>
            </a:r>
            <a:r>
              <a:rPr lang="en-US" sz="1200" dirty="0" smtClean="0"/>
              <a:t>.</a:t>
            </a:r>
          </a:p>
          <a:p>
            <a:pPr marL="1143000" marR="0" lvl="2"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b="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0%</a:t>
            </a:r>
            <a:r>
              <a:rPr lang="en-US" sz="1200" b="0" kern="1200" dirty="0" smtClean="0">
                <a:solidFill>
                  <a:schemeClr val="tx1"/>
                </a:solidFill>
                <a:latin typeface="+mn-lt"/>
                <a:ea typeface="+mn-ea"/>
                <a:cs typeface="+mn-cs"/>
              </a:rPr>
              <a:t>.</a:t>
            </a:r>
            <a:endParaRPr lang="en-US" sz="1200" i="0" baseline="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in the left pane. In the </a:t>
            </a:r>
            <a:r>
              <a:rPr lang="en-US" sz="1200" b="1" kern="1200" baseline="0" dirty="0" smtClean="0">
                <a:solidFill>
                  <a:schemeClr val="tx1"/>
                </a:solidFill>
                <a:latin typeface="+mn-lt"/>
                <a:ea typeface="+mn-ea"/>
                <a:cs typeface="+mn-cs"/>
              </a:rPr>
              <a:t>Text Outline </a:t>
            </a:r>
            <a:r>
              <a:rPr lang="en-US" sz="1200" kern="1200" baseline="0" dirty="0" smtClean="0">
                <a:solidFill>
                  <a:schemeClr val="tx1"/>
                </a:solidFill>
                <a:latin typeface="+mn-lt"/>
                <a:ea typeface="+mn-ea"/>
                <a:cs typeface="+mn-cs"/>
              </a:rPr>
              <a:t>pane, select </a:t>
            </a:r>
            <a:r>
              <a:rPr lang="en-US" sz="1200" b="1" kern="1200" baseline="0" dirty="0" smtClean="0">
                <a:solidFill>
                  <a:schemeClr val="tx1"/>
                </a:solidFill>
                <a:latin typeface="+mn-lt"/>
                <a:ea typeface="+mn-ea"/>
                <a:cs typeface="+mn-cs"/>
              </a:rPr>
              <a:t>Solid line</a:t>
            </a:r>
            <a:r>
              <a:rPr lang="en-US" sz="1200" kern="1200" baseline="0" dirty="0" smtClean="0">
                <a:solidFill>
                  <a:schemeClr val="tx1"/>
                </a:solidFill>
                <a:latin typeface="+mn-lt"/>
                <a:ea typeface="+mn-ea"/>
                <a:cs typeface="+mn-cs"/>
              </a:rPr>
              <a:t>, click the button next to </a:t>
            </a:r>
            <a:r>
              <a:rPr lang="en-US" sz="1200" b="1" kern="1200" baseline="0" dirty="0" smtClean="0">
                <a:solidFill>
                  <a:schemeClr val="tx1"/>
                </a:solidFill>
                <a:latin typeface="+mn-lt"/>
                <a:ea typeface="+mn-ea"/>
                <a:cs typeface="+mn-cs"/>
              </a:rPr>
              <a:t>Color</a:t>
            </a:r>
            <a:r>
              <a:rPr lang="en-US" sz="1200" kern="1200" baseline="0" dirty="0" smtClean="0">
                <a:solidFill>
                  <a:schemeClr val="tx1"/>
                </a:solidFill>
                <a:latin typeface="+mn-lt"/>
                <a:ea typeface="+mn-ea"/>
                <a:cs typeface="+mn-cs"/>
              </a:rPr>
              <a:t>, and then click </a:t>
            </a:r>
            <a:r>
              <a:rPr lang="en-US" sz="1200" b="1" kern="1200" baseline="0" dirty="0" smtClean="0">
                <a:solidFill>
                  <a:schemeClr val="tx1"/>
                </a:solidFill>
                <a:latin typeface="+mn-lt"/>
                <a:ea typeface="+mn-ea"/>
                <a:cs typeface="+mn-cs"/>
              </a:rPr>
              <a:t>More Colors</a:t>
            </a:r>
            <a:r>
              <a:rPr lang="en-US" sz="1200" kern="1200" baseline="0" dirty="0" smtClean="0">
                <a:solidFill>
                  <a:schemeClr val="tx1"/>
                </a:solidFill>
                <a:latin typeface="+mn-lt"/>
                <a:ea typeface="+mn-ea"/>
                <a:cs typeface="+mn-cs"/>
              </a:rPr>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119</a:t>
            </a:r>
            <a:r>
              <a:rPr lang="en-US" sz="1200" dirty="0" smtClean="0"/>
              <a:t>, Green: </a:t>
            </a:r>
            <a:r>
              <a:rPr lang="en-US" sz="1200" b="1" dirty="0" smtClean="0"/>
              <a:t>147</a:t>
            </a:r>
            <a:r>
              <a:rPr lang="en-US" sz="1200" dirty="0" smtClean="0"/>
              <a:t>, Blue: </a:t>
            </a:r>
            <a:r>
              <a:rPr lang="en-US" sz="1200" b="1" dirty="0" smtClean="0"/>
              <a:t>60</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baseline="0" dirty="0" smtClean="0"/>
              <a:t>Also in the </a:t>
            </a:r>
            <a:r>
              <a:rPr lang="en-US" sz="1200" b="1" kern="1200" dirty="0" smtClean="0">
                <a:solidFill>
                  <a:schemeClr val="tx1"/>
                </a:solidFill>
                <a:latin typeface="+mn-lt"/>
                <a:ea typeface="+mn-ea"/>
                <a:cs typeface="+mn-cs"/>
              </a:rPr>
              <a:t>Format Text Effects </a:t>
            </a:r>
            <a:r>
              <a:rPr lang="en-US" sz="1200" b="0" kern="1200" dirty="0" smtClean="0">
                <a:solidFill>
                  <a:schemeClr val="tx1"/>
                </a:solidFill>
                <a:latin typeface="+mn-lt"/>
                <a:ea typeface="+mn-ea"/>
                <a:cs typeface="+mn-cs"/>
              </a:rPr>
              <a:t>d</a:t>
            </a:r>
            <a:r>
              <a:rPr lang="en-US" sz="1200" kern="1200" dirty="0" smtClean="0">
                <a:solidFill>
                  <a:schemeClr val="tx1"/>
                </a:solidFill>
                <a:latin typeface="+mn-lt"/>
                <a:ea typeface="+mn-ea"/>
                <a:cs typeface="+mn-cs"/>
              </a:rPr>
              <a:t>ialog box,</a:t>
            </a:r>
            <a:r>
              <a:rPr lang="en-US" sz="1200" kern="1200" baseline="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3-D Rotation </a:t>
            </a:r>
            <a:r>
              <a:rPr lang="en-US" sz="1200" kern="1200" baseline="0" dirty="0" smtClean="0">
                <a:solidFill>
                  <a:schemeClr val="tx1"/>
                </a:solidFill>
                <a:latin typeface="+mn-lt"/>
                <a:ea typeface="+mn-ea"/>
                <a:cs typeface="+mn-cs"/>
              </a:rPr>
              <a:t>in the left pane. In the </a:t>
            </a:r>
            <a:r>
              <a:rPr lang="en-US" sz="1200" b="1" kern="1200" dirty="0" smtClean="0">
                <a:solidFill>
                  <a:schemeClr val="tx1"/>
                </a:solidFill>
                <a:latin typeface="+mn-lt"/>
                <a:ea typeface="+mn-ea"/>
                <a:cs typeface="+mn-cs"/>
              </a:rPr>
              <a:t>3-D Rotation </a:t>
            </a:r>
            <a:r>
              <a:rPr lang="en-US" sz="1200" kern="1200" baseline="0" dirty="0" smtClean="0">
                <a:solidFill>
                  <a:schemeClr val="tx1"/>
                </a:solidFill>
                <a:latin typeface="+mn-lt"/>
                <a:ea typeface="+mn-ea"/>
                <a:cs typeface="+mn-cs"/>
              </a:rPr>
              <a:t>pane, under </a:t>
            </a:r>
            <a:r>
              <a:rPr lang="en-US" sz="1200" b="1" kern="1200" baseline="0" dirty="0" smtClean="0">
                <a:solidFill>
                  <a:schemeClr val="tx1"/>
                </a:solidFill>
                <a:latin typeface="+mn-lt"/>
                <a:ea typeface="+mn-ea"/>
                <a:cs typeface="+mn-cs"/>
              </a:rPr>
              <a:t>Rotation</a:t>
            </a:r>
            <a:r>
              <a:rPr lang="en-US" sz="1200" kern="1200" baseline="0" dirty="0" smtClean="0">
                <a:solidFill>
                  <a:schemeClr val="tx1"/>
                </a:solidFill>
                <a:latin typeface="+mn-lt"/>
                <a:ea typeface="+mn-ea"/>
                <a:cs typeface="+mn-cs"/>
              </a:rPr>
              <a:t>, in the </a:t>
            </a:r>
            <a:r>
              <a:rPr lang="en-US" sz="1200" b="1" kern="1200" baseline="0" dirty="0" smtClean="0">
                <a:solidFill>
                  <a:schemeClr val="tx1"/>
                </a:solidFill>
                <a:latin typeface="+mn-lt"/>
                <a:ea typeface="+mn-ea"/>
                <a:cs typeface="+mn-cs"/>
              </a:rPr>
              <a:t>Z</a:t>
            </a:r>
            <a:r>
              <a:rPr lang="en-US" sz="1200" kern="1200" baseline="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5°</a:t>
            </a:r>
            <a:r>
              <a:rPr lang="en-US" sz="1200" b="0" kern="1200" dirty="0" smtClean="0">
                <a:solidFill>
                  <a:schemeClr val="tx1"/>
                </a:solidFill>
                <a:latin typeface="+mn-lt"/>
                <a:ea typeface="+mn-ea"/>
                <a:cs typeface="+mn-cs"/>
              </a:rPr>
              <a:t>.</a:t>
            </a:r>
            <a:endParaRPr lang="en-US" sz="1200" kern="1200" baseline="0" dirty="0" smtClean="0">
              <a:solidFill>
                <a:schemeClr val="tx1"/>
              </a:solidFill>
              <a:latin typeface="+mn-lt"/>
              <a:ea typeface="+mn-ea"/>
              <a:cs typeface="+mn-cs"/>
            </a:endParaRP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baseline="0" dirty="0" smtClean="0"/>
              <a:t>Also in the </a:t>
            </a:r>
            <a:r>
              <a:rPr lang="en-US" sz="1200" b="1" i="0" baseline="0" dirty="0" smtClean="0"/>
              <a:t>Format Text Effects </a:t>
            </a:r>
            <a:r>
              <a:rPr lang="en-US" sz="1200" i="0" baseline="0" dirty="0" smtClean="0"/>
              <a:t>dialog box, click </a:t>
            </a:r>
            <a:r>
              <a:rPr lang="en-US" sz="1200" b="1" i="0" baseline="0" dirty="0" smtClean="0"/>
              <a:t>Glow and Soft Edges </a:t>
            </a:r>
            <a:r>
              <a:rPr lang="en-US" sz="1200" i="0" baseline="0" dirty="0" smtClean="0"/>
              <a:t>in the left pane, and in the </a:t>
            </a:r>
            <a:r>
              <a:rPr lang="en-US" sz="1200" b="1" i="0" baseline="0" dirty="0" smtClean="0"/>
              <a:t>Glow and Soft Edges </a:t>
            </a:r>
            <a:r>
              <a:rPr lang="en-US" sz="1200" i="0" baseline="0" dirty="0" smtClean="0"/>
              <a:t>pane, under </a:t>
            </a:r>
            <a:r>
              <a:rPr lang="en-US" sz="1200" b="1" i="0" baseline="0" dirty="0" smtClean="0"/>
              <a:t>Glow</a:t>
            </a:r>
            <a:r>
              <a:rPr lang="en-US" sz="1200" i="0" baseline="0" dirty="0" smtClean="0"/>
              <a:t>, click the button next to </a:t>
            </a:r>
            <a:r>
              <a:rPr lang="en-US" sz="1200" b="1" i="0" baseline="0" dirty="0" smtClean="0"/>
              <a:t>Color</a:t>
            </a:r>
            <a:r>
              <a:rPr lang="en-US" sz="1200" i="0" baseline="0" dirty="0" smtClean="0"/>
              <a:t>, and then click </a:t>
            </a:r>
            <a:r>
              <a:rPr lang="en-US" sz="1200" b="1" i="0" baseline="0" dirty="0" smtClean="0"/>
              <a:t>More Colors</a:t>
            </a:r>
            <a:r>
              <a:rPr lang="en-US" sz="1200" i="0" baseline="0" dirty="0" smtClean="0"/>
              <a:t>. </a:t>
            </a:r>
            <a:r>
              <a:rPr lang="en-US" sz="1200" dirty="0" smtClean="0"/>
              <a:t>In the </a:t>
            </a:r>
            <a:r>
              <a:rPr lang="en-US" sz="1200" b="1" dirty="0" smtClean="0"/>
              <a:t>Colors</a:t>
            </a:r>
            <a:r>
              <a:rPr lang="en-US" sz="1200" dirty="0" smtClean="0"/>
              <a:t> dialog box, on the </a:t>
            </a:r>
            <a:r>
              <a:rPr lang="en-US" sz="1200" b="1" dirty="0" smtClean="0"/>
              <a:t>Custom</a:t>
            </a:r>
            <a:r>
              <a:rPr lang="en-US" sz="1200" dirty="0" smtClean="0"/>
              <a:t> tab, enter values for Red: </a:t>
            </a:r>
            <a:r>
              <a:rPr lang="en-US" sz="1200" b="1" dirty="0" smtClean="0"/>
              <a:t>168</a:t>
            </a:r>
            <a:r>
              <a:rPr lang="en-US" sz="1200" dirty="0" smtClean="0"/>
              <a:t>, Green: </a:t>
            </a:r>
            <a:r>
              <a:rPr lang="en-US" sz="1200" b="1" dirty="0" smtClean="0"/>
              <a:t>224</a:t>
            </a:r>
            <a:r>
              <a:rPr lang="en-US" sz="1200" dirty="0" smtClean="0"/>
              <a:t>, Blue: </a:t>
            </a:r>
            <a:r>
              <a:rPr lang="en-US" sz="1200" b="1" dirty="0" smtClean="0"/>
              <a:t>52</a:t>
            </a:r>
            <a:r>
              <a:rPr lang="en-US" sz="1200" dirty="0" smtClean="0"/>
              <a:t>.</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b="0" kern="1200" baseline="0" dirty="0" smtClean="0">
                <a:solidFill>
                  <a:schemeClr val="tx1"/>
                </a:solidFill>
                <a:latin typeface="+mn-lt"/>
                <a:ea typeface="+mn-ea"/>
                <a:cs typeface="+mn-cs"/>
              </a:rPr>
              <a:t>Drag the third text box to the right of the second text box, above the curve.</a:t>
            </a:r>
            <a:endParaRPr lang="en-US" sz="1200" dirty="0" smtClean="0"/>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seventh animation effect (fade effect for the third text box). On the </a:t>
            </a:r>
            <a:r>
              <a:rPr lang="en-US" sz="1200" b="1" i="0" kern="1200" baseline="0" dirty="0" smtClean="0">
                <a:solidFill>
                  <a:schemeClr val="tx1"/>
                </a:solidFill>
                <a:latin typeface="+mn-lt"/>
                <a:ea typeface="+mn-ea"/>
                <a:cs typeface="+mn-cs"/>
              </a:rPr>
              <a:t>Animations</a:t>
            </a:r>
            <a:r>
              <a:rPr lang="en-US" sz="1200" i="0" kern="1200" baseline="0" dirty="0" smtClean="0">
                <a:solidFill>
                  <a:schemeClr val="tx1"/>
                </a:solidFill>
                <a:latin typeface="+mn-lt"/>
                <a:ea typeface="+mn-ea"/>
                <a:cs typeface="+mn-cs"/>
              </a:rPr>
              <a:t> tab, in the </a:t>
            </a:r>
            <a:r>
              <a:rPr lang="en-US" sz="1200" b="1" i="0" kern="1200" baseline="0" dirty="0" smtClean="0">
                <a:solidFill>
                  <a:schemeClr val="tx1"/>
                </a:solidFill>
                <a:latin typeface="+mn-lt"/>
                <a:ea typeface="+mn-ea"/>
                <a:cs typeface="+mn-cs"/>
              </a:rPr>
              <a:t>Timing</a:t>
            </a:r>
            <a:r>
              <a:rPr lang="en-US" sz="1200" i="0" kern="1200" baseline="0" dirty="0" smtClean="0">
                <a:solidFill>
                  <a:schemeClr val="tx1"/>
                </a:solidFill>
                <a:latin typeface="+mn-lt"/>
                <a:ea typeface="+mn-ea"/>
                <a:cs typeface="+mn-cs"/>
              </a:rPr>
              <a:t> group, do the following:</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Delay</a:t>
            </a:r>
            <a:r>
              <a:rPr lang="en-US" sz="1200" i="0" kern="1200" baseline="0" dirty="0" smtClean="0">
                <a:solidFill>
                  <a:schemeClr val="tx1"/>
                </a:solidFill>
                <a:latin typeface="+mn-lt"/>
                <a:ea typeface="+mn-ea"/>
                <a:cs typeface="+mn-cs"/>
              </a:rPr>
              <a:t> box, enter </a:t>
            </a:r>
            <a:r>
              <a:rPr lang="en-US" sz="1200" b="1" i="0" kern="1200" baseline="0" dirty="0" smtClean="0">
                <a:solidFill>
                  <a:schemeClr val="tx1"/>
                </a:solidFill>
                <a:latin typeface="+mn-lt"/>
                <a:ea typeface="+mn-ea"/>
                <a:cs typeface="+mn-cs"/>
              </a:rPr>
              <a:t>0.9</a:t>
            </a:r>
            <a:r>
              <a:rPr lang="en-US" sz="1200" i="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Duration </a:t>
            </a:r>
            <a:r>
              <a:rPr lang="en-US" sz="1200" i="0" kern="1200" baseline="0" dirty="0" smtClean="0">
                <a:solidFill>
                  <a:schemeClr val="tx1"/>
                </a:solidFill>
                <a:latin typeface="+mn-lt"/>
                <a:ea typeface="+mn-ea"/>
                <a:cs typeface="+mn-cs"/>
              </a:rPr>
              <a:t>box, enter </a:t>
            </a:r>
            <a:r>
              <a:rPr lang="en-US" sz="1200" b="1" i="0" kern="1200" baseline="0" dirty="0" smtClean="0">
                <a:solidFill>
                  <a:schemeClr val="tx1"/>
                </a:solidFill>
                <a:latin typeface="+mn-lt"/>
                <a:ea typeface="+mn-ea"/>
                <a:cs typeface="+mn-cs"/>
              </a:rPr>
              <a:t>0.7 seconds</a:t>
            </a:r>
            <a:r>
              <a:rPr lang="en-US" sz="1200" i="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eighth animation effect (spin effect for the third text box). On the </a:t>
            </a:r>
            <a:r>
              <a:rPr lang="en-US" sz="1200" b="1" i="0" kern="1200" baseline="0" dirty="0" smtClean="0">
                <a:solidFill>
                  <a:schemeClr val="tx1"/>
                </a:solidFill>
                <a:latin typeface="+mn-lt"/>
                <a:ea typeface="+mn-ea"/>
                <a:cs typeface="+mn-cs"/>
              </a:rPr>
              <a:t>Animations</a:t>
            </a:r>
            <a:r>
              <a:rPr lang="en-US" sz="1200" i="0" kern="1200" baseline="0" dirty="0" smtClean="0">
                <a:solidFill>
                  <a:schemeClr val="tx1"/>
                </a:solidFill>
                <a:latin typeface="+mn-lt"/>
                <a:ea typeface="+mn-ea"/>
                <a:cs typeface="+mn-cs"/>
              </a:rPr>
              <a:t> tab, in the </a:t>
            </a:r>
            <a:r>
              <a:rPr lang="en-US" sz="1200" b="1" i="0" kern="1200" baseline="0" dirty="0" smtClean="0">
                <a:solidFill>
                  <a:schemeClr val="tx1"/>
                </a:solidFill>
                <a:latin typeface="+mn-lt"/>
                <a:ea typeface="+mn-ea"/>
                <a:cs typeface="+mn-cs"/>
              </a:rPr>
              <a:t>Timing</a:t>
            </a:r>
            <a:r>
              <a:rPr lang="en-US" sz="1200" i="0" kern="1200" baseline="0" dirty="0" smtClean="0">
                <a:solidFill>
                  <a:schemeClr val="tx1"/>
                </a:solidFill>
                <a:latin typeface="+mn-lt"/>
                <a:ea typeface="+mn-ea"/>
                <a:cs typeface="+mn-cs"/>
              </a:rPr>
              <a:t> group, do the following:</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Delay</a:t>
            </a:r>
            <a:r>
              <a:rPr lang="en-US" sz="1200" i="0" kern="1200" baseline="0" dirty="0" smtClean="0">
                <a:solidFill>
                  <a:schemeClr val="tx1"/>
                </a:solidFill>
                <a:latin typeface="+mn-lt"/>
                <a:ea typeface="+mn-ea"/>
                <a:cs typeface="+mn-cs"/>
              </a:rPr>
              <a:t> box, enter </a:t>
            </a:r>
            <a:r>
              <a:rPr lang="en-US" sz="1200" b="1" i="0" kern="1200" baseline="0" dirty="0" smtClean="0">
                <a:solidFill>
                  <a:schemeClr val="tx1"/>
                </a:solidFill>
                <a:latin typeface="+mn-lt"/>
                <a:ea typeface="+mn-ea"/>
                <a:cs typeface="+mn-cs"/>
              </a:rPr>
              <a:t>0.9</a:t>
            </a:r>
            <a:r>
              <a:rPr lang="en-US" sz="1200" i="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Duration </a:t>
            </a:r>
            <a:r>
              <a:rPr lang="en-US" sz="1200" i="0" kern="1200" baseline="0" dirty="0" smtClean="0">
                <a:solidFill>
                  <a:schemeClr val="tx1"/>
                </a:solidFill>
                <a:latin typeface="+mn-lt"/>
                <a:ea typeface="+mn-ea"/>
                <a:cs typeface="+mn-cs"/>
              </a:rPr>
              <a:t>box, enter </a:t>
            </a:r>
            <a:r>
              <a:rPr lang="en-US" sz="1200" b="1" i="0" kern="1200" baseline="0" dirty="0" smtClean="0">
                <a:solidFill>
                  <a:schemeClr val="tx1"/>
                </a:solidFill>
                <a:latin typeface="+mn-lt"/>
                <a:ea typeface="+mn-ea"/>
                <a:cs typeface="+mn-cs"/>
              </a:rPr>
              <a:t>0.75 seconds</a:t>
            </a:r>
            <a:r>
              <a:rPr lang="en-US" sz="1200" i="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ninth animation effect (motion path for the third text box). On the </a:t>
            </a:r>
            <a:r>
              <a:rPr lang="en-US" sz="1200" b="1" i="0" kern="1200" baseline="0" dirty="0" smtClean="0">
                <a:solidFill>
                  <a:schemeClr val="tx1"/>
                </a:solidFill>
                <a:latin typeface="+mn-lt"/>
                <a:ea typeface="+mn-ea"/>
                <a:cs typeface="+mn-cs"/>
              </a:rPr>
              <a:t>Animations</a:t>
            </a:r>
            <a:r>
              <a:rPr lang="en-US" sz="1200" i="0" kern="1200" baseline="0" dirty="0" smtClean="0">
                <a:solidFill>
                  <a:schemeClr val="tx1"/>
                </a:solidFill>
                <a:latin typeface="+mn-lt"/>
                <a:ea typeface="+mn-ea"/>
                <a:cs typeface="+mn-cs"/>
              </a:rPr>
              <a:t> tab, in the </a:t>
            </a:r>
            <a:r>
              <a:rPr lang="en-US" sz="1200" b="1" i="0" kern="1200" baseline="0" dirty="0" smtClean="0">
                <a:solidFill>
                  <a:schemeClr val="tx1"/>
                </a:solidFill>
                <a:latin typeface="+mn-lt"/>
                <a:ea typeface="+mn-ea"/>
                <a:cs typeface="+mn-cs"/>
              </a:rPr>
              <a:t>Timing</a:t>
            </a:r>
            <a:r>
              <a:rPr lang="en-US" sz="1200" i="0" kern="1200" baseline="0" dirty="0" smtClean="0">
                <a:solidFill>
                  <a:schemeClr val="tx1"/>
                </a:solidFill>
                <a:latin typeface="+mn-lt"/>
                <a:ea typeface="+mn-ea"/>
                <a:cs typeface="+mn-cs"/>
              </a:rPr>
              <a:t> group, do the following:</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Delay</a:t>
            </a:r>
            <a:r>
              <a:rPr lang="en-US" sz="1200" i="0" kern="1200" baseline="0" dirty="0" smtClean="0">
                <a:solidFill>
                  <a:schemeClr val="tx1"/>
                </a:solidFill>
                <a:latin typeface="+mn-lt"/>
                <a:ea typeface="+mn-ea"/>
                <a:cs typeface="+mn-cs"/>
              </a:rPr>
              <a:t> box, enter </a:t>
            </a:r>
            <a:r>
              <a:rPr lang="en-US" sz="1200" b="1" i="0" kern="1200" baseline="0" dirty="0" smtClean="0">
                <a:solidFill>
                  <a:schemeClr val="tx1"/>
                </a:solidFill>
                <a:latin typeface="+mn-lt"/>
                <a:ea typeface="+mn-ea"/>
                <a:cs typeface="+mn-cs"/>
              </a:rPr>
              <a:t>0.9</a:t>
            </a:r>
            <a:r>
              <a:rPr lang="en-US" sz="1200" i="0" kern="1200" baseline="0" dirty="0" smtClean="0">
                <a:solidFill>
                  <a:schemeClr val="tx1"/>
                </a:solidFill>
                <a:latin typeface="+mn-lt"/>
                <a:ea typeface="+mn-ea"/>
                <a:cs typeface="+mn-cs"/>
              </a:rPr>
              <a:t>.</a:t>
            </a:r>
          </a:p>
          <a:p>
            <a:pPr marL="685800" marR="0" lvl="3" indent="-2286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Duration </a:t>
            </a:r>
            <a:r>
              <a:rPr lang="en-US" sz="1200" i="0" kern="1200" baseline="0" dirty="0" smtClean="0">
                <a:solidFill>
                  <a:schemeClr val="tx1"/>
                </a:solidFill>
                <a:latin typeface="+mn-lt"/>
                <a:ea typeface="+mn-ea"/>
                <a:cs typeface="+mn-cs"/>
              </a:rPr>
              <a:t>box, enter </a:t>
            </a:r>
            <a:r>
              <a:rPr lang="en-US" sz="1200" b="1" i="0" kern="1200" baseline="0" dirty="0" smtClean="0">
                <a:solidFill>
                  <a:schemeClr val="tx1"/>
                </a:solidFill>
                <a:latin typeface="+mn-lt"/>
                <a:ea typeface="+mn-ea"/>
                <a:cs typeface="+mn-cs"/>
              </a:rPr>
              <a:t>1.5 seconds</a:t>
            </a:r>
            <a:r>
              <a:rPr lang="en-US" sz="1200" i="0" kern="1200" baseline="0" dirty="0" smtClean="0">
                <a:solidFill>
                  <a:schemeClr val="tx1"/>
                </a:solidFill>
                <a:latin typeface="+mn-lt"/>
                <a:ea typeface="+mn-ea"/>
                <a:cs typeface="+mn-cs"/>
              </a:rPr>
              <a:t>. </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r>
              <a:rPr lang="en-US" sz="1200" i="0" kern="1200" baseline="0" dirty="0" smtClean="0">
                <a:solidFill>
                  <a:schemeClr val="tx1"/>
                </a:solidFill>
                <a:latin typeface="+mn-lt"/>
                <a:ea typeface="+mn-ea"/>
                <a:cs typeface="+mn-cs"/>
              </a:rPr>
              <a:t>In the </a:t>
            </a:r>
            <a:r>
              <a:rPr lang="en-US" sz="1200" b="1" i="0" kern="1200" baseline="0" dirty="0" smtClean="0">
                <a:solidFill>
                  <a:schemeClr val="tx1"/>
                </a:solidFill>
                <a:latin typeface="+mn-lt"/>
                <a:ea typeface="+mn-ea"/>
                <a:cs typeface="+mn-cs"/>
              </a:rPr>
              <a:t>Animation Pane</a:t>
            </a:r>
            <a:r>
              <a:rPr lang="en-US" sz="1200" i="0" kern="1200" baseline="0" dirty="0" smtClean="0">
                <a:solidFill>
                  <a:schemeClr val="tx1"/>
                </a:solidFill>
                <a:latin typeface="+mn-lt"/>
                <a:ea typeface="+mn-ea"/>
                <a:cs typeface="+mn-cs"/>
              </a:rPr>
              <a:t>, select the ninth animation effect (motion path for the third text box). On the slide, right-click the selected motion path, and then click </a:t>
            </a:r>
            <a:r>
              <a:rPr lang="en-US" sz="1200" b="1" i="0" kern="1200" baseline="0" dirty="0" smtClean="0">
                <a:solidFill>
                  <a:schemeClr val="tx1"/>
                </a:solidFill>
                <a:latin typeface="+mn-lt"/>
                <a:ea typeface="+mn-ea"/>
                <a:cs typeface="+mn-cs"/>
              </a:rPr>
              <a:t>Edit Points</a:t>
            </a:r>
            <a:r>
              <a:rPr lang="en-US" sz="1200" i="0" kern="1200" baseline="0" dirty="0" smtClean="0">
                <a:solidFill>
                  <a:schemeClr val="tx1"/>
                </a:solidFill>
                <a:latin typeface="+mn-lt"/>
                <a:ea typeface="+mn-ea"/>
                <a:cs typeface="+mn-cs"/>
              </a:rPr>
              <a:t>. Drag the points on the path to match the path to the curved line. (</a:t>
            </a:r>
            <a:r>
              <a:rPr lang="en-US" sz="1200" b="1" i="0" kern="1200" baseline="0" dirty="0" smtClean="0">
                <a:solidFill>
                  <a:schemeClr val="tx1"/>
                </a:solidFill>
                <a:latin typeface="+mn-lt"/>
                <a:ea typeface="+mn-ea"/>
                <a:cs typeface="+mn-cs"/>
              </a:rPr>
              <a:t>Note:</a:t>
            </a:r>
            <a:r>
              <a:rPr lang="en-US" sz="1200" i="0" kern="1200" baseline="0" dirty="0" smtClean="0">
                <a:solidFill>
                  <a:schemeClr val="tx1"/>
                </a:solidFill>
                <a:latin typeface="+mn-lt"/>
                <a:ea typeface="+mn-ea"/>
                <a:cs typeface="+mn-cs"/>
              </a:rPr>
              <a:t> The endpoint will be above the curved line and the path will eventually meet the curve. The starting point will be further to the right of the right edge of the slide than the starting point for the first motion path.)</a:t>
            </a:r>
          </a:p>
          <a:p>
            <a:pPr marL="228600" marR="0" lvl="2" indent="-228600" algn="l" defTabSz="914400" rtl="0" eaLnBrk="1" fontAlgn="auto" latinLnBrk="0" hangingPunct="1">
              <a:lnSpc>
                <a:spcPct val="100000"/>
              </a:lnSpc>
              <a:spcBef>
                <a:spcPts val="0"/>
              </a:spcBef>
              <a:spcAft>
                <a:spcPts val="0"/>
              </a:spcAft>
              <a:buClrTx/>
              <a:buSzTx/>
              <a:buFont typeface="+mj-lt"/>
              <a:buAutoNum type="arabicPeriod" startAt="6"/>
              <a:tabLst/>
              <a:defRPr/>
            </a:pPr>
            <a:endParaRPr lang="en-US" sz="1200" b="0" kern="1200" baseline="0" dirty="0" smtClean="0">
              <a:solidFill>
                <a:schemeClr val="tx1"/>
              </a:solidFill>
              <a:latin typeface="+mn-lt"/>
              <a:ea typeface="+mn-ea"/>
              <a:cs typeface="+mn-cs"/>
            </a:endParaRPr>
          </a:p>
          <a:p>
            <a:endParaRPr lang="en-US" sz="1200" dirty="0" smtClean="0"/>
          </a:p>
          <a:p>
            <a:r>
              <a:rPr lang="en-US" sz="1200" kern="1200" dirty="0" smtClean="0">
                <a:solidFill>
                  <a:schemeClr val="tx1"/>
                </a:solidFill>
                <a:latin typeface="+mn-lt"/>
                <a:ea typeface="+mn-ea"/>
                <a:cs typeface="+mn-cs"/>
              </a:rPr>
              <a:t>To reproduce the background on this slide, do the following: </a:t>
            </a:r>
          </a:p>
          <a:p>
            <a:pPr marL="228600" lvl="0" indent="-228600">
              <a:buFont typeface="+mj-lt"/>
              <a:buAutoNum type="arabicPeriod"/>
            </a:pPr>
            <a:r>
              <a:rPr lang="en-US" sz="1200" kern="1200" dirty="0" smtClean="0">
                <a:solidFill>
                  <a:schemeClr val="tx1"/>
                </a:solidFill>
                <a:latin typeface="+mn-lt"/>
                <a:ea typeface="+mn-ea"/>
                <a:cs typeface="+mn-cs"/>
              </a:rPr>
              <a:t>Right-click the slide background area, and then click </a:t>
            </a:r>
            <a:r>
              <a:rPr lang="en-US" sz="1200" b="1" kern="1200" dirty="0" smtClean="0">
                <a:solidFill>
                  <a:schemeClr val="tx1"/>
                </a:solidFill>
                <a:latin typeface="+mn-lt"/>
                <a:ea typeface="+mn-ea"/>
                <a:cs typeface="+mn-cs"/>
              </a:rPr>
              <a:t>Format Background</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Format Background </a:t>
            </a:r>
            <a:r>
              <a:rPr lang="en-US" sz="1200" kern="1200" dirty="0" smtClean="0">
                <a:solidFill>
                  <a:schemeClr val="tx1"/>
                </a:solidFill>
                <a:latin typeface="+mn-lt"/>
                <a:ea typeface="+mn-ea"/>
                <a:cs typeface="+mn-cs"/>
              </a:rPr>
              <a:t>dialog box, click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left pane, select </a:t>
            </a:r>
            <a:r>
              <a:rPr lang="en-US" sz="1200" b="1" kern="1200" dirty="0" smtClean="0">
                <a:solidFill>
                  <a:schemeClr val="tx1"/>
                </a:solidFill>
                <a:latin typeface="+mn-lt"/>
                <a:ea typeface="+mn-ea"/>
                <a:cs typeface="+mn-cs"/>
              </a:rPr>
              <a:t>Gradient fill</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pane, and then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Radial</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From Corner</a:t>
            </a:r>
            <a:r>
              <a:rPr lang="en-US" sz="1200" b="0" kern="1200" dirty="0" smtClean="0">
                <a:solidFill>
                  <a:schemeClr val="tx1"/>
                </a:solidFill>
                <a:latin typeface="+mn-lt"/>
                <a:ea typeface="+mn-ea"/>
                <a:cs typeface="+mn-cs"/>
              </a:rPr>
              <a:t> (fifth option from the left).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Add gradient stop</a:t>
            </a:r>
            <a:r>
              <a:rPr lang="en-US" sz="1200" b="0" kern="1200" dirty="0" smtClean="0">
                <a:solidFill>
                  <a:schemeClr val="tx1"/>
                </a:solidFill>
                <a:latin typeface="+mn-lt"/>
                <a:ea typeface="+mn-ea"/>
                <a:cs typeface="+mn-cs"/>
              </a:rPr>
              <a:t> or </a:t>
            </a:r>
            <a:r>
              <a:rPr lang="en-US" sz="1200" b="1" kern="1200" dirty="0" smtClean="0">
                <a:solidFill>
                  <a:schemeClr val="tx1"/>
                </a:solidFill>
                <a:latin typeface="+mn-lt"/>
                <a:ea typeface="+mn-ea"/>
                <a:cs typeface="+mn-cs"/>
              </a:rPr>
              <a:t>Remove gradient stop</a:t>
            </a:r>
            <a:r>
              <a:rPr lang="en-US" sz="1200" kern="1200" dirty="0" smtClean="0">
                <a:solidFill>
                  <a:schemeClr val="tx1"/>
                </a:solidFill>
                <a:latin typeface="+mn-lt"/>
                <a:ea typeface="+mn-ea"/>
                <a:cs typeface="+mn-cs"/>
              </a:rPr>
              <a:t> until two stops appear in the slider.</a:t>
            </a:r>
          </a:p>
          <a:p>
            <a:pPr marL="228600" lvl="0" indent="-228600">
              <a:buFont typeface="+mj-lt"/>
              <a:buAutoNum type="arabicPeriod"/>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first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a:t>
            </a:r>
            <a:r>
              <a:rPr lang="en-US" sz="1200" b="0" kern="1200" dirty="0" smtClean="0">
                <a:solidFill>
                  <a:schemeClr val="tx1"/>
                </a:solidFill>
                <a:latin typeface="+mn-lt"/>
                <a:ea typeface="+mn-ea"/>
                <a:cs typeface="+mn-cs"/>
              </a:rPr>
              <a:t>(first row, first option from the left).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b="0" kern="1200" dirty="0" smtClean="0">
                <a:solidFill>
                  <a:schemeClr val="tx1"/>
                </a:solidFill>
                <a:latin typeface="+mn-lt"/>
                <a:ea typeface="+mn-ea"/>
                <a:cs typeface="+mn-cs"/>
              </a:rPr>
              <a:t>the last stop in the slider</a:t>
            </a:r>
            <a:r>
              <a:rPr lang="en-US" sz="1200" kern="1200" dirty="0" smtClean="0">
                <a:solidFill>
                  <a:schemeClr val="tx1"/>
                </a:solidFill>
                <a:latin typeface="+mn-lt"/>
                <a:ea typeface="+mn-ea"/>
                <a:cs typeface="+mn-cs"/>
              </a:rPr>
              <a:t>, and then do the following: </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100%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White, Background 1, Darker 35% </a:t>
            </a:r>
            <a:r>
              <a:rPr lang="en-US" sz="1200" b="0" kern="1200" dirty="0" smtClean="0">
                <a:solidFill>
                  <a:schemeClr val="tx1"/>
                </a:solidFill>
                <a:latin typeface="+mn-lt"/>
                <a:ea typeface="+mn-ea"/>
                <a:cs typeface="+mn-cs"/>
              </a:rPr>
              <a:t>(fifth</a:t>
            </a:r>
            <a:r>
              <a:rPr lang="en-US" sz="1200" b="0" kern="1200" baseline="0" dirty="0" smtClean="0">
                <a:solidFill>
                  <a:schemeClr val="tx1"/>
                </a:solidFill>
                <a:latin typeface="+mn-lt"/>
                <a:ea typeface="+mn-ea"/>
                <a:cs typeface="+mn-cs"/>
              </a:rPr>
              <a:t> row, first option from the left)</a:t>
            </a:r>
            <a:r>
              <a:rPr lang="en-US" sz="1200" b="0" kern="1200" dirty="0" smtClean="0">
                <a:solidFill>
                  <a:schemeClr val="tx1"/>
                </a:solidFill>
                <a:latin typeface="+mn-lt"/>
                <a:ea typeface="+mn-ea"/>
                <a:cs typeface="+mn-cs"/>
              </a:rPr>
              <a:t>.</a:t>
            </a:r>
          </a:p>
          <a:p>
            <a:pPr marL="1143000" lvl="2" indent="-228600">
              <a:buFont typeface="Arial" pitchFamily="34" charset="0"/>
              <a:buNone/>
            </a:pPr>
            <a:endParaRPr lang="en-US" sz="1200" b="0" kern="1200" dirty="0" smtClean="0">
              <a:solidFill>
                <a:schemeClr val="tx1"/>
              </a:solidFill>
              <a:latin typeface="+mn-lt"/>
              <a:ea typeface="+mn-ea"/>
              <a:cs typeface="+mn-cs"/>
            </a:endParaRPr>
          </a:p>
        </p:txBody>
      </p:sp>
      <p:sp>
        <p:nvSpPr>
          <p:cNvPr id="5" name="Slide Image Placeholder 4"/>
          <p:cNvSpPr>
            <a:spLocks noGrp="1" noRot="1" noChangeAspect="1"/>
          </p:cNvSpPr>
          <p:nvPr>
            <p:ph type="sldImg"/>
          </p:nvPr>
        </p:nvSpPr>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Click to edit Master subtitle style</a:t>
            </a:r>
            <a:endParaRPr lang="en-US"/>
          </a:p>
        </p:txBody>
      </p:sp>
      <p:sp>
        <p:nvSpPr>
          <p:cNvPr id="4" name="Date Placeholder 3"/>
          <p:cNvSpPr>
            <a:spLocks noGrp="1"/>
          </p:cNvSpPr>
          <p:nvPr>
            <p:ph type="dt" sz="half" idx="10"/>
          </p:nvPr>
        </p:nvSpPr>
        <p:spPr/>
        <p:txBody>
          <a:bodyPr/>
          <a:lstStyle/>
          <a:p>
            <a:fld id="{EBCD5785-8A43-4CC4-A705-D4AA7E8DB57F}" type="datetimeFigureOut">
              <a:rPr lang="en-US" smtClean="0">
                <a:solidFill>
                  <a:prstClr val="black">
                    <a:tint val="75000"/>
                  </a:prstClr>
                </a:solidFill>
              </a:rPr>
              <a:pPr/>
              <a:t>20.09.15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0023867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4" name="Date Placeholder 3"/>
          <p:cNvSpPr>
            <a:spLocks noGrp="1"/>
          </p:cNvSpPr>
          <p:nvPr>
            <p:ph type="dt" sz="half" idx="10"/>
          </p:nvPr>
        </p:nvSpPr>
        <p:spPr/>
        <p:txBody>
          <a:bodyPr/>
          <a:lstStyle/>
          <a:p>
            <a:fld id="{EBCD5785-8A43-4CC4-A705-D4AA7E8DB57F}" type="datetimeFigureOut">
              <a:rPr lang="en-US" smtClean="0">
                <a:solidFill>
                  <a:prstClr val="black">
                    <a:tint val="75000"/>
                  </a:prstClr>
                </a:solidFill>
              </a:rPr>
              <a:pPr/>
              <a:t>20.09.15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6452680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4" name="Date Placeholder 3"/>
          <p:cNvSpPr>
            <a:spLocks noGrp="1"/>
          </p:cNvSpPr>
          <p:nvPr>
            <p:ph type="dt" sz="half" idx="10"/>
          </p:nvPr>
        </p:nvSpPr>
        <p:spPr/>
        <p:txBody>
          <a:bodyPr/>
          <a:lstStyle/>
          <a:p>
            <a:fld id="{EBCD5785-8A43-4CC4-A705-D4AA7E8DB57F}" type="datetimeFigureOut">
              <a:rPr lang="en-US" smtClean="0">
                <a:solidFill>
                  <a:prstClr val="black">
                    <a:tint val="75000"/>
                  </a:prstClr>
                </a:solidFill>
              </a:rPr>
              <a:pPr/>
              <a:t>20.09.15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8795821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Click to edit Master title style</a:t>
            </a:r>
            <a:endParaRPr lang="en-US"/>
          </a:p>
        </p:txBody>
      </p:sp>
      <p:sp>
        <p:nvSpPr>
          <p:cNvPr id="3" name="Content Placeholder 2"/>
          <p:cNvSpPr>
            <a:spLocks noGrp="1"/>
          </p:cNvSpPr>
          <p:nvPr>
            <p:ph idx="1"/>
          </p:nvPr>
        </p:nvSpPr>
        <p:spPr/>
        <p:txBody>
          <a:body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4" name="Date Placeholder 3"/>
          <p:cNvSpPr>
            <a:spLocks noGrp="1"/>
          </p:cNvSpPr>
          <p:nvPr>
            <p:ph type="dt" sz="half" idx="10"/>
          </p:nvPr>
        </p:nvSpPr>
        <p:spPr/>
        <p:txBody>
          <a:bodyPr/>
          <a:lstStyle/>
          <a:p>
            <a:fld id="{EBCD5785-8A43-4CC4-A705-D4AA7E8DB57F}" type="datetimeFigureOut">
              <a:rPr lang="en-US" smtClean="0">
                <a:solidFill>
                  <a:prstClr val="black">
                    <a:tint val="75000"/>
                  </a:prstClr>
                </a:solidFill>
              </a:rPr>
              <a:pPr/>
              <a:t>20.09.15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607814157"/>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Click to edit Master text styles</a:t>
            </a:r>
          </a:p>
        </p:txBody>
      </p:sp>
      <p:sp>
        <p:nvSpPr>
          <p:cNvPr id="4" name="Date Placeholder 3"/>
          <p:cNvSpPr>
            <a:spLocks noGrp="1"/>
          </p:cNvSpPr>
          <p:nvPr>
            <p:ph type="dt" sz="half" idx="10"/>
          </p:nvPr>
        </p:nvSpPr>
        <p:spPr/>
        <p:txBody>
          <a:bodyPr/>
          <a:lstStyle/>
          <a:p>
            <a:fld id="{EBCD5785-8A43-4CC4-A705-D4AA7E8DB57F}" type="datetimeFigureOut">
              <a:rPr lang="en-US" smtClean="0">
                <a:solidFill>
                  <a:prstClr val="black">
                    <a:tint val="75000"/>
                  </a:prstClr>
                </a:solidFill>
              </a:rPr>
              <a:pPr/>
              <a:t>20.09.15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21008157"/>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5" name="Date Placeholder 4"/>
          <p:cNvSpPr>
            <a:spLocks noGrp="1"/>
          </p:cNvSpPr>
          <p:nvPr>
            <p:ph type="dt" sz="half" idx="10"/>
          </p:nvPr>
        </p:nvSpPr>
        <p:spPr/>
        <p:txBody>
          <a:bodyPr/>
          <a:lstStyle/>
          <a:p>
            <a:fld id="{EBCD5785-8A43-4CC4-A705-D4AA7E8DB57F}" type="datetimeFigureOut">
              <a:rPr lang="en-US" smtClean="0">
                <a:solidFill>
                  <a:prstClr val="black">
                    <a:tint val="75000"/>
                  </a:prstClr>
                </a:solidFill>
              </a:rPr>
              <a:pPr/>
              <a:t>20.09.15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2371671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7" name="Date Placeholder 6"/>
          <p:cNvSpPr>
            <a:spLocks noGrp="1"/>
          </p:cNvSpPr>
          <p:nvPr>
            <p:ph type="dt" sz="half" idx="10"/>
          </p:nvPr>
        </p:nvSpPr>
        <p:spPr/>
        <p:txBody>
          <a:bodyPr/>
          <a:lstStyle/>
          <a:p>
            <a:fld id="{EBCD5785-8A43-4CC4-A705-D4AA7E8DB57F}" type="datetimeFigureOut">
              <a:rPr lang="en-US" smtClean="0">
                <a:solidFill>
                  <a:prstClr val="black">
                    <a:tint val="75000"/>
                  </a:prstClr>
                </a:solidFill>
              </a:rPr>
              <a:pPr/>
              <a:t>20.09.15</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30248527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Click to edit Master title style</a:t>
            </a:r>
            <a:endParaRPr lang="en-US"/>
          </a:p>
        </p:txBody>
      </p:sp>
      <p:sp>
        <p:nvSpPr>
          <p:cNvPr id="3" name="Date Placeholder 2"/>
          <p:cNvSpPr>
            <a:spLocks noGrp="1"/>
          </p:cNvSpPr>
          <p:nvPr>
            <p:ph type="dt" sz="half" idx="10"/>
          </p:nvPr>
        </p:nvSpPr>
        <p:spPr/>
        <p:txBody>
          <a:bodyPr/>
          <a:lstStyle/>
          <a:p>
            <a:fld id="{EBCD5785-8A43-4CC4-A705-D4AA7E8DB57F}" type="datetimeFigureOut">
              <a:rPr lang="en-US" smtClean="0">
                <a:solidFill>
                  <a:prstClr val="black">
                    <a:tint val="75000"/>
                  </a:prstClr>
                </a:solidFill>
              </a:rPr>
              <a:pPr/>
              <a:t>20.09.15</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0854939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CD5785-8A43-4CC4-A705-D4AA7E8DB57F}" type="datetimeFigureOut">
              <a:rPr lang="en-US" smtClean="0">
                <a:solidFill>
                  <a:prstClr val="black">
                    <a:tint val="75000"/>
                  </a:prstClr>
                </a:solidFill>
              </a:rPr>
              <a:pPr/>
              <a:t>20.09.15</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86654198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Click to edit Master text styles</a:t>
            </a:r>
          </a:p>
        </p:txBody>
      </p:sp>
      <p:sp>
        <p:nvSpPr>
          <p:cNvPr id="5" name="Date Placeholder 4"/>
          <p:cNvSpPr>
            <a:spLocks noGrp="1"/>
          </p:cNvSpPr>
          <p:nvPr>
            <p:ph type="dt" sz="half" idx="10"/>
          </p:nvPr>
        </p:nvSpPr>
        <p:spPr/>
        <p:txBody>
          <a:bodyPr/>
          <a:lstStyle/>
          <a:p>
            <a:fld id="{EBCD5785-8A43-4CC4-A705-D4AA7E8DB57F}" type="datetimeFigureOut">
              <a:rPr lang="en-US" smtClean="0">
                <a:solidFill>
                  <a:prstClr val="black">
                    <a:tint val="75000"/>
                  </a:prstClr>
                </a:solidFill>
              </a:rPr>
              <a:pPr/>
              <a:t>20.09.15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9989229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Click to edit Master text styles</a:t>
            </a:r>
          </a:p>
        </p:txBody>
      </p:sp>
      <p:sp>
        <p:nvSpPr>
          <p:cNvPr id="5" name="Date Placeholder 4"/>
          <p:cNvSpPr>
            <a:spLocks noGrp="1"/>
          </p:cNvSpPr>
          <p:nvPr>
            <p:ph type="dt" sz="half" idx="10"/>
          </p:nvPr>
        </p:nvSpPr>
        <p:spPr/>
        <p:txBody>
          <a:bodyPr/>
          <a:lstStyle/>
          <a:p>
            <a:fld id="{EBCD5785-8A43-4CC4-A705-D4AA7E8DB57F}" type="datetimeFigureOut">
              <a:rPr lang="en-US" smtClean="0">
                <a:solidFill>
                  <a:prstClr val="black">
                    <a:tint val="75000"/>
                  </a:prstClr>
                </a:solidFill>
              </a:rPr>
              <a:pPr/>
              <a:t>20.09.15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95484229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CD5785-8A43-4CC4-A705-D4AA7E8DB57F}" type="datetimeFigureOut">
              <a:rPr lang="en-US" smtClean="0">
                <a:solidFill>
                  <a:prstClr val="black">
                    <a:tint val="75000"/>
                  </a:prstClr>
                </a:solidFill>
              </a:rPr>
              <a:pPr/>
              <a:t>20.09.15</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75B4CE-5129-41CA-A75E-F2AE589D1F47}"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99314743"/>
      </p:ext>
    </p:extLst>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hyperlink" Target="file://localhost/sword/::CzeB21:Galatsk%25C3%25BDm%205/18" TargetMode="External"/><Relationship Id="rId4" Type="http://schemas.openxmlformats.org/officeDocument/2006/relationships/hyperlink" Target="file://localhost/sword/::CzeB21:Galatsk%25C3%25BDm%205/19" TargetMode="External"/><Relationship Id="rId5" Type="http://schemas.openxmlformats.org/officeDocument/2006/relationships/hyperlink" Target="file://localhost/sword/::CzeB21:Galatsk%25C3%25BDm%205/20" TargetMode="External"/><Relationship Id="rId6" Type="http://schemas.openxmlformats.org/officeDocument/2006/relationships/hyperlink" Target="file://localhost/sword/::CzeB21:Galatsk%25C3%25BDm%205/21" TargetMode="External"/><Relationship Id="rId7" Type="http://schemas.openxmlformats.org/officeDocument/2006/relationships/hyperlink" Target="file://localhost/sword/::CzeB21:Galatsk%25C3%25BDm%205/22" TargetMode="External"/><Relationship Id="rId8" Type="http://schemas.openxmlformats.org/officeDocument/2006/relationships/hyperlink" Target="file://localhost/sword/::CzeB21:Galatsk%25C3%25BDm%205/23" TargetMode="External"/><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100000">
              <a:schemeClr val="bg1">
                <a:lumMod val="65000"/>
              </a:schemeClr>
            </a:gs>
          </a:gsLst>
          <a:path path="circle">
            <a:fillToRect r="100000" b="100000"/>
          </a:path>
        </a:gradFill>
        <a:effectLst/>
      </p:bgPr>
    </p:bg>
    <p:spTree>
      <p:nvGrpSpPr>
        <p:cNvPr id="1" name=""/>
        <p:cNvGrpSpPr/>
        <p:nvPr/>
      </p:nvGrpSpPr>
      <p:grpSpPr>
        <a:xfrm>
          <a:off x="0" y="0"/>
          <a:ext cx="0" cy="0"/>
          <a:chOff x="0" y="0"/>
          <a:chExt cx="0" cy="0"/>
        </a:xfrm>
      </p:grpSpPr>
      <p:sp>
        <p:nvSpPr>
          <p:cNvPr id="14" name="Freeform 13"/>
          <p:cNvSpPr/>
          <p:nvPr/>
        </p:nvSpPr>
        <p:spPr>
          <a:xfrm>
            <a:off x="-228600" y="1135702"/>
            <a:ext cx="9526979" cy="3208687"/>
          </a:xfrm>
          <a:custGeom>
            <a:avLst/>
            <a:gdLst>
              <a:gd name="connsiteX0" fmla="*/ 0 w 9880270"/>
              <a:gd name="connsiteY0" fmla="*/ 2101933 h 2101933"/>
              <a:gd name="connsiteX1" fmla="*/ 1270660 w 9880270"/>
              <a:gd name="connsiteY1" fmla="*/ 771896 h 2101933"/>
              <a:gd name="connsiteX2" fmla="*/ 3135085 w 9880270"/>
              <a:gd name="connsiteY2" fmla="*/ 570016 h 2101933"/>
              <a:gd name="connsiteX3" fmla="*/ 4785756 w 9880270"/>
              <a:gd name="connsiteY3" fmla="*/ 1638795 h 2101933"/>
              <a:gd name="connsiteX4" fmla="*/ 6056415 w 9880270"/>
              <a:gd name="connsiteY4" fmla="*/ 1900052 h 2101933"/>
              <a:gd name="connsiteX5" fmla="*/ 7992093 w 9880270"/>
              <a:gd name="connsiteY5" fmla="*/ 1282535 h 2101933"/>
              <a:gd name="connsiteX6" fmla="*/ 9880270 w 9880270"/>
              <a:gd name="connsiteY6" fmla="*/ 0 h 2101933"/>
              <a:gd name="connsiteX0" fmla="*/ 0 w 9880270"/>
              <a:gd name="connsiteY0" fmla="*/ 2101933 h 2101933"/>
              <a:gd name="connsiteX1" fmla="*/ 1270660 w 9880270"/>
              <a:gd name="connsiteY1" fmla="*/ 771896 h 2101933"/>
              <a:gd name="connsiteX2" fmla="*/ 3135085 w 9880270"/>
              <a:gd name="connsiteY2" fmla="*/ 570016 h 2101933"/>
              <a:gd name="connsiteX3" fmla="*/ 4785756 w 9880270"/>
              <a:gd name="connsiteY3" fmla="*/ 1638795 h 2101933"/>
              <a:gd name="connsiteX4" fmla="*/ 7992093 w 9880270"/>
              <a:gd name="connsiteY4" fmla="*/ 1282535 h 2101933"/>
              <a:gd name="connsiteX5" fmla="*/ 9880270 w 9880270"/>
              <a:gd name="connsiteY5" fmla="*/ 0 h 2101933"/>
              <a:gd name="connsiteX0" fmla="*/ 0 w 9880270"/>
              <a:gd name="connsiteY0" fmla="*/ 2101933 h 2101933"/>
              <a:gd name="connsiteX1" fmla="*/ 1270660 w 9880270"/>
              <a:gd name="connsiteY1" fmla="*/ 771896 h 2101933"/>
              <a:gd name="connsiteX2" fmla="*/ 3135085 w 9880270"/>
              <a:gd name="connsiteY2" fmla="*/ 570016 h 2101933"/>
              <a:gd name="connsiteX3" fmla="*/ 4785756 w 9880270"/>
              <a:gd name="connsiteY3" fmla="*/ 1638795 h 2101933"/>
              <a:gd name="connsiteX4" fmla="*/ 9880270 w 9880270"/>
              <a:gd name="connsiteY4" fmla="*/ 0 h 2101933"/>
              <a:gd name="connsiteX0" fmla="*/ 0 w 9880270"/>
              <a:gd name="connsiteY0" fmla="*/ 2101933 h 2101933"/>
              <a:gd name="connsiteX1" fmla="*/ 1270660 w 9880270"/>
              <a:gd name="connsiteY1" fmla="*/ 771896 h 2101933"/>
              <a:gd name="connsiteX2" fmla="*/ 3135085 w 9880270"/>
              <a:gd name="connsiteY2" fmla="*/ 570016 h 2101933"/>
              <a:gd name="connsiteX3" fmla="*/ 5655039 w 9880270"/>
              <a:gd name="connsiteY3" fmla="*/ 1867395 h 2101933"/>
              <a:gd name="connsiteX4" fmla="*/ 9880270 w 9880270"/>
              <a:gd name="connsiteY4" fmla="*/ 0 h 2101933"/>
              <a:gd name="connsiteX0" fmla="*/ 0 w 9880270"/>
              <a:gd name="connsiteY0" fmla="*/ 2101933 h 2101933"/>
              <a:gd name="connsiteX1" fmla="*/ 1270660 w 9880270"/>
              <a:gd name="connsiteY1" fmla="*/ 771896 h 2101933"/>
              <a:gd name="connsiteX2" fmla="*/ 3135085 w 9880270"/>
              <a:gd name="connsiteY2" fmla="*/ 570016 h 2101933"/>
              <a:gd name="connsiteX3" fmla="*/ 5655039 w 9880270"/>
              <a:gd name="connsiteY3" fmla="*/ 1867395 h 2101933"/>
              <a:gd name="connsiteX4" fmla="*/ 9880270 w 9880270"/>
              <a:gd name="connsiteY4" fmla="*/ 0 h 2101933"/>
              <a:gd name="connsiteX0" fmla="*/ 0 w 9880270"/>
              <a:gd name="connsiteY0" fmla="*/ 2101933 h 2101933"/>
              <a:gd name="connsiteX1" fmla="*/ 1270660 w 9880270"/>
              <a:gd name="connsiteY1" fmla="*/ 771896 h 2101933"/>
              <a:gd name="connsiteX2" fmla="*/ 5655039 w 9880270"/>
              <a:gd name="connsiteY2" fmla="*/ 1867395 h 2101933"/>
              <a:gd name="connsiteX3" fmla="*/ 9880270 w 9880270"/>
              <a:gd name="connsiteY3" fmla="*/ 0 h 2101933"/>
              <a:gd name="connsiteX0" fmla="*/ 0 w 9880270"/>
              <a:gd name="connsiteY0" fmla="*/ 2101933 h 2217717"/>
              <a:gd name="connsiteX1" fmla="*/ 5655039 w 9880270"/>
              <a:gd name="connsiteY1" fmla="*/ 1867395 h 2217717"/>
              <a:gd name="connsiteX2" fmla="*/ 9880270 w 9880270"/>
              <a:gd name="connsiteY2" fmla="*/ 0 h 2217717"/>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2947431"/>
              <a:gd name="connsiteX1" fmla="*/ 5655039 w 9880270"/>
              <a:gd name="connsiteY1" fmla="*/ 2712893 h 2947431"/>
              <a:gd name="connsiteX2" fmla="*/ 9880270 w 9880270"/>
              <a:gd name="connsiteY2" fmla="*/ 845498 h 2947431"/>
              <a:gd name="connsiteX0" fmla="*/ 0 w 9880270"/>
              <a:gd name="connsiteY0" fmla="*/ 2947431 h 3017693"/>
              <a:gd name="connsiteX1" fmla="*/ 5655039 w 9880270"/>
              <a:gd name="connsiteY1" fmla="*/ 3017693 h 3017693"/>
              <a:gd name="connsiteX2" fmla="*/ 9880270 w 9880270"/>
              <a:gd name="connsiteY2" fmla="*/ 845498 h 3017693"/>
              <a:gd name="connsiteX0" fmla="*/ 0 w 9880270"/>
              <a:gd name="connsiteY0" fmla="*/ 2947431 h 3017693"/>
              <a:gd name="connsiteX1" fmla="*/ 5655039 w 9880270"/>
              <a:gd name="connsiteY1" fmla="*/ 3017693 h 3017693"/>
              <a:gd name="connsiteX2" fmla="*/ 9880270 w 9880270"/>
              <a:gd name="connsiteY2" fmla="*/ 845498 h 3017693"/>
              <a:gd name="connsiteX0" fmla="*/ 0 w 9880270"/>
              <a:gd name="connsiteY0" fmla="*/ 2947431 h 3017693"/>
              <a:gd name="connsiteX1" fmla="*/ 5655039 w 9880270"/>
              <a:gd name="connsiteY1" fmla="*/ 3017693 h 3017693"/>
              <a:gd name="connsiteX2" fmla="*/ 9880270 w 9880270"/>
              <a:gd name="connsiteY2" fmla="*/ 845498 h 3017693"/>
              <a:gd name="connsiteX0" fmla="*/ 0 w 9880270"/>
              <a:gd name="connsiteY0" fmla="*/ 2947431 h 3017693"/>
              <a:gd name="connsiteX1" fmla="*/ 5655039 w 9880270"/>
              <a:gd name="connsiteY1" fmla="*/ 3017693 h 3017693"/>
              <a:gd name="connsiteX2" fmla="*/ 9880270 w 9880270"/>
              <a:gd name="connsiteY2" fmla="*/ 845498 h 3017693"/>
              <a:gd name="connsiteX0" fmla="*/ 0 w 9880270"/>
              <a:gd name="connsiteY0" fmla="*/ 2947431 h 3398693"/>
              <a:gd name="connsiteX1" fmla="*/ 6208220 w 9880270"/>
              <a:gd name="connsiteY1" fmla="*/ 3398693 h 3398693"/>
              <a:gd name="connsiteX2" fmla="*/ 9880270 w 9880270"/>
              <a:gd name="connsiteY2" fmla="*/ 845498 h 3398693"/>
              <a:gd name="connsiteX0" fmla="*/ 0 w 9880270"/>
              <a:gd name="connsiteY0" fmla="*/ 2947431 h 2947431"/>
              <a:gd name="connsiteX1" fmla="*/ 5417962 w 9880270"/>
              <a:gd name="connsiteY1" fmla="*/ 2560493 h 2947431"/>
              <a:gd name="connsiteX2" fmla="*/ 9880270 w 9880270"/>
              <a:gd name="connsiteY2" fmla="*/ 845498 h 2947431"/>
              <a:gd name="connsiteX0" fmla="*/ 0 w 9880270"/>
              <a:gd name="connsiteY0" fmla="*/ 2947431 h 2947431"/>
              <a:gd name="connsiteX1" fmla="*/ 5417962 w 9880270"/>
              <a:gd name="connsiteY1" fmla="*/ 2560493 h 2947431"/>
              <a:gd name="connsiteX2" fmla="*/ 9880270 w 9880270"/>
              <a:gd name="connsiteY2" fmla="*/ 845498 h 2947431"/>
              <a:gd name="connsiteX0" fmla="*/ 0 w 9880270"/>
              <a:gd name="connsiteY0" fmla="*/ 2947431 h 2947431"/>
              <a:gd name="connsiteX1" fmla="*/ 5417962 w 9880270"/>
              <a:gd name="connsiteY1" fmla="*/ 2560493 h 2947431"/>
              <a:gd name="connsiteX2" fmla="*/ 9880270 w 9880270"/>
              <a:gd name="connsiteY2" fmla="*/ 845498 h 2947431"/>
              <a:gd name="connsiteX0" fmla="*/ 0 w 9880270"/>
              <a:gd name="connsiteY0" fmla="*/ 2947431 h 3208687"/>
              <a:gd name="connsiteX1" fmla="*/ 5417962 w 9880270"/>
              <a:gd name="connsiteY1" fmla="*/ 2560493 h 3208687"/>
              <a:gd name="connsiteX2" fmla="*/ 9880270 w 9880270"/>
              <a:gd name="connsiteY2" fmla="*/ 845498 h 3208687"/>
            </a:gdLst>
            <a:ahLst/>
            <a:cxnLst>
              <a:cxn ang="0">
                <a:pos x="connsiteX0" y="connsiteY0"/>
              </a:cxn>
              <a:cxn ang="0">
                <a:pos x="connsiteX1" y="connsiteY1"/>
              </a:cxn>
              <a:cxn ang="0">
                <a:pos x="connsiteX2" y="connsiteY2"/>
              </a:cxn>
            </a:cxnLst>
            <a:rect l="l" t="t" r="r" b="b"/>
            <a:pathLst>
              <a:path w="9880270" h="3208687">
                <a:moveTo>
                  <a:pt x="0" y="2947431"/>
                </a:moveTo>
                <a:cubicBezTo>
                  <a:pt x="1473710" y="0"/>
                  <a:pt x="4011405" y="2061729"/>
                  <a:pt x="5417962" y="2560493"/>
                </a:cubicBezTo>
                <a:cubicBezTo>
                  <a:pt x="7056340" y="3208687"/>
                  <a:pt x="9065226" y="1703491"/>
                  <a:pt x="9880270" y="845498"/>
                </a:cubicBezTo>
              </a:path>
            </a:pathLst>
          </a:custGeom>
          <a:ln w="19050">
            <a:solidFill>
              <a:schemeClr val="bg1">
                <a:lumMod val="65000"/>
                <a:alpha val="50000"/>
              </a:schemeClr>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prstClr val="black"/>
              </a:solidFill>
            </a:endParaRPr>
          </a:p>
        </p:txBody>
      </p:sp>
      <p:sp>
        <p:nvSpPr>
          <p:cNvPr id="2" name="TextBox 1"/>
          <p:cNvSpPr txBox="1"/>
          <p:nvPr/>
        </p:nvSpPr>
        <p:spPr>
          <a:xfrm>
            <a:off x="4953000" y="6400800"/>
            <a:ext cx="4066550" cy="369332"/>
          </a:xfrm>
          <a:prstGeom prst="rect">
            <a:avLst/>
          </a:prstGeom>
          <a:noFill/>
        </p:spPr>
        <p:txBody>
          <a:bodyPr wrap="none" rtlCol="0">
            <a:spAutoFit/>
          </a:bodyPr>
          <a:lstStyle/>
          <a:p>
            <a:r>
              <a:rPr lang="en-US" dirty="0" smtClean="0"/>
              <a:t>Kozicovi, 20.9.2015, KC NADĚJE, Bučovice</a:t>
            </a:r>
            <a:endParaRPr lang="en-US" dirty="0"/>
          </a:p>
        </p:txBody>
      </p:sp>
    </p:spTree>
    <p:extLst>
      <p:ext uri="{BB962C8B-B14F-4D97-AF65-F5344CB8AC3E}">
        <p14:creationId xmlns:p14="http://schemas.microsoft.com/office/powerpoint/2010/main" val="370325403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100000">
              <a:schemeClr val="bg1">
                <a:lumMod val="65000"/>
              </a:schemeClr>
            </a:gs>
          </a:gsLst>
          <a:path path="circle">
            <a:fillToRect r="100000" b="100000"/>
          </a:path>
        </a:gradFill>
        <a:effectLst/>
      </p:bgPr>
    </p:bg>
    <p:spTree>
      <p:nvGrpSpPr>
        <p:cNvPr id="1" name=""/>
        <p:cNvGrpSpPr/>
        <p:nvPr/>
      </p:nvGrpSpPr>
      <p:grpSpPr>
        <a:xfrm>
          <a:off x="0" y="0"/>
          <a:ext cx="0" cy="0"/>
          <a:chOff x="0" y="0"/>
          <a:chExt cx="0" cy="0"/>
        </a:xfrm>
      </p:grpSpPr>
      <p:sp>
        <p:nvSpPr>
          <p:cNvPr id="14" name="Freeform 13"/>
          <p:cNvSpPr/>
          <p:nvPr/>
        </p:nvSpPr>
        <p:spPr>
          <a:xfrm>
            <a:off x="-228600" y="1135702"/>
            <a:ext cx="9526979" cy="3208687"/>
          </a:xfrm>
          <a:custGeom>
            <a:avLst/>
            <a:gdLst>
              <a:gd name="connsiteX0" fmla="*/ 0 w 9880270"/>
              <a:gd name="connsiteY0" fmla="*/ 2101933 h 2101933"/>
              <a:gd name="connsiteX1" fmla="*/ 1270660 w 9880270"/>
              <a:gd name="connsiteY1" fmla="*/ 771896 h 2101933"/>
              <a:gd name="connsiteX2" fmla="*/ 3135085 w 9880270"/>
              <a:gd name="connsiteY2" fmla="*/ 570016 h 2101933"/>
              <a:gd name="connsiteX3" fmla="*/ 4785756 w 9880270"/>
              <a:gd name="connsiteY3" fmla="*/ 1638795 h 2101933"/>
              <a:gd name="connsiteX4" fmla="*/ 6056415 w 9880270"/>
              <a:gd name="connsiteY4" fmla="*/ 1900052 h 2101933"/>
              <a:gd name="connsiteX5" fmla="*/ 7992093 w 9880270"/>
              <a:gd name="connsiteY5" fmla="*/ 1282535 h 2101933"/>
              <a:gd name="connsiteX6" fmla="*/ 9880270 w 9880270"/>
              <a:gd name="connsiteY6" fmla="*/ 0 h 2101933"/>
              <a:gd name="connsiteX0" fmla="*/ 0 w 9880270"/>
              <a:gd name="connsiteY0" fmla="*/ 2101933 h 2101933"/>
              <a:gd name="connsiteX1" fmla="*/ 1270660 w 9880270"/>
              <a:gd name="connsiteY1" fmla="*/ 771896 h 2101933"/>
              <a:gd name="connsiteX2" fmla="*/ 3135085 w 9880270"/>
              <a:gd name="connsiteY2" fmla="*/ 570016 h 2101933"/>
              <a:gd name="connsiteX3" fmla="*/ 4785756 w 9880270"/>
              <a:gd name="connsiteY3" fmla="*/ 1638795 h 2101933"/>
              <a:gd name="connsiteX4" fmla="*/ 7992093 w 9880270"/>
              <a:gd name="connsiteY4" fmla="*/ 1282535 h 2101933"/>
              <a:gd name="connsiteX5" fmla="*/ 9880270 w 9880270"/>
              <a:gd name="connsiteY5" fmla="*/ 0 h 2101933"/>
              <a:gd name="connsiteX0" fmla="*/ 0 w 9880270"/>
              <a:gd name="connsiteY0" fmla="*/ 2101933 h 2101933"/>
              <a:gd name="connsiteX1" fmla="*/ 1270660 w 9880270"/>
              <a:gd name="connsiteY1" fmla="*/ 771896 h 2101933"/>
              <a:gd name="connsiteX2" fmla="*/ 3135085 w 9880270"/>
              <a:gd name="connsiteY2" fmla="*/ 570016 h 2101933"/>
              <a:gd name="connsiteX3" fmla="*/ 4785756 w 9880270"/>
              <a:gd name="connsiteY3" fmla="*/ 1638795 h 2101933"/>
              <a:gd name="connsiteX4" fmla="*/ 9880270 w 9880270"/>
              <a:gd name="connsiteY4" fmla="*/ 0 h 2101933"/>
              <a:gd name="connsiteX0" fmla="*/ 0 w 9880270"/>
              <a:gd name="connsiteY0" fmla="*/ 2101933 h 2101933"/>
              <a:gd name="connsiteX1" fmla="*/ 1270660 w 9880270"/>
              <a:gd name="connsiteY1" fmla="*/ 771896 h 2101933"/>
              <a:gd name="connsiteX2" fmla="*/ 3135085 w 9880270"/>
              <a:gd name="connsiteY2" fmla="*/ 570016 h 2101933"/>
              <a:gd name="connsiteX3" fmla="*/ 5655039 w 9880270"/>
              <a:gd name="connsiteY3" fmla="*/ 1867395 h 2101933"/>
              <a:gd name="connsiteX4" fmla="*/ 9880270 w 9880270"/>
              <a:gd name="connsiteY4" fmla="*/ 0 h 2101933"/>
              <a:gd name="connsiteX0" fmla="*/ 0 w 9880270"/>
              <a:gd name="connsiteY0" fmla="*/ 2101933 h 2101933"/>
              <a:gd name="connsiteX1" fmla="*/ 1270660 w 9880270"/>
              <a:gd name="connsiteY1" fmla="*/ 771896 h 2101933"/>
              <a:gd name="connsiteX2" fmla="*/ 3135085 w 9880270"/>
              <a:gd name="connsiteY2" fmla="*/ 570016 h 2101933"/>
              <a:gd name="connsiteX3" fmla="*/ 5655039 w 9880270"/>
              <a:gd name="connsiteY3" fmla="*/ 1867395 h 2101933"/>
              <a:gd name="connsiteX4" fmla="*/ 9880270 w 9880270"/>
              <a:gd name="connsiteY4" fmla="*/ 0 h 2101933"/>
              <a:gd name="connsiteX0" fmla="*/ 0 w 9880270"/>
              <a:gd name="connsiteY0" fmla="*/ 2101933 h 2101933"/>
              <a:gd name="connsiteX1" fmla="*/ 1270660 w 9880270"/>
              <a:gd name="connsiteY1" fmla="*/ 771896 h 2101933"/>
              <a:gd name="connsiteX2" fmla="*/ 5655039 w 9880270"/>
              <a:gd name="connsiteY2" fmla="*/ 1867395 h 2101933"/>
              <a:gd name="connsiteX3" fmla="*/ 9880270 w 9880270"/>
              <a:gd name="connsiteY3" fmla="*/ 0 h 2101933"/>
              <a:gd name="connsiteX0" fmla="*/ 0 w 9880270"/>
              <a:gd name="connsiteY0" fmla="*/ 2101933 h 2217717"/>
              <a:gd name="connsiteX1" fmla="*/ 5655039 w 9880270"/>
              <a:gd name="connsiteY1" fmla="*/ 1867395 h 2217717"/>
              <a:gd name="connsiteX2" fmla="*/ 9880270 w 9880270"/>
              <a:gd name="connsiteY2" fmla="*/ 0 h 2217717"/>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2947431"/>
              <a:gd name="connsiteX1" fmla="*/ 5655039 w 9880270"/>
              <a:gd name="connsiteY1" fmla="*/ 2712893 h 2947431"/>
              <a:gd name="connsiteX2" fmla="*/ 9880270 w 9880270"/>
              <a:gd name="connsiteY2" fmla="*/ 845498 h 2947431"/>
              <a:gd name="connsiteX0" fmla="*/ 0 w 9880270"/>
              <a:gd name="connsiteY0" fmla="*/ 2947431 h 3017693"/>
              <a:gd name="connsiteX1" fmla="*/ 5655039 w 9880270"/>
              <a:gd name="connsiteY1" fmla="*/ 3017693 h 3017693"/>
              <a:gd name="connsiteX2" fmla="*/ 9880270 w 9880270"/>
              <a:gd name="connsiteY2" fmla="*/ 845498 h 3017693"/>
              <a:gd name="connsiteX0" fmla="*/ 0 w 9880270"/>
              <a:gd name="connsiteY0" fmla="*/ 2947431 h 3017693"/>
              <a:gd name="connsiteX1" fmla="*/ 5655039 w 9880270"/>
              <a:gd name="connsiteY1" fmla="*/ 3017693 h 3017693"/>
              <a:gd name="connsiteX2" fmla="*/ 9880270 w 9880270"/>
              <a:gd name="connsiteY2" fmla="*/ 845498 h 3017693"/>
              <a:gd name="connsiteX0" fmla="*/ 0 w 9880270"/>
              <a:gd name="connsiteY0" fmla="*/ 2947431 h 3017693"/>
              <a:gd name="connsiteX1" fmla="*/ 5655039 w 9880270"/>
              <a:gd name="connsiteY1" fmla="*/ 3017693 h 3017693"/>
              <a:gd name="connsiteX2" fmla="*/ 9880270 w 9880270"/>
              <a:gd name="connsiteY2" fmla="*/ 845498 h 3017693"/>
              <a:gd name="connsiteX0" fmla="*/ 0 w 9880270"/>
              <a:gd name="connsiteY0" fmla="*/ 2947431 h 3017693"/>
              <a:gd name="connsiteX1" fmla="*/ 5655039 w 9880270"/>
              <a:gd name="connsiteY1" fmla="*/ 3017693 h 3017693"/>
              <a:gd name="connsiteX2" fmla="*/ 9880270 w 9880270"/>
              <a:gd name="connsiteY2" fmla="*/ 845498 h 3017693"/>
              <a:gd name="connsiteX0" fmla="*/ 0 w 9880270"/>
              <a:gd name="connsiteY0" fmla="*/ 2947431 h 3398693"/>
              <a:gd name="connsiteX1" fmla="*/ 6208220 w 9880270"/>
              <a:gd name="connsiteY1" fmla="*/ 3398693 h 3398693"/>
              <a:gd name="connsiteX2" fmla="*/ 9880270 w 9880270"/>
              <a:gd name="connsiteY2" fmla="*/ 845498 h 3398693"/>
              <a:gd name="connsiteX0" fmla="*/ 0 w 9880270"/>
              <a:gd name="connsiteY0" fmla="*/ 2947431 h 2947431"/>
              <a:gd name="connsiteX1" fmla="*/ 5417962 w 9880270"/>
              <a:gd name="connsiteY1" fmla="*/ 2560493 h 2947431"/>
              <a:gd name="connsiteX2" fmla="*/ 9880270 w 9880270"/>
              <a:gd name="connsiteY2" fmla="*/ 845498 h 2947431"/>
              <a:gd name="connsiteX0" fmla="*/ 0 w 9880270"/>
              <a:gd name="connsiteY0" fmla="*/ 2947431 h 2947431"/>
              <a:gd name="connsiteX1" fmla="*/ 5417962 w 9880270"/>
              <a:gd name="connsiteY1" fmla="*/ 2560493 h 2947431"/>
              <a:gd name="connsiteX2" fmla="*/ 9880270 w 9880270"/>
              <a:gd name="connsiteY2" fmla="*/ 845498 h 2947431"/>
              <a:gd name="connsiteX0" fmla="*/ 0 w 9880270"/>
              <a:gd name="connsiteY0" fmla="*/ 2947431 h 2947431"/>
              <a:gd name="connsiteX1" fmla="*/ 5417962 w 9880270"/>
              <a:gd name="connsiteY1" fmla="*/ 2560493 h 2947431"/>
              <a:gd name="connsiteX2" fmla="*/ 9880270 w 9880270"/>
              <a:gd name="connsiteY2" fmla="*/ 845498 h 2947431"/>
              <a:gd name="connsiteX0" fmla="*/ 0 w 9880270"/>
              <a:gd name="connsiteY0" fmla="*/ 2947431 h 3208687"/>
              <a:gd name="connsiteX1" fmla="*/ 5417962 w 9880270"/>
              <a:gd name="connsiteY1" fmla="*/ 2560493 h 3208687"/>
              <a:gd name="connsiteX2" fmla="*/ 9880270 w 9880270"/>
              <a:gd name="connsiteY2" fmla="*/ 845498 h 3208687"/>
            </a:gdLst>
            <a:ahLst/>
            <a:cxnLst>
              <a:cxn ang="0">
                <a:pos x="connsiteX0" y="connsiteY0"/>
              </a:cxn>
              <a:cxn ang="0">
                <a:pos x="connsiteX1" y="connsiteY1"/>
              </a:cxn>
              <a:cxn ang="0">
                <a:pos x="connsiteX2" y="connsiteY2"/>
              </a:cxn>
            </a:cxnLst>
            <a:rect l="l" t="t" r="r" b="b"/>
            <a:pathLst>
              <a:path w="9880270" h="3208687">
                <a:moveTo>
                  <a:pt x="0" y="2947431"/>
                </a:moveTo>
                <a:cubicBezTo>
                  <a:pt x="1473710" y="0"/>
                  <a:pt x="4011405" y="2061729"/>
                  <a:pt x="5417962" y="2560493"/>
                </a:cubicBezTo>
                <a:cubicBezTo>
                  <a:pt x="7056340" y="3208687"/>
                  <a:pt x="9065226" y="1703491"/>
                  <a:pt x="9880270" y="845498"/>
                </a:cubicBezTo>
              </a:path>
            </a:pathLst>
          </a:custGeom>
          <a:ln w="19050">
            <a:solidFill>
              <a:schemeClr val="bg1">
                <a:lumMod val="65000"/>
                <a:alpha val="50000"/>
              </a:schemeClr>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prstClr val="black"/>
              </a:solidFill>
            </a:endParaRPr>
          </a:p>
        </p:txBody>
      </p:sp>
      <p:sp>
        <p:nvSpPr>
          <p:cNvPr id="7" name="TextBox 6"/>
          <p:cNvSpPr txBox="1"/>
          <p:nvPr/>
        </p:nvSpPr>
        <p:spPr>
          <a:xfrm>
            <a:off x="2209800" y="1676400"/>
            <a:ext cx="869149" cy="2246769"/>
          </a:xfrm>
          <a:prstGeom prst="rect">
            <a:avLst/>
          </a:prstGeom>
          <a:noFill/>
        </p:spPr>
        <p:txBody>
          <a:bodyPr wrap="none" rtlCol="0">
            <a:spAutoFit/>
            <a:scene3d>
              <a:camera prst="obliqueBottomLeft">
                <a:rot lat="0" lon="0" rev="900000"/>
              </a:camera>
              <a:lightRig rig="threePt" dir="t"/>
            </a:scene3d>
          </a:bodyPr>
          <a:lstStyle/>
          <a:p>
            <a:r>
              <a:rPr lang="en-US" sz="14000" dirty="0" smtClean="0">
                <a:ln w="31750">
                  <a:solidFill>
                    <a:srgbClr val="4BACC6">
                      <a:lumMod val="75000"/>
                    </a:srgbClr>
                  </a:solidFill>
                </a:ln>
                <a:gradFill>
                  <a:gsLst>
                    <a:gs pos="0">
                      <a:prstClr val="white">
                        <a:alpha val="50000"/>
                      </a:prstClr>
                    </a:gs>
                    <a:gs pos="85000">
                      <a:prstClr val="white"/>
                    </a:gs>
                  </a:gsLst>
                  <a:lin ang="5400000" scaled="1"/>
                </a:gradFill>
                <a:effectLst>
                  <a:glow rad="139700">
                    <a:srgbClr val="4BACC6">
                      <a:satMod val="175000"/>
                      <a:alpha val="40000"/>
                    </a:srgbClr>
                  </a:glow>
                  <a:outerShdw blurRad="101600" dist="381000" dir="8100000" algn="tr" rotWithShape="0">
                    <a:prstClr val="black">
                      <a:alpha val="18000"/>
                    </a:prstClr>
                  </a:outerShdw>
                </a:effectLst>
                <a:latin typeface="Impact" pitchFamily="34" charset="0"/>
              </a:rPr>
              <a:t>1</a:t>
            </a:r>
            <a:endParaRPr lang="en-US" sz="14000" dirty="0">
              <a:ln w="31750">
                <a:solidFill>
                  <a:srgbClr val="4BACC6">
                    <a:lumMod val="75000"/>
                  </a:srgbClr>
                </a:solidFill>
              </a:ln>
              <a:gradFill>
                <a:gsLst>
                  <a:gs pos="0">
                    <a:prstClr val="white">
                      <a:alpha val="50000"/>
                    </a:prstClr>
                  </a:gs>
                  <a:gs pos="85000">
                    <a:prstClr val="white"/>
                  </a:gs>
                </a:gsLst>
                <a:lin ang="5400000" scaled="1"/>
              </a:gradFill>
              <a:effectLst>
                <a:glow rad="139700">
                  <a:srgbClr val="4BACC6">
                    <a:satMod val="175000"/>
                    <a:alpha val="40000"/>
                  </a:srgbClr>
                </a:glow>
                <a:outerShdw blurRad="101600" dist="381000" dir="8100000" algn="tr" rotWithShape="0">
                  <a:prstClr val="black">
                    <a:alpha val="18000"/>
                  </a:prstClr>
                </a:outerShdw>
              </a:effectLst>
              <a:latin typeface="Impact" pitchFamily="34" charset="0"/>
            </a:endParaRPr>
          </a:p>
        </p:txBody>
      </p:sp>
      <p:sp>
        <p:nvSpPr>
          <p:cNvPr id="10" name="TextBox 9"/>
          <p:cNvSpPr txBox="1"/>
          <p:nvPr/>
        </p:nvSpPr>
        <p:spPr>
          <a:xfrm>
            <a:off x="3697406" y="2126776"/>
            <a:ext cx="1085554" cy="2246769"/>
          </a:xfrm>
          <a:prstGeom prst="rect">
            <a:avLst/>
          </a:prstGeom>
          <a:noFill/>
          <a:effectLst>
            <a:glow rad="139700">
              <a:schemeClr val="accent6">
                <a:satMod val="175000"/>
                <a:alpha val="40000"/>
              </a:schemeClr>
            </a:glow>
          </a:effectLst>
        </p:spPr>
        <p:txBody>
          <a:bodyPr wrap="none" rtlCol="0">
            <a:spAutoFit/>
            <a:scene3d>
              <a:camera prst="obliqueBottomLeft">
                <a:rot lat="0" lon="0" rev="20999999"/>
              </a:camera>
              <a:lightRig rig="threePt" dir="t"/>
            </a:scene3d>
          </a:bodyPr>
          <a:lstStyle/>
          <a:p>
            <a:r>
              <a:rPr lang="en-US" sz="14000" dirty="0" smtClean="0">
                <a:ln w="31750">
                  <a:solidFill>
                    <a:srgbClr val="F79646">
                      <a:lumMod val="75000"/>
                    </a:srgbClr>
                  </a:solidFill>
                </a:ln>
                <a:gradFill>
                  <a:gsLst>
                    <a:gs pos="0">
                      <a:prstClr val="white"/>
                    </a:gs>
                    <a:gs pos="85000">
                      <a:srgbClr val="1F497D">
                        <a:lumMod val="20000"/>
                        <a:lumOff val="80000"/>
                      </a:srgbClr>
                    </a:gs>
                  </a:gsLst>
                  <a:lin ang="5400000" scaled="1"/>
                </a:gradFill>
                <a:effectLst>
                  <a:glow rad="139700">
                    <a:srgbClr val="F79646">
                      <a:satMod val="175000"/>
                      <a:alpha val="40000"/>
                    </a:srgbClr>
                  </a:glow>
                  <a:outerShdw blurRad="101600" dist="381000" dir="8100000" algn="tr" rotWithShape="0">
                    <a:prstClr val="black">
                      <a:alpha val="18000"/>
                    </a:prstClr>
                  </a:outerShdw>
                </a:effectLst>
                <a:latin typeface="Impact" pitchFamily="34" charset="0"/>
              </a:rPr>
              <a:t>2</a:t>
            </a:r>
            <a:endParaRPr lang="en-US" sz="14000" dirty="0">
              <a:ln w="31750">
                <a:solidFill>
                  <a:srgbClr val="F79646">
                    <a:lumMod val="75000"/>
                  </a:srgbClr>
                </a:solidFill>
              </a:ln>
              <a:gradFill>
                <a:gsLst>
                  <a:gs pos="0">
                    <a:prstClr val="white"/>
                  </a:gs>
                  <a:gs pos="85000">
                    <a:srgbClr val="1F497D">
                      <a:lumMod val="20000"/>
                      <a:lumOff val="80000"/>
                    </a:srgbClr>
                  </a:gs>
                </a:gsLst>
                <a:lin ang="5400000" scaled="1"/>
              </a:gradFill>
              <a:effectLst>
                <a:glow rad="139700">
                  <a:srgbClr val="F79646">
                    <a:satMod val="175000"/>
                    <a:alpha val="40000"/>
                  </a:srgbClr>
                </a:glow>
                <a:outerShdw blurRad="101600" dist="381000" dir="8100000" algn="tr" rotWithShape="0">
                  <a:prstClr val="black">
                    <a:alpha val="18000"/>
                  </a:prstClr>
                </a:outerShdw>
              </a:effectLst>
              <a:latin typeface="Impact" pitchFamily="34" charset="0"/>
            </a:endParaRPr>
          </a:p>
        </p:txBody>
      </p:sp>
      <p:sp>
        <p:nvSpPr>
          <p:cNvPr id="12" name="TextBox 11"/>
          <p:cNvSpPr txBox="1"/>
          <p:nvPr/>
        </p:nvSpPr>
        <p:spPr>
          <a:xfrm>
            <a:off x="5198660" y="1512627"/>
            <a:ext cx="1176925" cy="2246769"/>
          </a:xfrm>
          <a:prstGeom prst="rect">
            <a:avLst/>
          </a:prstGeom>
          <a:noFill/>
          <a:effectLst>
            <a:glow rad="228600">
              <a:schemeClr val="accent3">
                <a:satMod val="175000"/>
                <a:alpha val="40000"/>
              </a:schemeClr>
            </a:glow>
          </a:effectLst>
        </p:spPr>
        <p:txBody>
          <a:bodyPr wrap="none" rtlCol="0">
            <a:spAutoFit/>
            <a:scene3d>
              <a:camera prst="obliqueBottomLeft">
                <a:rot lat="0" lon="0" rev="300000"/>
              </a:camera>
              <a:lightRig rig="threePt" dir="t"/>
            </a:scene3d>
          </a:bodyPr>
          <a:lstStyle/>
          <a:p>
            <a:r>
              <a:rPr lang="en-US" sz="14000" dirty="0" smtClean="0">
                <a:ln w="31750">
                  <a:solidFill>
                    <a:srgbClr val="9BBB59">
                      <a:lumMod val="75000"/>
                    </a:srgbClr>
                  </a:solidFill>
                </a:ln>
                <a:gradFill>
                  <a:gsLst>
                    <a:gs pos="0">
                      <a:prstClr val="white"/>
                    </a:gs>
                    <a:gs pos="85000">
                      <a:srgbClr val="1F497D">
                        <a:lumMod val="20000"/>
                        <a:lumOff val="80000"/>
                      </a:srgbClr>
                    </a:gs>
                  </a:gsLst>
                  <a:lin ang="5400000" scaled="1"/>
                </a:gradFill>
                <a:effectLst>
                  <a:glow rad="139700">
                    <a:srgbClr val="9BBB59">
                      <a:satMod val="175000"/>
                      <a:alpha val="40000"/>
                    </a:srgbClr>
                  </a:glow>
                  <a:outerShdw blurRad="101600" dist="381000" dir="8100000" algn="tr" rotWithShape="0">
                    <a:prstClr val="black">
                      <a:alpha val="18000"/>
                    </a:prstClr>
                  </a:outerShdw>
                </a:effectLst>
                <a:latin typeface="Impact" pitchFamily="34" charset="0"/>
              </a:rPr>
              <a:t>3</a:t>
            </a:r>
            <a:endParaRPr lang="en-US" sz="14000" dirty="0">
              <a:ln w="31750">
                <a:solidFill>
                  <a:srgbClr val="9BBB59">
                    <a:lumMod val="75000"/>
                  </a:srgbClr>
                </a:solidFill>
              </a:ln>
              <a:gradFill>
                <a:gsLst>
                  <a:gs pos="0">
                    <a:prstClr val="white"/>
                  </a:gs>
                  <a:gs pos="85000">
                    <a:srgbClr val="1F497D">
                      <a:lumMod val="20000"/>
                      <a:lumOff val="80000"/>
                    </a:srgbClr>
                  </a:gs>
                </a:gsLst>
                <a:lin ang="5400000" scaled="1"/>
              </a:gradFill>
              <a:effectLst>
                <a:glow rad="139700">
                  <a:srgbClr val="9BBB59">
                    <a:satMod val="175000"/>
                    <a:alpha val="40000"/>
                  </a:srgbClr>
                </a:glow>
                <a:outerShdw blurRad="101600" dist="381000" dir="8100000" algn="tr" rotWithShape="0">
                  <a:prstClr val="black">
                    <a:alpha val="18000"/>
                  </a:prstClr>
                </a:outerShdw>
              </a:effectLst>
              <a:latin typeface="Impact" pitchFamily="34" charset="0"/>
            </a:endParaRPr>
          </a:p>
        </p:txBody>
      </p:sp>
    </p:spTree>
    <p:extLst>
      <p:ext uri="{BB962C8B-B14F-4D97-AF65-F5344CB8AC3E}">
        <p14:creationId xmlns:p14="http://schemas.microsoft.com/office/powerpoint/2010/main" val="267224571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1"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par>
                                <p:cTn id="8" presetID="8" presetClass="emph" presetSubtype="0" autoRev="1" fill="hold" grpId="2" nodeType="withEffect">
                                  <p:stCondLst>
                                    <p:cond delay="0"/>
                                  </p:stCondLst>
                                  <p:childTnLst>
                                    <p:animRot by="1800000">
                                      <p:cBhvr>
                                        <p:cTn id="9" dur="1000" fill="hold"/>
                                        <p:tgtEl>
                                          <p:spTgt spid="7"/>
                                        </p:tgtEl>
                                        <p:attrNameLst>
                                          <p:attrName>r</p:attrName>
                                        </p:attrNameLst>
                                      </p:cBhvr>
                                    </p:animRot>
                                  </p:childTnLst>
                                </p:cTn>
                              </p:par>
                              <p:par>
                                <p:cTn id="10" presetID="0" presetClass="path" presetSubtype="0" accel="50000" decel="50000" fill="hold" grpId="0" nodeType="withEffect">
                                  <p:stCondLst>
                                    <p:cond delay="0"/>
                                  </p:stCondLst>
                                  <p:childTnLst>
                                    <p:animMotion origin="layout" path="M 0.8224 -0.17577 C 0.70122 -0.05389 0.58004 0.06822 0.49254 0.12673 C 0.40504 0.18524 0.3599 0.18409 0.29705 0.17368 C 0.2342 0.1635 0.16441 0.09435 0.11493 0.06545 C 0.06545 0.03631 0.03264 0.01804 -2.5E-6 3.11748E-6 " pathEditMode="relative" rAng="0" ptsTypes="aaaaA">
                                      <p:cBhvr>
                                        <p:cTn id="11" dur="2000" fill="hold"/>
                                        <p:tgtEl>
                                          <p:spTgt spid="7"/>
                                        </p:tgtEl>
                                        <p:attrNameLst>
                                          <p:attrName>ppt_x</p:attrName>
                                          <p:attrName>ppt_y</p:attrName>
                                        </p:attrNameLst>
                                      </p:cBhvr>
                                      <p:rCtr x="-41100" y="18000"/>
                                    </p:animMotion>
                                  </p:childTnLst>
                                </p:cTn>
                              </p:par>
                              <p:par>
                                <p:cTn id="12" presetID="10" presetClass="entr" presetSubtype="0" fill="hold" grpId="1" nodeType="withEffect">
                                  <p:stCondLst>
                                    <p:cond delay="50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900"/>
                                        <p:tgtEl>
                                          <p:spTgt spid="10"/>
                                        </p:tgtEl>
                                      </p:cBhvr>
                                    </p:animEffect>
                                  </p:childTnLst>
                                </p:cTn>
                              </p:par>
                              <p:par>
                                <p:cTn id="15" presetID="8" presetClass="emph" presetSubtype="0" autoRev="1" fill="hold" grpId="2" nodeType="withEffect">
                                  <p:stCondLst>
                                    <p:cond delay="500"/>
                                  </p:stCondLst>
                                  <p:childTnLst>
                                    <p:animRot by="1800000">
                                      <p:cBhvr>
                                        <p:cTn id="16" dur="900" fill="hold"/>
                                        <p:tgtEl>
                                          <p:spTgt spid="10"/>
                                        </p:tgtEl>
                                        <p:attrNameLst>
                                          <p:attrName>r</p:attrName>
                                        </p:attrNameLst>
                                      </p:cBhvr>
                                    </p:animRot>
                                  </p:childTnLst>
                                </p:cTn>
                              </p:par>
                              <p:par>
                                <p:cTn id="17" presetID="0" presetClass="path" presetSubtype="0" accel="50000" decel="50000" fill="hold" grpId="0" nodeType="withEffect">
                                  <p:stCondLst>
                                    <p:cond delay="500"/>
                                  </p:stCondLst>
                                  <p:childTnLst>
                                    <p:animMotion origin="layout" path="M 0.56562 -0.17576 C 0.50972 -0.13228 0.32413 0.05597 0.22986 0.08534 C 0.13559 0.11471 0.04791 0.01781 3.61111E-6 -4.25532E-6 " pathEditMode="relative" rAng="0" ptsTypes="aaa">
                                      <p:cBhvr>
                                        <p:cTn id="18" dur="1800" fill="hold"/>
                                        <p:tgtEl>
                                          <p:spTgt spid="10"/>
                                        </p:tgtEl>
                                        <p:attrNameLst>
                                          <p:attrName>ppt_x</p:attrName>
                                          <p:attrName>ppt_y</p:attrName>
                                        </p:attrNameLst>
                                      </p:cBhvr>
                                      <p:rCtr x="-28300" y="14500"/>
                                    </p:animMotion>
                                  </p:childTnLst>
                                </p:cTn>
                              </p:par>
                              <p:par>
                                <p:cTn id="19" presetID="10" presetClass="entr" presetSubtype="0" fill="hold" grpId="1" nodeType="withEffect">
                                  <p:stCondLst>
                                    <p:cond delay="900"/>
                                  </p:stCondLst>
                                  <p:childTnLst>
                                    <p:set>
                                      <p:cBhvr>
                                        <p:cTn id="20" dur="1" fill="hold">
                                          <p:stCondLst>
                                            <p:cond delay="0"/>
                                          </p:stCondLst>
                                        </p:cTn>
                                        <p:tgtEl>
                                          <p:spTgt spid="12"/>
                                        </p:tgtEl>
                                        <p:attrNameLst>
                                          <p:attrName>style.visibility</p:attrName>
                                        </p:attrNameLst>
                                      </p:cBhvr>
                                      <p:to>
                                        <p:strVal val="visible"/>
                                      </p:to>
                                    </p:set>
                                    <p:animEffect transition="in" filter="fade">
                                      <p:cBhvr>
                                        <p:cTn id="21" dur="700"/>
                                        <p:tgtEl>
                                          <p:spTgt spid="12"/>
                                        </p:tgtEl>
                                      </p:cBhvr>
                                    </p:animEffect>
                                  </p:childTnLst>
                                </p:cTn>
                              </p:par>
                              <p:par>
                                <p:cTn id="22" presetID="8" presetClass="emph" presetSubtype="0" autoRev="1" fill="hold" grpId="2" nodeType="withEffect">
                                  <p:stCondLst>
                                    <p:cond delay="900"/>
                                  </p:stCondLst>
                                  <p:childTnLst>
                                    <p:animRot by="1800000">
                                      <p:cBhvr>
                                        <p:cTn id="23" dur="750" fill="hold"/>
                                        <p:tgtEl>
                                          <p:spTgt spid="12"/>
                                        </p:tgtEl>
                                        <p:attrNameLst>
                                          <p:attrName>r</p:attrName>
                                        </p:attrNameLst>
                                      </p:cBhvr>
                                    </p:animRot>
                                  </p:childTnLst>
                                </p:cTn>
                              </p:par>
                              <p:par>
                                <p:cTn id="24" presetID="0" presetClass="path" presetSubtype="0" accel="50000" decel="50000" fill="hold" grpId="0" nodeType="withEffect">
                                  <p:stCondLst>
                                    <p:cond delay="900"/>
                                  </p:stCondLst>
                                  <p:childTnLst>
                                    <p:animMotion origin="layout" path="M 0.56562 -0.17576 C 0.50972 -0.13228 0.32413 0.05597 0.22986 0.08534 C 0.13559 0.11471 0.04791 0.01781 3.61111E-6 -4.25532E-6 " pathEditMode="relative" rAng="0" ptsTypes="aaa">
                                      <p:cBhvr>
                                        <p:cTn id="25" dur="1500" fill="hold"/>
                                        <p:tgtEl>
                                          <p:spTgt spid="12"/>
                                        </p:tgtEl>
                                        <p:attrNameLst>
                                          <p:attrName>ppt_x</p:attrName>
                                          <p:attrName>ppt_y</p:attrName>
                                        </p:attrNameLst>
                                      </p:cBhvr>
                                      <p:rCtr x="-28300" y="145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 grpId="1"/>
      <p:bldP spid="7" grpId="2"/>
      <p:bldP spid="10" grpId="0"/>
      <p:bldP spid="10" grpId="1"/>
      <p:bldP spid="10" grpId="2"/>
      <p:bldP spid="12" grpId="0"/>
      <p:bldP spid="12" grpId="1"/>
      <p:bldP spid="12" grpId="2"/>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100000">
              <a:schemeClr val="bg1">
                <a:lumMod val="65000"/>
              </a:schemeClr>
            </a:gs>
          </a:gsLst>
          <a:path path="circle">
            <a:fillToRect r="100000" b="100000"/>
          </a:path>
        </a:gradFill>
        <a:effectLst/>
      </p:bgPr>
    </p:bg>
    <p:spTree>
      <p:nvGrpSpPr>
        <p:cNvPr id="1" name=""/>
        <p:cNvGrpSpPr/>
        <p:nvPr/>
      </p:nvGrpSpPr>
      <p:grpSpPr>
        <a:xfrm>
          <a:off x="0" y="0"/>
          <a:ext cx="0" cy="0"/>
          <a:chOff x="0" y="0"/>
          <a:chExt cx="0" cy="0"/>
        </a:xfrm>
      </p:grpSpPr>
      <p:sp>
        <p:nvSpPr>
          <p:cNvPr id="14" name="Freeform 13"/>
          <p:cNvSpPr/>
          <p:nvPr/>
        </p:nvSpPr>
        <p:spPr>
          <a:xfrm>
            <a:off x="-228600" y="1135702"/>
            <a:ext cx="9526979" cy="3208687"/>
          </a:xfrm>
          <a:custGeom>
            <a:avLst/>
            <a:gdLst>
              <a:gd name="connsiteX0" fmla="*/ 0 w 9880270"/>
              <a:gd name="connsiteY0" fmla="*/ 2101933 h 2101933"/>
              <a:gd name="connsiteX1" fmla="*/ 1270660 w 9880270"/>
              <a:gd name="connsiteY1" fmla="*/ 771896 h 2101933"/>
              <a:gd name="connsiteX2" fmla="*/ 3135085 w 9880270"/>
              <a:gd name="connsiteY2" fmla="*/ 570016 h 2101933"/>
              <a:gd name="connsiteX3" fmla="*/ 4785756 w 9880270"/>
              <a:gd name="connsiteY3" fmla="*/ 1638795 h 2101933"/>
              <a:gd name="connsiteX4" fmla="*/ 6056415 w 9880270"/>
              <a:gd name="connsiteY4" fmla="*/ 1900052 h 2101933"/>
              <a:gd name="connsiteX5" fmla="*/ 7992093 w 9880270"/>
              <a:gd name="connsiteY5" fmla="*/ 1282535 h 2101933"/>
              <a:gd name="connsiteX6" fmla="*/ 9880270 w 9880270"/>
              <a:gd name="connsiteY6" fmla="*/ 0 h 2101933"/>
              <a:gd name="connsiteX0" fmla="*/ 0 w 9880270"/>
              <a:gd name="connsiteY0" fmla="*/ 2101933 h 2101933"/>
              <a:gd name="connsiteX1" fmla="*/ 1270660 w 9880270"/>
              <a:gd name="connsiteY1" fmla="*/ 771896 h 2101933"/>
              <a:gd name="connsiteX2" fmla="*/ 3135085 w 9880270"/>
              <a:gd name="connsiteY2" fmla="*/ 570016 h 2101933"/>
              <a:gd name="connsiteX3" fmla="*/ 4785756 w 9880270"/>
              <a:gd name="connsiteY3" fmla="*/ 1638795 h 2101933"/>
              <a:gd name="connsiteX4" fmla="*/ 7992093 w 9880270"/>
              <a:gd name="connsiteY4" fmla="*/ 1282535 h 2101933"/>
              <a:gd name="connsiteX5" fmla="*/ 9880270 w 9880270"/>
              <a:gd name="connsiteY5" fmla="*/ 0 h 2101933"/>
              <a:gd name="connsiteX0" fmla="*/ 0 w 9880270"/>
              <a:gd name="connsiteY0" fmla="*/ 2101933 h 2101933"/>
              <a:gd name="connsiteX1" fmla="*/ 1270660 w 9880270"/>
              <a:gd name="connsiteY1" fmla="*/ 771896 h 2101933"/>
              <a:gd name="connsiteX2" fmla="*/ 3135085 w 9880270"/>
              <a:gd name="connsiteY2" fmla="*/ 570016 h 2101933"/>
              <a:gd name="connsiteX3" fmla="*/ 4785756 w 9880270"/>
              <a:gd name="connsiteY3" fmla="*/ 1638795 h 2101933"/>
              <a:gd name="connsiteX4" fmla="*/ 9880270 w 9880270"/>
              <a:gd name="connsiteY4" fmla="*/ 0 h 2101933"/>
              <a:gd name="connsiteX0" fmla="*/ 0 w 9880270"/>
              <a:gd name="connsiteY0" fmla="*/ 2101933 h 2101933"/>
              <a:gd name="connsiteX1" fmla="*/ 1270660 w 9880270"/>
              <a:gd name="connsiteY1" fmla="*/ 771896 h 2101933"/>
              <a:gd name="connsiteX2" fmla="*/ 3135085 w 9880270"/>
              <a:gd name="connsiteY2" fmla="*/ 570016 h 2101933"/>
              <a:gd name="connsiteX3" fmla="*/ 5655039 w 9880270"/>
              <a:gd name="connsiteY3" fmla="*/ 1867395 h 2101933"/>
              <a:gd name="connsiteX4" fmla="*/ 9880270 w 9880270"/>
              <a:gd name="connsiteY4" fmla="*/ 0 h 2101933"/>
              <a:gd name="connsiteX0" fmla="*/ 0 w 9880270"/>
              <a:gd name="connsiteY0" fmla="*/ 2101933 h 2101933"/>
              <a:gd name="connsiteX1" fmla="*/ 1270660 w 9880270"/>
              <a:gd name="connsiteY1" fmla="*/ 771896 h 2101933"/>
              <a:gd name="connsiteX2" fmla="*/ 3135085 w 9880270"/>
              <a:gd name="connsiteY2" fmla="*/ 570016 h 2101933"/>
              <a:gd name="connsiteX3" fmla="*/ 5655039 w 9880270"/>
              <a:gd name="connsiteY3" fmla="*/ 1867395 h 2101933"/>
              <a:gd name="connsiteX4" fmla="*/ 9880270 w 9880270"/>
              <a:gd name="connsiteY4" fmla="*/ 0 h 2101933"/>
              <a:gd name="connsiteX0" fmla="*/ 0 w 9880270"/>
              <a:gd name="connsiteY0" fmla="*/ 2101933 h 2101933"/>
              <a:gd name="connsiteX1" fmla="*/ 1270660 w 9880270"/>
              <a:gd name="connsiteY1" fmla="*/ 771896 h 2101933"/>
              <a:gd name="connsiteX2" fmla="*/ 5655039 w 9880270"/>
              <a:gd name="connsiteY2" fmla="*/ 1867395 h 2101933"/>
              <a:gd name="connsiteX3" fmla="*/ 9880270 w 9880270"/>
              <a:gd name="connsiteY3" fmla="*/ 0 h 2101933"/>
              <a:gd name="connsiteX0" fmla="*/ 0 w 9880270"/>
              <a:gd name="connsiteY0" fmla="*/ 2101933 h 2217717"/>
              <a:gd name="connsiteX1" fmla="*/ 5655039 w 9880270"/>
              <a:gd name="connsiteY1" fmla="*/ 1867395 h 2217717"/>
              <a:gd name="connsiteX2" fmla="*/ 9880270 w 9880270"/>
              <a:gd name="connsiteY2" fmla="*/ 0 h 2217717"/>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2947431"/>
              <a:gd name="connsiteX1" fmla="*/ 5655039 w 9880270"/>
              <a:gd name="connsiteY1" fmla="*/ 2712893 h 2947431"/>
              <a:gd name="connsiteX2" fmla="*/ 9880270 w 9880270"/>
              <a:gd name="connsiteY2" fmla="*/ 845498 h 2947431"/>
              <a:gd name="connsiteX0" fmla="*/ 0 w 9880270"/>
              <a:gd name="connsiteY0" fmla="*/ 2947431 h 3017693"/>
              <a:gd name="connsiteX1" fmla="*/ 5655039 w 9880270"/>
              <a:gd name="connsiteY1" fmla="*/ 3017693 h 3017693"/>
              <a:gd name="connsiteX2" fmla="*/ 9880270 w 9880270"/>
              <a:gd name="connsiteY2" fmla="*/ 845498 h 3017693"/>
              <a:gd name="connsiteX0" fmla="*/ 0 w 9880270"/>
              <a:gd name="connsiteY0" fmla="*/ 2947431 h 3017693"/>
              <a:gd name="connsiteX1" fmla="*/ 5655039 w 9880270"/>
              <a:gd name="connsiteY1" fmla="*/ 3017693 h 3017693"/>
              <a:gd name="connsiteX2" fmla="*/ 9880270 w 9880270"/>
              <a:gd name="connsiteY2" fmla="*/ 845498 h 3017693"/>
              <a:gd name="connsiteX0" fmla="*/ 0 w 9880270"/>
              <a:gd name="connsiteY0" fmla="*/ 2947431 h 3017693"/>
              <a:gd name="connsiteX1" fmla="*/ 5655039 w 9880270"/>
              <a:gd name="connsiteY1" fmla="*/ 3017693 h 3017693"/>
              <a:gd name="connsiteX2" fmla="*/ 9880270 w 9880270"/>
              <a:gd name="connsiteY2" fmla="*/ 845498 h 3017693"/>
              <a:gd name="connsiteX0" fmla="*/ 0 w 9880270"/>
              <a:gd name="connsiteY0" fmla="*/ 2947431 h 3017693"/>
              <a:gd name="connsiteX1" fmla="*/ 5655039 w 9880270"/>
              <a:gd name="connsiteY1" fmla="*/ 3017693 h 3017693"/>
              <a:gd name="connsiteX2" fmla="*/ 9880270 w 9880270"/>
              <a:gd name="connsiteY2" fmla="*/ 845498 h 3017693"/>
              <a:gd name="connsiteX0" fmla="*/ 0 w 9880270"/>
              <a:gd name="connsiteY0" fmla="*/ 2947431 h 3398693"/>
              <a:gd name="connsiteX1" fmla="*/ 6208220 w 9880270"/>
              <a:gd name="connsiteY1" fmla="*/ 3398693 h 3398693"/>
              <a:gd name="connsiteX2" fmla="*/ 9880270 w 9880270"/>
              <a:gd name="connsiteY2" fmla="*/ 845498 h 3398693"/>
              <a:gd name="connsiteX0" fmla="*/ 0 w 9880270"/>
              <a:gd name="connsiteY0" fmla="*/ 2947431 h 2947431"/>
              <a:gd name="connsiteX1" fmla="*/ 5417962 w 9880270"/>
              <a:gd name="connsiteY1" fmla="*/ 2560493 h 2947431"/>
              <a:gd name="connsiteX2" fmla="*/ 9880270 w 9880270"/>
              <a:gd name="connsiteY2" fmla="*/ 845498 h 2947431"/>
              <a:gd name="connsiteX0" fmla="*/ 0 w 9880270"/>
              <a:gd name="connsiteY0" fmla="*/ 2947431 h 2947431"/>
              <a:gd name="connsiteX1" fmla="*/ 5417962 w 9880270"/>
              <a:gd name="connsiteY1" fmla="*/ 2560493 h 2947431"/>
              <a:gd name="connsiteX2" fmla="*/ 9880270 w 9880270"/>
              <a:gd name="connsiteY2" fmla="*/ 845498 h 2947431"/>
              <a:gd name="connsiteX0" fmla="*/ 0 w 9880270"/>
              <a:gd name="connsiteY0" fmla="*/ 2947431 h 2947431"/>
              <a:gd name="connsiteX1" fmla="*/ 5417962 w 9880270"/>
              <a:gd name="connsiteY1" fmla="*/ 2560493 h 2947431"/>
              <a:gd name="connsiteX2" fmla="*/ 9880270 w 9880270"/>
              <a:gd name="connsiteY2" fmla="*/ 845498 h 2947431"/>
              <a:gd name="connsiteX0" fmla="*/ 0 w 9880270"/>
              <a:gd name="connsiteY0" fmla="*/ 2947431 h 3208687"/>
              <a:gd name="connsiteX1" fmla="*/ 5417962 w 9880270"/>
              <a:gd name="connsiteY1" fmla="*/ 2560493 h 3208687"/>
              <a:gd name="connsiteX2" fmla="*/ 9880270 w 9880270"/>
              <a:gd name="connsiteY2" fmla="*/ 845498 h 3208687"/>
            </a:gdLst>
            <a:ahLst/>
            <a:cxnLst>
              <a:cxn ang="0">
                <a:pos x="connsiteX0" y="connsiteY0"/>
              </a:cxn>
              <a:cxn ang="0">
                <a:pos x="connsiteX1" y="connsiteY1"/>
              </a:cxn>
              <a:cxn ang="0">
                <a:pos x="connsiteX2" y="connsiteY2"/>
              </a:cxn>
            </a:cxnLst>
            <a:rect l="l" t="t" r="r" b="b"/>
            <a:pathLst>
              <a:path w="9880270" h="3208687">
                <a:moveTo>
                  <a:pt x="0" y="2947431"/>
                </a:moveTo>
                <a:cubicBezTo>
                  <a:pt x="1473710" y="0"/>
                  <a:pt x="4011405" y="2061729"/>
                  <a:pt x="5417962" y="2560493"/>
                </a:cubicBezTo>
                <a:cubicBezTo>
                  <a:pt x="7056340" y="3208687"/>
                  <a:pt x="9065226" y="1703491"/>
                  <a:pt x="9880270" y="845498"/>
                </a:cubicBezTo>
              </a:path>
            </a:pathLst>
          </a:custGeom>
          <a:ln w="19050">
            <a:solidFill>
              <a:schemeClr val="bg1">
                <a:lumMod val="65000"/>
                <a:alpha val="50000"/>
              </a:schemeClr>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prstClr val="black"/>
              </a:solidFill>
            </a:endParaRPr>
          </a:p>
        </p:txBody>
      </p:sp>
      <p:sp>
        <p:nvSpPr>
          <p:cNvPr id="2" name="TextBox 1"/>
          <p:cNvSpPr txBox="1"/>
          <p:nvPr/>
        </p:nvSpPr>
        <p:spPr>
          <a:xfrm>
            <a:off x="381000" y="152400"/>
            <a:ext cx="8305800" cy="707886"/>
          </a:xfrm>
          <a:prstGeom prst="rect">
            <a:avLst/>
          </a:prstGeom>
          <a:noFill/>
        </p:spPr>
        <p:txBody>
          <a:bodyPr wrap="square" rtlCol="0">
            <a:spAutoFit/>
          </a:bodyPr>
          <a:lstStyle/>
          <a:p>
            <a:pPr algn="ctr"/>
            <a:r>
              <a:rPr lang="cs-CZ" sz="4000" b="1" dirty="0"/>
              <a:t>Mírnost, pokora, skromnost</a:t>
            </a:r>
            <a:r>
              <a:rPr lang="cs-CZ" sz="4000" dirty="0"/>
              <a:t> </a:t>
            </a:r>
            <a:endParaRPr lang="en-US" sz="4000" dirty="0"/>
          </a:p>
        </p:txBody>
      </p:sp>
    </p:spTree>
    <p:extLst>
      <p:ext uri="{BB962C8B-B14F-4D97-AF65-F5344CB8AC3E}">
        <p14:creationId xmlns:p14="http://schemas.microsoft.com/office/powerpoint/2010/main" val="151175688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100000">
              <a:schemeClr val="bg1">
                <a:lumMod val="65000"/>
              </a:schemeClr>
            </a:gs>
          </a:gsLst>
          <a:path path="circle">
            <a:fillToRect r="100000" b="100000"/>
          </a:path>
        </a:gradFill>
        <a:effectLst/>
      </p:bgPr>
    </p:bg>
    <p:spTree>
      <p:nvGrpSpPr>
        <p:cNvPr id="1" name=""/>
        <p:cNvGrpSpPr/>
        <p:nvPr/>
      </p:nvGrpSpPr>
      <p:grpSpPr>
        <a:xfrm>
          <a:off x="0" y="0"/>
          <a:ext cx="0" cy="0"/>
          <a:chOff x="0" y="0"/>
          <a:chExt cx="0" cy="0"/>
        </a:xfrm>
      </p:grpSpPr>
      <p:sp>
        <p:nvSpPr>
          <p:cNvPr id="14" name="Freeform 13"/>
          <p:cNvSpPr/>
          <p:nvPr/>
        </p:nvSpPr>
        <p:spPr>
          <a:xfrm>
            <a:off x="-228600" y="1135702"/>
            <a:ext cx="9526979" cy="3208687"/>
          </a:xfrm>
          <a:custGeom>
            <a:avLst/>
            <a:gdLst>
              <a:gd name="connsiteX0" fmla="*/ 0 w 9880270"/>
              <a:gd name="connsiteY0" fmla="*/ 2101933 h 2101933"/>
              <a:gd name="connsiteX1" fmla="*/ 1270660 w 9880270"/>
              <a:gd name="connsiteY1" fmla="*/ 771896 h 2101933"/>
              <a:gd name="connsiteX2" fmla="*/ 3135085 w 9880270"/>
              <a:gd name="connsiteY2" fmla="*/ 570016 h 2101933"/>
              <a:gd name="connsiteX3" fmla="*/ 4785756 w 9880270"/>
              <a:gd name="connsiteY3" fmla="*/ 1638795 h 2101933"/>
              <a:gd name="connsiteX4" fmla="*/ 6056415 w 9880270"/>
              <a:gd name="connsiteY4" fmla="*/ 1900052 h 2101933"/>
              <a:gd name="connsiteX5" fmla="*/ 7992093 w 9880270"/>
              <a:gd name="connsiteY5" fmla="*/ 1282535 h 2101933"/>
              <a:gd name="connsiteX6" fmla="*/ 9880270 w 9880270"/>
              <a:gd name="connsiteY6" fmla="*/ 0 h 2101933"/>
              <a:gd name="connsiteX0" fmla="*/ 0 w 9880270"/>
              <a:gd name="connsiteY0" fmla="*/ 2101933 h 2101933"/>
              <a:gd name="connsiteX1" fmla="*/ 1270660 w 9880270"/>
              <a:gd name="connsiteY1" fmla="*/ 771896 h 2101933"/>
              <a:gd name="connsiteX2" fmla="*/ 3135085 w 9880270"/>
              <a:gd name="connsiteY2" fmla="*/ 570016 h 2101933"/>
              <a:gd name="connsiteX3" fmla="*/ 4785756 w 9880270"/>
              <a:gd name="connsiteY3" fmla="*/ 1638795 h 2101933"/>
              <a:gd name="connsiteX4" fmla="*/ 7992093 w 9880270"/>
              <a:gd name="connsiteY4" fmla="*/ 1282535 h 2101933"/>
              <a:gd name="connsiteX5" fmla="*/ 9880270 w 9880270"/>
              <a:gd name="connsiteY5" fmla="*/ 0 h 2101933"/>
              <a:gd name="connsiteX0" fmla="*/ 0 w 9880270"/>
              <a:gd name="connsiteY0" fmla="*/ 2101933 h 2101933"/>
              <a:gd name="connsiteX1" fmla="*/ 1270660 w 9880270"/>
              <a:gd name="connsiteY1" fmla="*/ 771896 h 2101933"/>
              <a:gd name="connsiteX2" fmla="*/ 3135085 w 9880270"/>
              <a:gd name="connsiteY2" fmla="*/ 570016 h 2101933"/>
              <a:gd name="connsiteX3" fmla="*/ 4785756 w 9880270"/>
              <a:gd name="connsiteY3" fmla="*/ 1638795 h 2101933"/>
              <a:gd name="connsiteX4" fmla="*/ 9880270 w 9880270"/>
              <a:gd name="connsiteY4" fmla="*/ 0 h 2101933"/>
              <a:gd name="connsiteX0" fmla="*/ 0 w 9880270"/>
              <a:gd name="connsiteY0" fmla="*/ 2101933 h 2101933"/>
              <a:gd name="connsiteX1" fmla="*/ 1270660 w 9880270"/>
              <a:gd name="connsiteY1" fmla="*/ 771896 h 2101933"/>
              <a:gd name="connsiteX2" fmla="*/ 3135085 w 9880270"/>
              <a:gd name="connsiteY2" fmla="*/ 570016 h 2101933"/>
              <a:gd name="connsiteX3" fmla="*/ 5655039 w 9880270"/>
              <a:gd name="connsiteY3" fmla="*/ 1867395 h 2101933"/>
              <a:gd name="connsiteX4" fmla="*/ 9880270 w 9880270"/>
              <a:gd name="connsiteY4" fmla="*/ 0 h 2101933"/>
              <a:gd name="connsiteX0" fmla="*/ 0 w 9880270"/>
              <a:gd name="connsiteY0" fmla="*/ 2101933 h 2101933"/>
              <a:gd name="connsiteX1" fmla="*/ 1270660 w 9880270"/>
              <a:gd name="connsiteY1" fmla="*/ 771896 h 2101933"/>
              <a:gd name="connsiteX2" fmla="*/ 3135085 w 9880270"/>
              <a:gd name="connsiteY2" fmla="*/ 570016 h 2101933"/>
              <a:gd name="connsiteX3" fmla="*/ 5655039 w 9880270"/>
              <a:gd name="connsiteY3" fmla="*/ 1867395 h 2101933"/>
              <a:gd name="connsiteX4" fmla="*/ 9880270 w 9880270"/>
              <a:gd name="connsiteY4" fmla="*/ 0 h 2101933"/>
              <a:gd name="connsiteX0" fmla="*/ 0 w 9880270"/>
              <a:gd name="connsiteY0" fmla="*/ 2101933 h 2101933"/>
              <a:gd name="connsiteX1" fmla="*/ 1270660 w 9880270"/>
              <a:gd name="connsiteY1" fmla="*/ 771896 h 2101933"/>
              <a:gd name="connsiteX2" fmla="*/ 5655039 w 9880270"/>
              <a:gd name="connsiteY2" fmla="*/ 1867395 h 2101933"/>
              <a:gd name="connsiteX3" fmla="*/ 9880270 w 9880270"/>
              <a:gd name="connsiteY3" fmla="*/ 0 h 2101933"/>
              <a:gd name="connsiteX0" fmla="*/ 0 w 9880270"/>
              <a:gd name="connsiteY0" fmla="*/ 2101933 h 2217717"/>
              <a:gd name="connsiteX1" fmla="*/ 5655039 w 9880270"/>
              <a:gd name="connsiteY1" fmla="*/ 1867395 h 2217717"/>
              <a:gd name="connsiteX2" fmla="*/ 9880270 w 9880270"/>
              <a:gd name="connsiteY2" fmla="*/ 0 h 2217717"/>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2947431"/>
              <a:gd name="connsiteX1" fmla="*/ 5655039 w 9880270"/>
              <a:gd name="connsiteY1" fmla="*/ 2712893 h 2947431"/>
              <a:gd name="connsiteX2" fmla="*/ 9880270 w 9880270"/>
              <a:gd name="connsiteY2" fmla="*/ 845498 h 2947431"/>
              <a:gd name="connsiteX0" fmla="*/ 0 w 9880270"/>
              <a:gd name="connsiteY0" fmla="*/ 2947431 h 3017693"/>
              <a:gd name="connsiteX1" fmla="*/ 5655039 w 9880270"/>
              <a:gd name="connsiteY1" fmla="*/ 3017693 h 3017693"/>
              <a:gd name="connsiteX2" fmla="*/ 9880270 w 9880270"/>
              <a:gd name="connsiteY2" fmla="*/ 845498 h 3017693"/>
              <a:gd name="connsiteX0" fmla="*/ 0 w 9880270"/>
              <a:gd name="connsiteY0" fmla="*/ 2947431 h 3017693"/>
              <a:gd name="connsiteX1" fmla="*/ 5655039 w 9880270"/>
              <a:gd name="connsiteY1" fmla="*/ 3017693 h 3017693"/>
              <a:gd name="connsiteX2" fmla="*/ 9880270 w 9880270"/>
              <a:gd name="connsiteY2" fmla="*/ 845498 h 3017693"/>
              <a:gd name="connsiteX0" fmla="*/ 0 w 9880270"/>
              <a:gd name="connsiteY0" fmla="*/ 2947431 h 3017693"/>
              <a:gd name="connsiteX1" fmla="*/ 5655039 w 9880270"/>
              <a:gd name="connsiteY1" fmla="*/ 3017693 h 3017693"/>
              <a:gd name="connsiteX2" fmla="*/ 9880270 w 9880270"/>
              <a:gd name="connsiteY2" fmla="*/ 845498 h 3017693"/>
              <a:gd name="connsiteX0" fmla="*/ 0 w 9880270"/>
              <a:gd name="connsiteY0" fmla="*/ 2947431 h 3017693"/>
              <a:gd name="connsiteX1" fmla="*/ 5655039 w 9880270"/>
              <a:gd name="connsiteY1" fmla="*/ 3017693 h 3017693"/>
              <a:gd name="connsiteX2" fmla="*/ 9880270 w 9880270"/>
              <a:gd name="connsiteY2" fmla="*/ 845498 h 3017693"/>
              <a:gd name="connsiteX0" fmla="*/ 0 w 9880270"/>
              <a:gd name="connsiteY0" fmla="*/ 2947431 h 3398693"/>
              <a:gd name="connsiteX1" fmla="*/ 6208220 w 9880270"/>
              <a:gd name="connsiteY1" fmla="*/ 3398693 h 3398693"/>
              <a:gd name="connsiteX2" fmla="*/ 9880270 w 9880270"/>
              <a:gd name="connsiteY2" fmla="*/ 845498 h 3398693"/>
              <a:gd name="connsiteX0" fmla="*/ 0 w 9880270"/>
              <a:gd name="connsiteY0" fmla="*/ 2947431 h 2947431"/>
              <a:gd name="connsiteX1" fmla="*/ 5417962 w 9880270"/>
              <a:gd name="connsiteY1" fmla="*/ 2560493 h 2947431"/>
              <a:gd name="connsiteX2" fmla="*/ 9880270 w 9880270"/>
              <a:gd name="connsiteY2" fmla="*/ 845498 h 2947431"/>
              <a:gd name="connsiteX0" fmla="*/ 0 w 9880270"/>
              <a:gd name="connsiteY0" fmla="*/ 2947431 h 2947431"/>
              <a:gd name="connsiteX1" fmla="*/ 5417962 w 9880270"/>
              <a:gd name="connsiteY1" fmla="*/ 2560493 h 2947431"/>
              <a:gd name="connsiteX2" fmla="*/ 9880270 w 9880270"/>
              <a:gd name="connsiteY2" fmla="*/ 845498 h 2947431"/>
              <a:gd name="connsiteX0" fmla="*/ 0 w 9880270"/>
              <a:gd name="connsiteY0" fmla="*/ 2947431 h 2947431"/>
              <a:gd name="connsiteX1" fmla="*/ 5417962 w 9880270"/>
              <a:gd name="connsiteY1" fmla="*/ 2560493 h 2947431"/>
              <a:gd name="connsiteX2" fmla="*/ 9880270 w 9880270"/>
              <a:gd name="connsiteY2" fmla="*/ 845498 h 2947431"/>
              <a:gd name="connsiteX0" fmla="*/ 0 w 9880270"/>
              <a:gd name="connsiteY0" fmla="*/ 2947431 h 3208687"/>
              <a:gd name="connsiteX1" fmla="*/ 5417962 w 9880270"/>
              <a:gd name="connsiteY1" fmla="*/ 2560493 h 3208687"/>
              <a:gd name="connsiteX2" fmla="*/ 9880270 w 9880270"/>
              <a:gd name="connsiteY2" fmla="*/ 845498 h 3208687"/>
            </a:gdLst>
            <a:ahLst/>
            <a:cxnLst>
              <a:cxn ang="0">
                <a:pos x="connsiteX0" y="connsiteY0"/>
              </a:cxn>
              <a:cxn ang="0">
                <a:pos x="connsiteX1" y="connsiteY1"/>
              </a:cxn>
              <a:cxn ang="0">
                <a:pos x="connsiteX2" y="connsiteY2"/>
              </a:cxn>
            </a:cxnLst>
            <a:rect l="l" t="t" r="r" b="b"/>
            <a:pathLst>
              <a:path w="9880270" h="3208687">
                <a:moveTo>
                  <a:pt x="0" y="2947431"/>
                </a:moveTo>
                <a:cubicBezTo>
                  <a:pt x="1473710" y="0"/>
                  <a:pt x="4011405" y="2061729"/>
                  <a:pt x="5417962" y="2560493"/>
                </a:cubicBezTo>
                <a:cubicBezTo>
                  <a:pt x="7056340" y="3208687"/>
                  <a:pt x="9065226" y="1703491"/>
                  <a:pt x="9880270" y="845498"/>
                </a:cubicBezTo>
              </a:path>
            </a:pathLst>
          </a:custGeom>
          <a:ln w="19050">
            <a:solidFill>
              <a:schemeClr val="bg1">
                <a:lumMod val="65000"/>
                <a:alpha val="50000"/>
              </a:schemeClr>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prstClr val="black"/>
              </a:solidFill>
            </a:endParaRPr>
          </a:p>
        </p:txBody>
      </p:sp>
      <p:sp>
        <p:nvSpPr>
          <p:cNvPr id="2" name="TextBox 1"/>
          <p:cNvSpPr txBox="1"/>
          <p:nvPr/>
        </p:nvSpPr>
        <p:spPr>
          <a:xfrm>
            <a:off x="381000" y="152400"/>
            <a:ext cx="8305800" cy="707886"/>
          </a:xfrm>
          <a:prstGeom prst="rect">
            <a:avLst/>
          </a:prstGeom>
          <a:noFill/>
        </p:spPr>
        <p:txBody>
          <a:bodyPr wrap="square" rtlCol="0">
            <a:spAutoFit/>
          </a:bodyPr>
          <a:lstStyle/>
          <a:p>
            <a:pPr algn="ctr"/>
            <a:r>
              <a:rPr lang="cs-CZ" sz="4000" b="1" dirty="0"/>
              <a:t>Mírnost, pokora, skromnost</a:t>
            </a:r>
            <a:r>
              <a:rPr lang="cs-CZ" sz="4000" dirty="0"/>
              <a:t> </a:t>
            </a:r>
            <a:endParaRPr lang="en-US" sz="4000" dirty="0"/>
          </a:p>
        </p:txBody>
      </p:sp>
      <p:sp>
        <p:nvSpPr>
          <p:cNvPr id="4" name="TextBox 3"/>
          <p:cNvSpPr txBox="1"/>
          <p:nvPr/>
        </p:nvSpPr>
        <p:spPr>
          <a:xfrm>
            <a:off x="457200" y="2133600"/>
            <a:ext cx="8153400" cy="4062651"/>
          </a:xfrm>
          <a:prstGeom prst="rect">
            <a:avLst/>
          </a:prstGeom>
          <a:noFill/>
        </p:spPr>
        <p:txBody>
          <a:bodyPr wrap="square" rtlCol="0">
            <a:spAutoFit/>
          </a:bodyPr>
          <a:lstStyle/>
          <a:p>
            <a:r>
              <a:rPr lang="cs-CZ" sz="2400" b="1" i="1" dirty="0" err="1"/>
              <a:t>Galatským</a:t>
            </a:r>
            <a:r>
              <a:rPr lang="cs-CZ" sz="2400" b="1" i="1" dirty="0"/>
              <a:t> 5</a:t>
            </a:r>
            <a:r>
              <a:rPr lang="cs-CZ" sz="2400" b="1" i="1" dirty="0" smtClean="0"/>
              <a:t>: 18 - 23</a:t>
            </a:r>
            <a:endParaRPr lang="cs-CZ" sz="2400" dirty="0"/>
          </a:p>
          <a:p>
            <a:r>
              <a:rPr lang="cs-CZ" sz="2400" i="1" dirty="0">
                <a:hlinkClick r:id="rId3" action="ppaction://hlinkfile"/>
              </a:rPr>
              <a:t>18</a:t>
            </a:r>
            <a:r>
              <a:rPr lang="cs-CZ" sz="2400" i="1" dirty="0"/>
              <a:t>  Když jste však vedeni Duchem, nejste pod Zákonem. </a:t>
            </a:r>
            <a:r>
              <a:rPr lang="cs-CZ" sz="2400" i="1" dirty="0">
                <a:hlinkClick r:id="rId4" action="ppaction://hlinkfile"/>
              </a:rPr>
              <a:t>19</a:t>
            </a:r>
            <a:r>
              <a:rPr lang="cs-CZ" sz="2400" i="1" dirty="0"/>
              <a:t>  Projevy tělesnosti jsou zřejmé. Patří sem smilstvo, nečistota, nestydatost, </a:t>
            </a:r>
            <a:r>
              <a:rPr lang="cs-CZ" sz="2400" i="1" dirty="0">
                <a:hlinkClick r:id="rId5" action="ppaction://hlinkfile"/>
              </a:rPr>
              <a:t>20</a:t>
            </a:r>
            <a:r>
              <a:rPr lang="cs-CZ" sz="2400" i="1" dirty="0"/>
              <a:t>  modlářství, čarování, nepřátelství, svárlivost, nevraživost, zloba, soupeřivost, roztržky, sekty, </a:t>
            </a:r>
            <a:r>
              <a:rPr lang="cs-CZ" sz="2400" i="1" dirty="0">
                <a:hlinkClick r:id="rId6" action="ppaction://hlinkfile"/>
              </a:rPr>
              <a:t>21</a:t>
            </a:r>
            <a:r>
              <a:rPr lang="cs-CZ" sz="2400" i="1" dirty="0"/>
              <a:t>  závidění, opilství, obžerství a další podobné věci. Varuji vás; jak už jsem vám říkal, ti, kdo tohle dělají, nebudou mít podíl na Božím království. </a:t>
            </a:r>
            <a:r>
              <a:rPr lang="cs-CZ" sz="2400" i="1" dirty="0">
                <a:hlinkClick r:id="rId7" action="ppaction://hlinkfile"/>
              </a:rPr>
              <a:t>22</a:t>
            </a:r>
            <a:r>
              <a:rPr lang="cs-CZ" sz="2400" i="1" dirty="0"/>
              <a:t>  Ovocem Ducha je pak láska, radost, pokoj, trpělivost, laskavost, dobrota, věrnost, </a:t>
            </a:r>
            <a:r>
              <a:rPr lang="cs-CZ" sz="2400" i="1" dirty="0">
                <a:hlinkClick r:id="rId8" action="ppaction://hlinkfile"/>
              </a:rPr>
              <a:t>23</a:t>
            </a:r>
            <a:r>
              <a:rPr lang="cs-CZ" sz="2400" i="1" dirty="0"/>
              <a:t>  mírnost a zdrženlivost. Tomu se žádný zákon nevyrovná.</a:t>
            </a:r>
            <a:endParaRPr lang="cs-CZ" sz="2400" dirty="0"/>
          </a:p>
          <a:p>
            <a:endParaRPr lang="en-US" dirty="0"/>
          </a:p>
        </p:txBody>
      </p:sp>
    </p:spTree>
    <p:extLst>
      <p:ext uri="{BB962C8B-B14F-4D97-AF65-F5344CB8AC3E}">
        <p14:creationId xmlns:p14="http://schemas.microsoft.com/office/powerpoint/2010/main" val="422674104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100000">
              <a:schemeClr val="bg1">
                <a:lumMod val="65000"/>
              </a:schemeClr>
            </a:gs>
          </a:gsLst>
          <a:path path="circle">
            <a:fillToRect r="100000" b="100000"/>
          </a:path>
        </a:gradFill>
        <a:effectLst/>
      </p:bgPr>
    </p:bg>
    <p:spTree>
      <p:nvGrpSpPr>
        <p:cNvPr id="1" name=""/>
        <p:cNvGrpSpPr/>
        <p:nvPr/>
      </p:nvGrpSpPr>
      <p:grpSpPr>
        <a:xfrm>
          <a:off x="0" y="0"/>
          <a:ext cx="0" cy="0"/>
          <a:chOff x="0" y="0"/>
          <a:chExt cx="0" cy="0"/>
        </a:xfrm>
      </p:grpSpPr>
      <p:sp>
        <p:nvSpPr>
          <p:cNvPr id="14" name="Freeform 13"/>
          <p:cNvSpPr/>
          <p:nvPr/>
        </p:nvSpPr>
        <p:spPr>
          <a:xfrm>
            <a:off x="-228600" y="1135702"/>
            <a:ext cx="9526979" cy="3208687"/>
          </a:xfrm>
          <a:custGeom>
            <a:avLst/>
            <a:gdLst>
              <a:gd name="connsiteX0" fmla="*/ 0 w 9880270"/>
              <a:gd name="connsiteY0" fmla="*/ 2101933 h 2101933"/>
              <a:gd name="connsiteX1" fmla="*/ 1270660 w 9880270"/>
              <a:gd name="connsiteY1" fmla="*/ 771896 h 2101933"/>
              <a:gd name="connsiteX2" fmla="*/ 3135085 w 9880270"/>
              <a:gd name="connsiteY2" fmla="*/ 570016 h 2101933"/>
              <a:gd name="connsiteX3" fmla="*/ 4785756 w 9880270"/>
              <a:gd name="connsiteY3" fmla="*/ 1638795 h 2101933"/>
              <a:gd name="connsiteX4" fmla="*/ 6056415 w 9880270"/>
              <a:gd name="connsiteY4" fmla="*/ 1900052 h 2101933"/>
              <a:gd name="connsiteX5" fmla="*/ 7992093 w 9880270"/>
              <a:gd name="connsiteY5" fmla="*/ 1282535 h 2101933"/>
              <a:gd name="connsiteX6" fmla="*/ 9880270 w 9880270"/>
              <a:gd name="connsiteY6" fmla="*/ 0 h 2101933"/>
              <a:gd name="connsiteX0" fmla="*/ 0 w 9880270"/>
              <a:gd name="connsiteY0" fmla="*/ 2101933 h 2101933"/>
              <a:gd name="connsiteX1" fmla="*/ 1270660 w 9880270"/>
              <a:gd name="connsiteY1" fmla="*/ 771896 h 2101933"/>
              <a:gd name="connsiteX2" fmla="*/ 3135085 w 9880270"/>
              <a:gd name="connsiteY2" fmla="*/ 570016 h 2101933"/>
              <a:gd name="connsiteX3" fmla="*/ 4785756 w 9880270"/>
              <a:gd name="connsiteY3" fmla="*/ 1638795 h 2101933"/>
              <a:gd name="connsiteX4" fmla="*/ 7992093 w 9880270"/>
              <a:gd name="connsiteY4" fmla="*/ 1282535 h 2101933"/>
              <a:gd name="connsiteX5" fmla="*/ 9880270 w 9880270"/>
              <a:gd name="connsiteY5" fmla="*/ 0 h 2101933"/>
              <a:gd name="connsiteX0" fmla="*/ 0 w 9880270"/>
              <a:gd name="connsiteY0" fmla="*/ 2101933 h 2101933"/>
              <a:gd name="connsiteX1" fmla="*/ 1270660 w 9880270"/>
              <a:gd name="connsiteY1" fmla="*/ 771896 h 2101933"/>
              <a:gd name="connsiteX2" fmla="*/ 3135085 w 9880270"/>
              <a:gd name="connsiteY2" fmla="*/ 570016 h 2101933"/>
              <a:gd name="connsiteX3" fmla="*/ 4785756 w 9880270"/>
              <a:gd name="connsiteY3" fmla="*/ 1638795 h 2101933"/>
              <a:gd name="connsiteX4" fmla="*/ 9880270 w 9880270"/>
              <a:gd name="connsiteY4" fmla="*/ 0 h 2101933"/>
              <a:gd name="connsiteX0" fmla="*/ 0 w 9880270"/>
              <a:gd name="connsiteY0" fmla="*/ 2101933 h 2101933"/>
              <a:gd name="connsiteX1" fmla="*/ 1270660 w 9880270"/>
              <a:gd name="connsiteY1" fmla="*/ 771896 h 2101933"/>
              <a:gd name="connsiteX2" fmla="*/ 3135085 w 9880270"/>
              <a:gd name="connsiteY2" fmla="*/ 570016 h 2101933"/>
              <a:gd name="connsiteX3" fmla="*/ 5655039 w 9880270"/>
              <a:gd name="connsiteY3" fmla="*/ 1867395 h 2101933"/>
              <a:gd name="connsiteX4" fmla="*/ 9880270 w 9880270"/>
              <a:gd name="connsiteY4" fmla="*/ 0 h 2101933"/>
              <a:gd name="connsiteX0" fmla="*/ 0 w 9880270"/>
              <a:gd name="connsiteY0" fmla="*/ 2101933 h 2101933"/>
              <a:gd name="connsiteX1" fmla="*/ 1270660 w 9880270"/>
              <a:gd name="connsiteY1" fmla="*/ 771896 h 2101933"/>
              <a:gd name="connsiteX2" fmla="*/ 3135085 w 9880270"/>
              <a:gd name="connsiteY2" fmla="*/ 570016 h 2101933"/>
              <a:gd name="connsiteX3" fmla="*/ 5655039 w 9880270"/>
              <a:gd name="connsiteY3" fmla="*/ 1867395 h 2101933"/>
              <a:gd name="connsiteX4" fmla="*/ 9880270 w 9880270"/>
              <a:gd name="connsiteY4" fmla="*/ 0 h 2101933"/>
              <a:gd name="connsiteX0" fmla="*/ 0 w 9880270"/>
              <a:gd name="connsiteY0" fmla="*/ 2101933 h 2101933"/>
              <a:gd name="connsiteX1" fmla="*/ 1270660 w 9880270"/>
              <a:gd name="connsiteY1" fmla="*/ 771896 h 2101933"/>
              <a:gd name="connsiteX2" fmla="*/ 5655039 w 9880270"/>
              <a:gd name="connsiteY2" fmla="*/ 1867395 h 2101933"/>
              <a:gd name="connsiteX3" fmla="*/ 9880270 w 9880270"/>
              <a:gd name="connsiteY3" fmla="*/ 0 h 2101933"/>
              <a:gd name="connsiteX0" fmla="*/ 0 w 9880270"/>
              <a:gd name="connsiteY0" fmla="*/ 2101933 h 2217717"/>
              <a:gd name="connsiteX1" fmla="*/ 5655039 w 9880270"/>
              <a:gd name="connsiteY1" fmla="*/ 1867395 h 2217717"/>
              <a:gd name="connsiteX2" fmla="*/ 9880270 w 9880270"/>
              <a:gd name="connsiteY2" fmla="*/ 0 h 2217717"/>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2947431"/>
              <a:gd name="connsiteX1" fmla="*/ 5655039 w 9880270"/>
              <a:gd name="connsiteY1" fmla="*/ 2712893 h 2947431"/>
              <a:gd name="connsiteX2" fmla="*/ 9880270 w 9880270"/>
              <a:gd name="connsiteY2" fmla="*/ 845498 h 2947431"/>
              <a:gd name="connsiteX0" fmla="*/ 0 w 9880270"/>
              <a:gd name="connsiteY0" fmla="*/ 2947431 h 3017693"/>
              <a:gd name="connsiteX1" fmla="*/ 5655039 w 9880270"/>
              <a:gd name="connsiteY1" fmla="*/ 3017693 h 3017693"/>
              <a:gd name="connsiteX2" fmla="*/ 9880270 w 9880270"/>
              <a:gd name="connsiteY2" fmla="*/ 845498 h 3017693"/>
              <a:gd name="connsiteX0" fmla="*/ 0 w 9880270"/>
              <a:gd name="connsiteY0" fmla="*/ 2947431 h 3017693"/>
              <a:gd name="connsiteX1" fmla="*/ 5655039 w 9880270"/>
              <a:gd name="connsiteY1" fmla="*/ 3017693 h 3017693"/>
              <a:gd name="connsiteX2" fmla="*/ 9880270 w 9880270"/>
              <a:gd name="connsiteY2" fmla="*/ 845498 h 3017693"/>
              <a:gd name="connsiteX0" fmla="*/ 0 w 9880270"/>
              <a:gd name="connsiteY0" fmla="*/ 2947431 h 3017693"/>
              <a:gd name="connsiteX1" fmla="*/ 5655039 w 9880270"/>
              <a:gd name="connsiteY1" fmla="*/ 3017693 h 3017693"/>
              <a:gd name="connsiteX2" fmla="*/ 9880270 w 9880270"/>
              <a:gd name="connsiteY2" fmla="*/ 845498 h 3017693"/>
              <a:gd name="connsiteX0" fmla="*/ 0 w 9880270"/>
              <a:gd name="connsiteY0" fmla="*/ 2947431 h 3017693"/>
              <a:gd name="connsiteX1" fmla="*/ 5655039 w 9880270"/>
              <a:gd name="connsiteY1" fmla="*/ 3017693 h 3017693"/>
              <a:gd name="connsiteX2" fmla="*/ 9880270 w 9880270"/>
              <a:gd name="connsiteY2" fmla="*/ 845498 h 3017693"/>
              <a:gd name="connsiteX0" fmla="*/ 0 w 9880270"/>
              <a:gd name="connsiteY0" fmla="*/ 2947431 h 3398693"/>
              <a:gd name="connsiteX1" fmla="*/ 6208220 w 9880270"/>
              <a:gd name="connsiteY1" fmla="*/ 3398693 h 3398693"/>
              <a:gd name="connsiteX2" fmla="*/ 9880270 w 9880270"/>
              <a:gd name="connsiteY2" fmla="*/ 845498 h 3398693"/>
              <a:gd name="connsiteX0" fmla="*/ 0 w 9880270"/>
              <a:gd name="connsiteY0" fmla="*/ 2947431 h 2947431"/>
              <a:gd name="connsiteX1" fmla="*/ 5417962 w 9880270"/>
              <a:gd name="connsiteY1" fmla="*/ 2560493 h 2947431"/>
              <a:gd name="connsiteX2" fmla="*/ 9880270 w 9880270"/>
              <a:gd name="connsiteY2" fmla="*/ 845498 h 2947431"/>
              <a:gd name="connsiteX0" fmla="*/ 0 w 9880270"/>
              <a:gd name="connsiteY0" fmla="*/ 2947431 h 2947431"/>
              <a:gd name="connsiteX1" fmla="*/ 5417962 w 9880270"/>
              <a:gd name="connsiteY1" fmla="*/ 2560493 h 2947431"/>
              <a:gd name="connsiteX2" fmla="*/ 9880270 w 9880270"/>
              <a:gd name="connsiteY2" fmla="*/ 845498 h 2947431"/>
              <a:gd name="connsiteX0" fmla="*/ 0 w 9880270"/>
              <a:gd name="connsiteY0" fmla="*/ 2947431 h 2947431"/>
              <a:gd name="connsiteX1" fmla="*/ 5417962 w 9880270"/>
              <a:gd name="connsiteY1" fmla="*/ 2560493 h 2947431"/>
              <a:gd name="connsiteX2" fmla="*/ 9880270 w 9880270"/>
              <a:gd name="connsiteY2" fmla="*/ 845498 h 2947431"/>
              <a:gd name="connsiteX0" fmla="*/ 0 w 9880270"/>
              <a:gd name="connsiteY0" fmla="*/ 2947431 h 3208687"/>
              <a:gd name="connsiteX1" fmla="*/ 5417962 w 9880270"/>
              <a:gd name="connsiteY1" fmla="*/ 2560493 h 3208687"/>
              <a:gd name="connsiteX2" fmla="*/ 9880270 w 9880270"/>
              <a:gd name="connsiteY2" fmla="*/ 845498 h 3208687"/>
            </a:gdLst>
            <a:ahLst/>
            <a:cxnLst>
              <a:cxn ang="0">
                <a:pos x="connsiteX0" y="connsiteY0"/>
              </a:cxn>
              <a:cxn ang="0">
                <a:pos x="connsiteX1" y="connsiteY1"/>
              </a:cxn>
              <a:cxn ang="0">
                <a:pos x="connsiteX2" y="connsiteY2"/>
              </a:cxn>
            </a:cxnLst>
            <a:rect l="l" t="t" r="r" b="b"/>
            <a:pathLst>
              <a:path w="9880270" h="3208687">
                <a:moveTo>
                  <a:pt x="0" y="2947431"/>
                </a:moveTo>
                <a:cubicBezTo>
                  <a:pt x="1473710" y="0"/>
                  <a:pt x="4011405" y="2061729"/>
                  <a:pt x="5417962" y="2560493"/>
                </a:cubicBezTo>
                <a:cubicBezTo>
                  <a:pt x="7056340" y="3208687"/>
                  <a:pt x="9065226" y="1703491"/>
                  <a:pt x="9880270" y="845498"/>
                </a:cubicBezTo>
              </a:path>
            </a:pathLst>
          </a:custGeom>
          <a:ln w="19050">
            <a:solidFill>
              <a:schemeClr val="bg1">
                <a:lumMod val="65000"/>
                <a:alpha val="50000"/>
              </a:schemeClr>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prstClr val="black"/>
              </a:solidFill>
            </a:endParaRPr>
          </a:p>
        </p:txBody>
      </p:sp>
      <p:sp>
        <p:nvSpPr>
          <p:cNvPr id="2" name="TextBox 1"/>
          <p:cNvSpPr txBox="1"/>
          <p:nvPr/>
        </p:nvSpPr>
        <p:spPr>
          <a:xfrm>
            <a:off x="381000" y="152400"/>
            <a:ext cx="8305800" cy="707886"/>
          </a:xfrm>
          <a:prstGeom prst="rect">
            <a:avLst/>
          </a:prstGeom>
          <a:noFill/>
        </p:spPr>
        <p:txBody>
          <a:bodyPr wrap="square" rtlCol="0">
            <a:spAutoFit/>
          </a:bodyPr>
          <a:lstStyle/>
          <a:p>
            <a:pPr algn="ctr"/>
            <a:r>
              <a:rPr lang="cs-CZ" sz="4000" b="1" dirty="0"/>
              <a:t>Mírnost, pokora, skromnost</a:t>
            </a:r>
            <a:r>
              <a:rPr lang="cs-CZ" sz="4000" dirty="0"/>
              <a:t> </a:t>
            </a:r>
            <a:endParaRPr lang="en-US" sz="4000" dirty="0"/>
          </a:p>
        </p:txBody>
      </p:sp>
      <p:sp>
        <p:nvSpPr>
          <p:cNvPr id="3" name="TextBox 2"/>
          <p:cNvSpPr txBox="1"/>
          <p:nvPr/>
        </p:nvSpPr>
        <p:spPr>
          <a:xfrm>
            <a:off x="228600" y="990600"/>
            <a:ext cx="8763000" cy="6155531"/>
          </a:xfrm>
          <a:prstGeom prst="rect">
            <a:avLst/>
          </a:prstGeom>
          <a:noFill/>
        </p:spPr>
        <p:txBody>
          <a:bodyPr wrap="square" rtlCol="0">
            <a:spAutoFit/>
          </a:bodyPr>
          <a:lstStyle/>
          <a:p>
            <a:r>
              <a:rPr lang="en-US" b="1" u="sng" dirty="0" smtClean="0"/>
              <a:t>10 </a:t>
            </a:r>
            <a:r>
              <a:rPr lang="en-US" b="1" u="sng" dirty="0" err="1" smtClean="0"/>
              <a:t>otázek</a:t>
            </a:r>
            <a:r>
              <a:rPr lang="en-US" b="1" u="sng" dirty="0" smtClean="0"/>
              <a:t> pro </a:t>
            </a:r>
            <a:r>
              <a:rPr lang="en-US" b="1" u="sng" dirty="0" err="1" smtClean="0"/>
              <a:t>Tvůj</a:t>
            </a:r>
            <a:r>
              <a:rPr lang="en-US" b="1" u="sng" dirty="0" smtClean="0"/>
              <a:t> </a:t>
            </a:r>
            <a:r>
              <a:rPr lang="en-US" b="1" u="sng" dirty="0" err="1" smtClean="0"/>
              <a:t>život</a:t>
            </a:r>
            <a:r>
              <a:rPr lang="en-US" b="1" u="sng" dirty="0" smtClean="0"/>
              <a:t> a </a:t>
            </a:r>
            <a:r>
              <a:rPr lang="en-US" b="1" u="sng" dirty="0" err="1" smtClean="0"/>
              <a:t>ucho</a:t>
            </a:r>
            <a:r>
              <a:rPr lang="en-US" b="1" u="sng" dirty="0" smtClean="0"/>
              <a:t>:</a:t>
            </a:r>
          </a:p>
          <a:p>
            <a:endParaRPr lang="en-US" dirty="0" smtClean="0"/>
          </a:p>
          <a:p>
            <a:pPr marL="342900" lvl="0" indent="-342900">
              <a:buFont typeface="+mj-lt"/>
              <a:buAutoNum type="arabicPeriod"/>
            </a:pPr>
            <a:r>
              <a:rPr lang="cs-CZ" sz="2000" dirty="0"/>
              <a:t>Jsem ochoten se vzdát všech snů a osobních ambicí, pokud to je Boží vůle?</a:t>
            </a:r>
          </a:p>
          <a:p>
            <a:pPr marL="342900" lvl="0" indent="-342900">
              <a:buFont typeface="+mj-lt"/>
              <a:buAutoNum type="arabicPeriod"/>
            </a:pPr>
            <a:r>
              <a:rPr lang="cs-CZ" sz="2000" dirty="0"/>
              <a:t>Vztekáš se a utočíš, když Tě lidé kritizují za věci, které děláš a víš, že jim oni nerozumí?</a:t>
            </a:r>
          </a:p>
          <a:p>
            <a:pPr marL="342900" lvl="0" indent="-342900">
              <a:buFont typeface="+mj-lt"/>
              <a:buAutoNum type="arabicPeriod"/>
            </a:pPr>
            <a:r>
              <a:rPr lang="cs-CZ" sz="2000" dirty="0"/>
              <a:t>Jsi trpělivý a nežárlíš, když  druzí lidé jsou požehnanější než Ty? Čekáš až Tě Bůh sám ocení?</a:t>
            </a:r>
          </a:p>
          <a:p>
            <a:pPr marL="342900" lvl="0" indent="-342900">
              <a:buFont typeface="+mj-lt"/>
              <a:buAutoNum type="arabicPeriod"/>
            </a:pPr>
            <a:r>
              <a:rPr lang="cs-CZ" sz="2000" dirty="0"/>
              <a:t>Dokážeš odpustit lidem, kteří Ti ublížili i přesto, že se Ti neomluvili?</a:t>
            </a:r>
          </a:p>
          <a:p>
            <a:pPr marL="342900" lvl="0" indent="-342900">
              <a:buFont typeface="+mj-lt"/>
              <a:buAutoNum type="arabicPeriod"/>
            </a:pPr>
            <a:r>
              <a:rPr lang="cs-CZ" sz="2000" dirty="0"/>
              <a:t>Když přemýšlím o druhých, jsou moje myšlenky naplněné láskou – chci pro ně vždy dobro?</a:t>
            </a:r>
          </a:p>
          <a:p>
            <a:pPr marL="342900" lvl="0" indent="-342900">
              <a:buFont typeface="+mj-lt"/>
              <a:buAutoNum type="arabicPeriod"/>
            </a:pPr>
            <a:r>
              <a:rPr lang="cs-CZ" sz="2000" dirty="0"/>
              <a:t>Když se bavím s druhými, musím mít vždy pravdu či správnou odpověď?</a:t>
            </a:r>
          </a:p>
          <a:p>
            <a:pPr marL="342900" lvl="0" indent="-342900">
              <a:buFont typeface="+mj-lt"/>
              <a:buAutoNum type="arabicPeriod"/>
            </a:pPr>
            <a:r>
              <a:rPr lang="cs-CZ" sz="2000" dirty="0"/>
              <a:t>Čekáš až Tě Bůh sám ocení za to cos udělal, či usiluješ o to, abys byl oceněn od lidí?</a:t>
            </a:r>
          </a:p>
          <a:p>
            <a:pPr marL="342900" lvl="0" indent="-342900">
              <a:buFont typeface="+mj-lt"/>
              <a:buAutoNum type="arabicPeriod"/>
            </a:pPr>
            <a:r>
              <a:rPr lang="cs-CZ" sz="2000" dirty="0"/>
              <a:t>Jsem připraven na každý den říci: „Pane, cokoliv se stane, jsem připraven se podřídit Tvému vedení a autoritě“?</a:t>
            </a:r>
          </a:p>
          <a:p>
            <a:pPr marL="342900" lvl="0" indent="-342900">
              <a:buFont typeface="+mj-lt"/>
              <a:buAutoNum type="arabicPeriod"/>
            </a:pPr>
            <a:r>
              <a:rPr lang="cs-CZ" sz="2000" dirty="0"/>
              <a:t>Dokáži se radovat i když procházím skrze problémy, překážky, které Bůh používá, aby mě formoval ke svému obrazu?</a:t>
            </a:r>
          </a:p>
          <a:p>
            <a:pPr marL="342900" lvl="0" indent="-342900">
              <a:buFont typeface="+mj-lt"/>
              <a:buAutoNum type="arabicPeriod"/>
            </a:pPr>
            <a:r>
              <a:rPr lang="cs-CZ" sz="2000" dirty="0"/>
              <a:t> Dokáži riskovat všechno pro Ježíše a nebo podléhám strachu, pýše a odmítnutí? </a:t>
            </a:r>
          </a:p>
          <a:p>
            <a:endParaRPr lang="en-US" dirty="0"/>
          </a:p>
        </p:txBody>
      </p:sp>
    </p:spTree>
    <p:extLst>
      <p:ext uri="{BB962C8B-B14F-4D97-AF65-F5344CB8AC3E}">
        <p14:creationId xmlns:p14="http://schemas.microsoft.com/office/powerpoint/2010/main" val="415438044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800" decel="100000"/>
                                        <p:tgtEl>
                                          <p:spTgt spid="3"/>
                                        </p:tgtEl>
                                      </p:cBhvr>
                                    </p:animEffect>
                                    <p:anim calcmode="lin" valueType="num">
                                      <p:cBhvr>
                                        <p:cTn id="8" dur="800" decel="100000" fill="hold"/>
                                        <p:tgtEl>
                                          <p:spTgt spid="3"/>
                                        </p:tgtEl>
                                        <p:attrNameLst>
                                          <p:attrName>style.rotation</p:attrName>
                                        </p:attrNameLst>
                                      </p:cBhvr>
                                      <p:tavLst>
                                        <p:tav tm="0">
                                          <p:val>
                                            <p:fltVal val="-90"/>
                                          </p:val>
                                        </p:tav>
                                        <p:tav tm="100000">
                                          <p:val>
                                            <p:fltVal val="0"/>
                                          </p:val>
                                        </p:tav>
                                      </p:tavLst>
                                    </p:anim>
                                    <p:anim calcmode="lin" valueType="num">
                                      <p:cBhvr>
                                        <p:cTn id="9" dur="800" decel="100000" fill="hold"/>
                                        <p:tgtEl>
                                          <p:spTgt spid="3"/>
                                        </p:tgtEl>
                                        <p:attrNameLst>
                                          <p:attrName>ppt_x</p:attrName>
                                        </p:attrNameLst>
                                      </p:cBhvr>
                                      <p:tavLst>
                                        <p:tav tm="0">
                                          <p:val>
                                            <p:strVal val="#ppt_x+0.4"/>
                                          </p:val>
                                        </p:tav>
                                        <p:tav tm="100000">
                                          <p:val>
                                            <p:strVal val="#ppt_x-0.05"/>
                                          </p:val>
                                        </p:tav>
                                      </p:tavLst>
                                    </p:anim>
                                    <p:anim calcmode="lin" valueType="num">
                                      <p:cBhvr>
                                        <p:cTn id="10" dur="800" decel="100000" fill="hold"/>
                                        <p:tgtEl>
                                          <p:spTgt spid="3"/>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800" decel="100000"/>
                                        <p:tgtEl>
                                          <p:spTgt spid="3">
                                            <p:txEl>
                                              <p:pRg st="2" end="2"/>
                                            </p:txEl>
                                          </p:spTgt>
                                        </p:tgtEl>
                                      </p:cBhvr>
                                    </p:animEffect>
                                    <p:anim calcmode="lin" valueType="num">
                                      <p:cBhvr>
                                        <p:cTn id="18" dur="800" decel="100000" fill="hold"/>
                                        <p:tgtEl>
                                          <p:spTgt spid="3">
                                            <p:txEl>
                                              <p:pRg st="2" end="2"/>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3">
                                            <p:txEl>
                                              <p:pRg st="2" end="2"/>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3">
                                            <p:txEl>
                                              <p:pRg st="2" end="2"/>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3">
                                            <p:txEl>
                                              <p:pRg st="2" end="2"/>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3">
                                            <p:txEl>
                                              <p:pRg st="2" end="2"/>
                                            </p:txEl>
                                          </p:spTgt>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800" decel="100000"/>
                                        <p:tgtEl>
                                          <p:spTgt spid="3">
                                            <p:txEl>
                                              <p:pRg st="3" end="3"/>
                                            </p:txEl>
                                          </p:spTgt>
                                        </p:tgtEl>
                                      </p:cBhvr>
                                    </p:animEffect>
                                    <p:anim calcmode="lin" valueType="num">
                                      <p:cBhvr>
                                        <p:cTn id="28" dur="800" decel="100000" fill="hold"/>
                                        <p:tgtEl>
                                          <p:spTgt spid="3">
                                            <p:txEl>
                                              <p:pRg st="3" end="3"/>
                                            </p:txEl>
                                          </p:spTgt>
                                        </p:tgtEl>
                                        <p:attrNameLst>
                                          <p:attrName>style.rotation</p:attrName>
                                        </p:attrNameLst>
                                      </p:cBhvr>
                                      <p:tavLst>
                                        <p:tav tm="0">
                                          <p:val>
                                            <p:fltVal val="-90"/>
                                          </p:val>
                                        </p:tav>
                                        <p:tav tm="100000">
                                          <p:val>
                                            <p:fltVal val="0"/>
                                          </p:val>
                                        </p:tav>
                                      </p:tavLst>
                                    </p:anim>
                                    <p:anim calcmode="lin" valueType="num">
                                      <p:cBhvr>
                                        <p:cTn id="29" dur="800" decel="100000" fill="hold"/>
                                        <p:tgtEl>
                                          <p:spTgt spid="3">
                                            <p:txEl>
                                              <p:pRg st="3" end="3"/>
                                            </p:txEl>
                                          </p:spTgt>
                                        </p:tgtEl>
                                        <p:attrNameLst>
                                          <p:attrName>ppt_x</p:attrName>
                                        </p:attrNameLst>
                                      </p:cBhvr>
                                      <p:tavLst>
                                        <p:tav tm="0">
                                          <p:val>
                                            <p:strVal val="#ppt_x+0.4"/>
                                          </p:val>
                                        </p:tav>
                                        <p:tav tm="100000">
                                          <p:val>
                                            <p:strVal val="#ppt_x-0.05"/>
                                          </p:val>
                                        </p:tav>
                                      </p:tavLst>
                                    </p:anim>
                                    <p:anim calcmode="lin" valueType="num">
                                      <p:cBhvr>
                                        <p:cTn id="30" dur="800" decel="100000" fill="hold"/>
                                        <p:tgtEl>
                                          <p:spTgt spid="3">
                                            <p:txEl>
                                              <p:pRg st="3" end="3"/>
                                            </p:txEl>
                                          </p:spTgt>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3">
                                            <p:txEl>
                                              <p:pRg st="3" end="3"/>
                                            </p:txEl>
                                          </p:spTgt>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3">
                                            <p:txEl>
                                              <p:pRg st="3" end="3"/>
                                            </p:txEl>
                                          </p:spTgt>
                                        </p:tgtEl>
                                        <p:attrNameLst>
                                          <p:attrName>ppt_y</p:attrName>
                                        </p:attrNameLst>
                                      </p:cBhvr>
                                      <p:tavLst>
                                        <p:tav tm="0">
                                          <p:val>
                                            <p:strVal val="#ppt_y+0.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0" presetClass="entr" presetSubtype="0"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fade">
                                      <p:cBhvr>
                                        <p:cTn id="37" dur="800" decel="100000"/>
                                        <p:tgtEl>
                                          <p:spTgt spid="3">
                                            <p:txEl>
                                              <p:pRg st="4" end="4"/>
                                            </p:txEl>
                                          </p:spTgt>
                                        </p:tgtEl>
                                      </p:cBhvr>
                                    </p:animEffect>
                                    <p:anim calcmode="lin" valueType="num">
                                      <p:cBhvr>
                                        <p:cTn id="38" dur="800" decel="100000" fill="hold"/>
                                        <p:tgtEl>
                                          <p:spTgt spid="3">
                                            <p:txEl>
                                              <p:pRg st="4" end="4"/>
                                            </p:txEl>
                                          </p:spTgt>
                                        </p:tgtEl>
                                        <p:attrNameLst>
                                          <p:attrName>style.rotation</p:attrName>
                                        </p:attrNameLst>
                                      </p:cBhvr>
                                      <p:tavLst>
                                        <p:tav tm="0">
                                          <p:val>
                                            <p:fltVal val="-90"/>
                                          </p:val>
                                        </p:tav>
                                        <p:tav tm="100000">
                                          <p:val>
                                            <p:fltVal val="0"/>
                                          </p:val>
                                        </p:tav>
                                      </p:tavLst>
                                    </p:anim>
                                    <p:anim calcmode="lin" valueType="num">
                                      <p:cBhvr>
                                        <p:cTn id="39" dur="800" decel="100000" fill="hold"/>
                                        <p:tgtEl>
                                          <p:spTgt spid="3">
                                            <p:txEl>
                                              <p:pRg st="4" end="4"/>
                                            </p:txEl>
                                          </p:spTgt>
                                        </p:tgtEl>
                                        <p:attrNameLst>
                                          <p:attrName>ppt_x</p:attrName>
                                        </p:attrNameLst>
                                      </p:cBhvr>
                                      <p:tavLst>
                                        <p:tav tm="0">
                                          <p:val>
                                            <p:strVal val="#ppt_x+0.4"/>
                                          </p:val>
                                        </p:tav>
                                        <p:tav tm="100000">
                                          <p:val>
                                            <p:strVal val="#ppt_x-0.05"/>
                                          </p:val>
                                        </p:tav>
                                      </p:tavLst>
                                    </p:anim>
                                    <p:anim calcmode="lin" valueType="num">
                                      <p:cBhvr>
                                        <p:cTn id="40" dur="800" decel="100000" fill="hold"/>
                                        <p:tgtEl>
                                          <p:spTgt spid="3">
                                            <p:txEl>
                                              <p:pRg st="4" end="4"/>
                                            </p:txEl>
                                          </p:spTgt>
                                        </p:tgtEl>
                                        <p:attrNameLst>
                                          <p:attrName>ppt_y</p:attrName>
                                        </p:attrNameLst>
                                      </p:cBhvr>
                                      <p:tavLst>
                                        <p:tav tm="0">
                                          <p:val>
                                            <p:strVal val="#ppt_y-0.4"/>
                                          </p:val>
                                        </p:tav>
                                        <p:tav tm="100000">
                                          <p:val>
                                            <p:strVal val="#ppt_y+0.1"/>
                                          </p:val>
                                        </p:tav>
                                      </p:tavLst>
                                    </p:anim>
                                    <p:anim calcmode="lin" valueType="num">
                                      <p:cBhvr>
                                        <p:cTn id="41" dur="200" accel="100000" fill="hold">
                                          <p:stCondLst>
                                            <p:cond delay="800"/>
                                          </p:stCondLst>
                                        </p:cTn>
                                        <p:tgtEl>
                                          <p:spTgt spid="3">
                                            <p:txEl>
                                              <p:pRg st="4" end="4"/>
                                            </p:txEl>
                                          </p:spTgt>
                                        </p:tgtEl>
                                        <p:attrNameLst>
                                          <p:attrName>ppt_x</p:attrName>
                                        </p:attrNameLst>
                                      </p:cBhvr>
                                      <p:tavLst>
                                        <p:tav tm="0">
                                          <p:val>
                                            <p:strVal val="#ppt_x-0.05"/>
                                          </p:val>
                                        </p:tav>
                                        <p:tav tm="100000">
                                          <p:val>
                                            <p:strVal val="#ppt_x"/>
                                          </p:val>
                                        </p:tav>
                                      </p:tavLst>
                                    </p:anim>
                                    <p:anim calcmode="lin" valueType="num">
                                      <p:cBhvr>
                                        <p:cTn id="42" dur="200" accel="100000" fill="hold">
                                          <p:stCondLst>
                                            <p:cond delay="800"/>
                                          </p:stCondLst>
                                        </p:cTn>
                                        <p:tgtEl>
                                          <p:spTgt spid="3">
                                            <p:txEl>
                                              <p:pRg st="4" end="4"/>
                                            </p:txEl>
                                          </p:spTgt>
                                        </p:tgtEl>
                                        <p:attrNameLst>
                                          <p:attrName>ppt_y</p:attrName>
                                        </p:attrNameLst>
                                      </p:cBhvr>
                                      <p:tavLst>
                                        <p:tav tm="0">
                                          <p:val>
                                            <p:strVal val="#ppt_y+0.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0" presetClass="entr" presetSubtype="0" fill="hold"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800" decel="100000"/>
                                        <p:tgtEl>
                                          <p:spTgt spid="3">
                                            <p:txEl>
                                              <p:pRg st="5" end="5"/>
                                            </p:txEl>
                                          </p:spTgt>
                                        </p:tgtEl>
                                      </p:cBhvr>
                                    </p:animEffect>
                                    <p:anim calcmode="lin" valueType="num">
                                      <p:cBhvr>
                                        <p:cTn id="48" dur="800" decel="100000" fill="hold"/>
                                        <p:tgtEl>
                                          <p:spTgt spid="3">
                                            <p:txEl>
                                              <p:pRg st="5" end="5"/>
                                            </p:txEl>
                                          </p:spTgt>
                                        </p:tgtEl>
                                        <p:attrNameLst>
                                          <p:attrName>style.rotation</p:attrName>
                                        </p:attrNameLst>
                                      </p:cBhvr>
                                      <p:tavLst>
                                        <p:tav tm="0">
                                          <p:val>
                                            <p:fltVal val="-90"/>
                                          </p:val>
                                        </p:tav>
                                        <p:tav tm="100000">
                                          <p:val>
                                            <p:fltVal val="0"/>
                                          </p:val>
                                        </p:tav>
                                      </p:tavLst>
                                    </p:anim>
                                    <p:anim calcmode="lin" valueType="num">
                                      <p:cBhvr>
                                        <p:cTn id="49" dur="800" decel="100000" fill="hold"/>
                                        <p:tgtEl>
                                          <p:spTgt spid="3">
                                            <p:txEl>
                                              <p:pRg st="5" end="5"/>
                                            </p:txEl>
                                          </p:spTgt>
                                        </p:tgtEl>
                                        <p:attrNameLst>
                                          <p:attrName>ppt_x</p:attrName>
                                        </p:attrNameLst>
                                      </p:cBhvr>
                                      <p:tavLst>
                                        <p:tav tm="0">
                                          <p:val>
                                            <p:strVal val="#ppt_x+0.4"/>
                                          </p:val>
                                        </p:tav>
                                        <p:tav tm="100000">
                                          <p:val>
                                            <p:strVal val="#ppt_x-0.05"/>
                                          </p:val>
                                        </p:tav>
                                      </p:tavLst>
                                    </p:anim>
                                    <p:anim calcmode="lin" valueType="num">
                                      <p:cBhvr>
                                        <p:cTn id="50" dur="800" decel="100000" fill="hold"/>
                                        <p:tgtEl>
                                          <p:spTgt spid="3">
                                            <p:txEl>
                                              <p:pRg st="5" end="5"/>
                                            </p:txEl>
                                          </p:spTgt>
                                        </p:tgtEl>
                                        <p:attrNameLst>
                                          <p:attrName>ppt_y</p:attrName>
                                        </p:attrNameLst>
                                      </p:cBhvr>
                                      <p:tavLst>
                                        <p:tav tm="0">
                                          <p:val>
                                            <p:strVal val="#ppt_y-0.4"/>
                                          </p:val>
                                        </p:tav>
                                        <p:tav tm="100000">
                                          <p:val>
                                            <p:strVal val="#ppt_y+0.1"/>
                                          </p:val>
                                        </p:tav>
                                      </p:tavLst>
                                    </p:anim>
                                    <p:anim calcmode="lin" valueType="num">
                                      <p:cBhvr>
                                        <p:cTn id="51" dur="200" accel="100000" fill="hold">
                                          <p:stCondLst>
                                            <p:cond delay="800"/>
                                          </p:stCondLst>
                                        </p:cTn>
                                        <p:tgtEl>
                                          <p:spTgt spid="3">
                                            <p:txEl>
                                              <p:pRg st="5" end="5"/>
                                            </p:txEl>
                                          </p:spTgt>
                                        </p:tgtEl>
                                        <p:attrNameLst>
                                          <p:attrName>ppt_x</p:attrName>
                                        </p:attrNameLst>
                                      </p:cBhvr>
                                      <p:tavLst>
                                        <p:tav tm="0">
                                          <p:val>
                                            <p:strVal val="#ppt_x-0.05"/>
                                          </p:val>
                                        </p:tav>
                                        <p:tav tm="100000">
                                          <p:val>
                                            <p:strVal val="#ppt_x"/>
                                          </p:val>
                                        </p:tav>
                                      </p:tavLst>
                                    </p:anim>
                                    <p:anim calcmode="lin" valueType="num">
                                      <p:cBhvr>
                                        <p:cTn id="52" dur="200" accel="100000" fill="hold">
                                          <p:stCondLst>
                                            <p:cond delay="800"/>
                                          </p:stCondLst>
                                        </p:cTn>
                                        <p:tgtEl>
                                          <p:spTgt spid="3">
                                            <p:txEl>
                                              <p:pRg st="5" end="5"/>
                                            </p:txEl>
                                          </p:spTgt>
                                        </p:tgtEl>
                                        <p:attrNameLst>
                                          <p:attrName>ppt_y</p:attrName>
                                        </p:attrNameLst>
                                      </p:cBhvr>
                                      <p:tavLst>
                                        <p:tav tm="0">
                                          <p:val>
                                            <p:strVal val="#ppt_y+0.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30" presetClass="entr" presetSubtype="0" fill="hold" nodeType="clickEffect">
                                  <p:stCondLst>
                                    <p:cond delay="0"/>
                                  </p:stCondLst>
                                  <p:childTnLst>
                                    <p:set>
                                      <p:cBhvr>
                                        <p:cTn id="56" dur="1" fill="hold">
                                          <p:stCondLst>
                                            <p:cond delay="0"/>
                                          </p:stCondLst>
                                        </p:cTn>
                                        <p:tgtEl>
                                          <p:spTgt spid="3">
                                            <p:txEl>
                                              <p:pRg st="6" end="6"/>
                                            </p:txEl>
                                          </p:spTgt>
                                        </p:tgtEl>
                                        <p:attrNameLst>
                                          <p:attrName>style.visibility</p:attrName>
                                        </p:attrNameLst>
                                      </p:cBhvr>
                                      <p:to>
                                        <p:strVal val="visible"/>
                                      </p:to>
                                    </p:set>
                                    <p:animEffect transition="in" filter="fade">
                                      <p:cBhvr>
                                        <p:cTn id="57" dur="800" decel="100000"/>
                                        <p:tgtEl>
                                          <p:spTgt spid="3">
                                            <p:txEl>
                                              <p:pRg st="6" end="6"/>
                                            </p:txEl>
                                          </p:spTgt>
                                        </p:tgtEl>
                                      </p:cBhvr>
                                    </p:animEffect>
                                    <p:anim calcmode="lin" valueType="num">
                                      <p:cBhvr>
                                        <p:cTn id="58" dur="800" decel="100000" fill="hold"/>
                                        <p:tgtEl>
                                          <p:spTgt spid="3">
                                            <p:txEl>
                                              <p:pRg st="6" end="6"/>
                                            </p:txEl>
                                          </p:spTgt>
                                        </p:tgtEl>
                                        <p:attrNameLst>
                                          <p:attrName>style.rotation</p:attrName>
                                        </p:attrNameLst>
                                      </p:cBhvr>
                                      <p:tavLst>
                                        <p:tav tm="0">
                                          <p:val>
                                            <p:fltVal val="-90"/>
                                          </p:val>
                                        </p:tav>
                                        <p:tav tm="100000">
                                          <p:val>
                                            <p:fltVal val="0"/>
                                          </p:val>
                                        </p:tav>
                                      </p:tavLst>
                                    </p:anim>
                                    <p:anim calcmode="lin" valueType="num">
                                      <p:cBhvr>
                                        <p:cTn id="59" dur="800" decel="100000" fill="hold"/>
                                        <p:tgtEl>
                                          <p:spTgt spid="3">
                                            <p:txEl>
                                              <p:pRg st="6" end="6"/>
                                            </p:txEl>
                                          </p:spTgt>
                                        </p:tgtEl>
                                        <p:attrNameLst>
                                          <p:attrName>ppt_x</p:attrName>
                                        </p:attrNameLst>
                                      </p:cBhvr>
                                      <p:tavLst>
                                        <p:tav tm="0">
                                          <p:val>
                                            <p:strVal val="#ppt_x+0.4"/>
                                          </p:val>
                                        </p:tav>
                                        <p:tav tm="100000">
                                          <p:val>
                                            <p:strVal val="#ppt_x-0.05"/>
                                          </p:val>
                                        </p:tav>
                                      </p:tavLst>
                                    </p:anim>
                                    <p:anim calcmode="lin" valueType="num">
                                      <p:cBhvr>
                                        <p:cTn id="60" dur="800" decel="100000" fill="hold"/>
                                        <p:tgtEl>
                                          <p:spTgt spid="3">
                                            <p:txEl>
                                              <p:pRg st="6" end="6"/>
                                            </p:txEl>
                                          </p:spTgt>
                                        </p:tgtEl>
                                        <p:attrNameLst>
                                          <p:attrName>ppt_y</p:attrName>
                                        </p:attrNameLst>
                                      </p:cBhvr>
                                      <p:tavLst>
                                        <p:tav tm="0">
                                          <p:val>
                                            <p:strVal val="#ppt_y-0.4"/>
                                          </p:val>
                                        </p:tav>
                                        <p:tav tm="100000">
                                          <p:val>
                                            <p:strVal val="#ppt_y+0.1"/>
                                          </p:val>
                                        </p:tav>
                                      </p:tavLst>
                                    </p:anim>
                                    <p:anim calcmode="lin" valueType="num">
                                      <p:cBhvr>
                                        <p:cTn id="61" dur="200" accel="100000" fill="hold">
                                          <p:stCondLst>
                                            <p:cond delay="800"/>
                                          </p:stCondLst>
                                        </p:cTn>
                                        <p:tgtEl>
                                          <p:spTgt spid="3">
                                            <p:txEl>
                                              <p:pRg st="6" end="6"/>
                                            </p:txEl>
                                          </p:spTgt>
                                        </p:tgtEl>
                                        <p:attrNameLst>
                                          <p:attrName>ppt_x</p:attrName>
                                        </p:attrNameLst>
                                      </p:cBhvr>
                                      <p:tavLst>
                                        <p:tav tm="0">
                                          <p:val>
                                            <p:strVal val="#ppt_x-0.05"/>
                                          </p:val>
                                        </p:tav>
                                        <p:tav tm="100000">
                                          <p:val>
                                            <p:strVal val="#ppt_x"/>
                                          </p:val>
                                        </p:tav>
                                      </p:tavLst>
                                    </p:anim>
                                    <p:anim calcmode="lin" valueType="num">
                                      <p:cBhvr>
                                        <p:cTn id="62" dur="200" accel="100000" fill="hold">
                                          <p:stCondLst>
                                            <p:cond delay="800"/>
                                          </p:stCondLst>
                                        </p:cTn>
                                        <p:tgtEl>
                                          <p:spTgt spid="3">
                                            <p:txEl>
                                              <p:pRg st="6" end="6"/>
                                            </p:txEl>
                                          </p:spTgt>
                                        </p:tgtEl>
                                        <p:attrNameLst>
                                          <p:attrName>ppt_y</p:attrName>
                                        </p:attrNameLst>
                                      </p:cBhvr>
                                      <p:tavLst>
                                        <p:tav tm="0">
                                          <p:val>
                                            <p:strVal val="#ppt_y+0.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30" presetClass="entr" presetSubtype="0" fill="hold" nodeType="clickEffect">
                                  <p:stCondLst>
                                    <p:cond delay="0"/>
                                  </p:stCondLst>
                                  <p:childTnLst>
                                    <p:set>
                                      <p:cBhvr>
                                        <p:cTn id="66" dur="1" fill="hold">
                                          <p:stCondLst>
                                            <p:cond delay="0"/>
                                          </p:stCondLst>
                                        </p:cTn>
                                        <p:tgtEl>
                                          <p:spTgt spid="3">
                                            <p:txEl>
                                              <p:pRg st="7" end="7"/>
                                            </p:txEl>
                                          </p:spTgt>
                                        </p:tgtEl>
                                        <p:attrNameLst>
                                          <p:attrName>style.visibility</p:attrName>
                                        </p:attrNameLst>
                                      </p:cBhvr>
                                      <p:to>
                                        <p:strVal val="visible"/>
                                      </p:to>
                                    </p:set>
                                    <p:animEffect transition="in" filter="fade">
                                      <p:cBhvr>
                                        <p:cTn id="67" dur="800" decel="100000"/>
                                        <p:tgtEl>
                                          <p:spTgt spid="3">
                                            <p:txEl>
                                              <p:pRg st="7" end="7"/>
                                            </p:txEl>
                                          </p:spTgt>
                                        </p:tgtEl>
                                      </p:cBhvr>
                                    </p:animEffect>
                                    <p:anim calcmode="lin" valueType="num">
                                      <p:cBhvr>
                                        <p:cTn id="68" dur="800" decel="100000" fill="hold"/>
                                        <p:tgtEl>
                                          <p:spTgt spid="3">
                                            <p:txEl>
                                              <p:pRg st="7" end="7"/>
                                            </p:txEl>
                                          </p:spTgt>
                                        </p:tgtEl>
                                        <p:attrNameLst>
                                          <p:attrName>style.rotation</p:attrName>
                                        </p:attrNameLst>
                                      </p:cBhvr>
                                      <p:tavLst>
                                        <p:tav tm="0">
                                          <p:val>
                                            <p:fltVal val="-90"/>
                                          </p:val>
                                        </p:tav>
                                        <p:tav tm="100000">
                                          <p:val>
                                            <p:fltVal val="0"/>
                                          </p:val>
                                        </p:tav>
                                      </p:tavLst>
                                    </p:anim>
                                    <p:anim calcmode="lin" valueType="num">
                                      <p:cBhvr>
                                        <p:cTn id="69" dur="800" decel="100000" fill="hold"/>
                                        <p:tgtEl>
                                          <p:spTgt spid="3">
                                            <p:txEl>
                                              <p:pRg st="7" end="7"/>
                                            </p:txEl>
                                          </p:spTgt>
                                        </p:tgtEl>
                                        <p:attrNameLst>
                                          <p:attrName>ppt_x</p:attrName>
                                        </p:attrNameLst>
                                      </p:cBhvr>
                                      <p:tavLst>
                                        <p:tav tm="0">
                                          <p:val>
                                            <p:strVal val="#ppt_x+0.4"/>
                                          </p:val>
                                        </p:tav>
                                        <p:tav tm="100000">
                                          <p:val>
                                            <p:strVal val="#ppt_x-0.05"/>
                                          </p:val>
                                        </p:tav>
                                      </p:tavLst>
                                    </p:anim>
                                    <p:anim calcmode="lin" valueType="num">
                                      <p:cBhvr>
                                        <p:cTn id="70" dur="800" decel="100000" fill="hold"/>
                                        <p:tgtEl>
                                          <p:spTgt spid="3">
                                            <p:txEl>
                                              <p:pRg st="7" end="7"/>
                                            </p:txEl>
                                          </p:spTgt>
                                        </p:tgtEl>
                                        <p:attrNameLst>
                                          <p:attrName>ppt_y</p:attrName>
                                        </p:attrNameLst>
                                      </p:cBhvr>
                                      <p:tavLst>
                                        <p:tav tm="0">
                                          <p:val>
                                            <p:strVal val="#ppt_y-0.4"/>
                                          </p:val>
                                        </p:tav>
                                        <p:tav tm="100000">
                                          <p:val>
                                            <p:strVal val="#ppt_y+0.1"/>
                                          </p:val>
                                        </p:tav>
                                      </p:tavLst>
                                    </p:anim>
                                    <p:anim calcmode="lin" valueType="num">
                                      <p:cBhvr>
                                        <p:cTn id="71" dur="200" accel="100000" fill="hold">
                                          <p:stCondLst>
                                            <p:cond delay="800"/>
                                          </p:stCondLst>
                                        </p:cTn>
                                        <p:tgtEl>
                                          <p:spTgt spid="3">
                                            <p:txEl>
                                              <p:pRg st="7" end="7"/>
                                            </p:txEl>
                                          </p:spTgt>
                                        </p:tgtEl>
                                        <p:attrNameLst>
                                          <p:attrName>ppt_x</p:attrName>
                                        </p:attrNameLst>
                                      </p:cBhvr>
                                      <p:tavLst>
                                        <p:tav tm="0">
                                          <p:val>
                                            <p:strVal val="#ppt_x-0.05"/>
                                          </p:val>
                                        </p:tav>
                                        <p:tav tm="100000">
                                          <p:val>
                                            <p:strVal val="#ppt_x"/>
                                          </p:val>
                                        </p:tav>
                                      </p:tavLst>
                                    </p:anim>
                                    <p:anim calcmode="lin" valueType="num">
                                      <p:cBhvr>
                                        <p:cTn id="72" dur="200" accel="100000" fill="hold">
                                          <p:stCondLst>
                                            <p:cond delay="800"/>
                                          </p:stCondLst>
                                        </p:cTn>
                                        <p:tgtEl>
                                          <p:spTgt spid="3">
                                            <p:txEl>
                                              <p:pRg st="7" end="7"/>
                                            </p:txEl>
                                          </p:spTgt>
                                        </p:tgtEl>
                                        <p:attrNameLst>
                                          <p:attrName>ppt_y</p:attrName>
                                        </p:attrNameLst>
                                      </p:cBhvr>
                                      <p:tavLst>
                                        <p:tav tm="0">
                                          <p:val>
                                            <p:strVal val="#ppt_y+0.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30" presetClass="entr" presetSubtype="0" fill="hold" nodeType="clickEffect">
                                  <p:stCondLst>
                                    <p:cond delay="0"/>
                                  </p:stCondLst>
                                  <p:childTnLst>
                                    <p:set>
                                      <p:cBhvr>
                                        <p:cTn id="76" dur="1" fill="hold">
                                          <p:stCondLst>
                                            <p:cond delay="0"/>
                                          </p:stCondLst>
                                        </p:cTn>
                                        <p:tgtEl>
                                          <p:spTgt spid="3">
                                            <p:txEl>
                                              <p:pRg st="8" end="8"/>
                                            </p:txEl>
                                          </p:spTgt>
                                        </p:tgtEl>
                                        <p:attrNameLst>
                                          <p:attrName>style.visibility</p:attrName>
                                        </p:attrNameLst>
                                      </p:cBhvr>
                                      <p:to>
                                        <p:strVal val="visible"/>
                                      </p:to>
                                    </p:set>
                                    <p:animEffect transition="in" filter="fade">
                                      <p:cBhvr>
                                        <p:cTn id="77" dur="800" decel="100000"/>
                                        <p:tgtEl>
                                          <p:spTgt spid="3">
                                            <p:txEl>
                                              <p:pRg st="8" end="8"/>
                                            </p:txEl>
                                          </p:spTgt>
                                        </p:tgtEl>
                                      </p:cBhvr>
                                    </p:animEffect>
                                    <p:anim calcmode="lin" valueType="num">
                                      <p:cBhvr>
                                        <p:cTn id="78" dur="800" decel="100000" fill="hold"/>
                                        <p:tgtEl>
                                          <p:spTgt spid="3">
                                            <p:txEl>
                                              <p:pRg st="8" end="8"/>
                                            </p:txEl>
                                          </p:spTgt>
                                        </p:tgtEl>
                                        <p:attrNameLst>
                                          <p:attrName>style.rotation</p:attrName>
                                        </p:attrNameLst>
                                      </p:cBhvr>
                                      <p:tavLst>
                                        <p:tav tm="0">
                                          <p:val>
                                            <p:fltVal val="-90"/>
                                          </p:val>
                                        </p:tav>
                                        <p:tav tm="100000">
                                          <p:val>
                                            <p:fltVal val="0"/>
                                          </p:val>
                                        </p:tav>
                                      </p:tavLst>
                                    </p:anim>
                                    <p:anim calcmode="lin" valueType="num">
                                      <p:cBhvr>
                                        <p:cTn id="79" dur="800" decel="100000" fill="hold"/>
                                        <p:tgtEl>
                                          <p:spTgt spid="3">
                                            <p:txEl>
                                              <p:pRg st="8" end="8"/>
                                            </p:txEl>
                                          </p:spTgt>
                                        </p:tgtEl>
                                        <p:attrNameLst>
                                          <p:attrName>ppt_x</p:attrName>
                                        </p:attrNameLst>
                                      </p:cBhvr>
                                      <p:tavLst>
                                        <p:tav tm="0">
                                          <p:val>
                                            <p:strVal val="#ppt_x+0.4"/>
                                          </p:val>
                                        </p:tav>
                                        <p:tav tm="100000">
                                          <p:val>
                                            <p:strVal val="#ppt_x-0.05"/>
                                          </p:val>
                                        </p:tav>
                                      </p:tavLst>
                                    </p:anim>
                                    <p:anim calcmode="lin" valueType="num">
                                      <p:cBhvr>
                                        <p:cTn id="80" dur="800" decel="100000" fill="hold"/>
                                        <p:tgtEl>
                                          <p:spTgt spid="3">
                                            <p:txEl>
                                              <p:pRg st="8" end="8"/>
                                            </p:txEl>
                                          </p:spTgt>
                                        </p:tgtEl>
                                        <p:attrNameLst>
                                          <p:attrName>ppt_y</p:attrName>
                                        </p:attrNameLst>
                                      </p:cBhvr>
                                      <p:tavLst>
                                        <p:tav tm="0">
                                          <p:val>
                                            <p:strVal val="#ppt_y-0.4"/>
                                          </p:val>
                                        </p:tav>
                                        <p:tav tm="100000">
                                          <p:val>
                                            <p:strVal val="#ppt_y+0.1"/>
                                          </p:val>
                                        </p:tav>
                                      </p:tavLst>
                                    </p:anim>
                                    <p:anim calcmode="lin" valueType="num">
                                      <p:cBhvr>
                                        <p:cTn id="81" dur="200" accel="100000" fill="hold">
                                          <p:stCondLst>
                                            <p:cond delay="800"/>
                                          </p:stCondLst>
                                        </p:cTn>
                                        <p:tgtEl>
                                          <p:spTgt spid="3">
                                            <p:txEl>
                                              <p:pRg st="8" end="8"/>
                                            </p:txEl>
                                          </p:spTgt>
                                        </p:tgtEl>
                                        <p:attrNameLst>
                                          <p:attrName>ppt_x</p:attrName>
                                        </p:attrNameLst>
                                      </p:cBhvr>
                                      <p:tavLst>
                                        <p:tav tm="0">
                                          <p:val>
                                            <p:strVal val="#ppt_x-0.05"/>
                                          </p:val>
                                        </p:tav>
                                        <p:tav tm="100000">
                                          <p:val>
                                            <p:strVal val="#ppt_x"/>
                                          </p:val>
                                        </p:tav>
                                      </p:tavLst>
                                    </p:anim>
                                    <p:anim calcmode="lin" valueType="num">
                                      <p:cBhvr>
                                        <p:cTn id="82" dur="200" accel="100000" fill="hold">
                                          <p:stCondLst>
                                            <p:cond delay="800"/>
                                          </p:stCondLst>
                                        </p:cTn>
                                        <p:tgtEl>
                                          <p:spTgt spid="3">
                                            <p:txEl>
                                              <p:pRg st="8" end="8"/>
                                            </p:txEl>
                                          </p:spTgt>
                                        </p:tgtEl>
                                        <p:attrNameLst>
                                          <p:attrName>ppt_y</p:attrName>
                                        </p:attrNameLst>
                                      </p:cBhvr>
                                      <p:tavLst>
                                        <p:tav tm="0">
                                          <p:val>
                                            <p:strVal val="#ppt_y+0.1"/>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30" presetClass="entr" presetSubtype="0" fill="hold" nodeType="clickEffect">
                                  <p:stCondLst>
                                    <p:cond delay="0"/>
                                  </p:stCondLst>
                                  <p:childTnLst>
                                    <p:set>
                                      <p:cBhvr>
                                        <p:cTn id="86" dur="1" fill="hold">
                                          <p:stCondLst>
                                            <p:cond delay="0"/>
                                          </p:stCondLst>
                                        </p:cTn>
                                        <p:tgtEl>
                                          <p:spTgt spid="3">
                                            <p:txEl>
                                              <p:pRg st="9" end="9"/>
                                            </p:txEl>
                                          </p:spTgt>
                                        </p:tgtEl>
                                        <p:attrNameLst>
                                          <p:attrName>style.visibility</p:attrName>
                                        </p:attrNameLst>
                                      </p:cBhvr>
                                      <p:to>
                                        <p:strVal val="visible"/>
                                      </p:to>
                                    </p:set>
                                    <p:animEffect transition="in" filter="fade">
                                      <p:cBhvr>
                                        <p:cTn id="87" dur="800" decel="100000"/>
                                        <p:tgtEl>
                                          <p:spTgt spid="3">
                                            <p:txEl>
                                              <p:pRg st="9" end="9"/>
                                            </p:txEl>
                                          </p:spTgt>
                                        </p:tgtEl>
                                      </p:cBhvr>
                                    </p:animEffect>
                                    <p:anim calcmode="lin" valueType="num">
                                      <p:cBhvr>
                                        <p:cTn id="88" dur="800" decel="100000" fill="hold"/>
                                        <p:tgtEl>
                                          <p:spTgt spid="3">
                                            <p:txEl>
                                              <p:pRg st="9" end="9"/>
                                            </p:txEl>
                                          </p:spTgt>
                                        </p:tgtEl>
                                        <p:attrNameLst>
                                          <p:attrName>style.rotation</p:attrName>
                                        </p:attrNameLst>
                                      </p:cBhvr>
                                      <p:tavLst>
                                        <p:tav tm="0">
                                          <p:val>
                                            <p:fltVal val="-90"/>
                                          </p:val>
                                        </p:tav>
                                        <p:tav tm="100000">
                                          <p:val>
                                            <p:fltVal val="0"/>
                                          </p:val>
                                        </p:tav>
                                      </p:tavLst>
                                    </p:anim>
                                    <p:anim calcmode="lin" valueType="num">
                                      <p:cBhvr>
                                        <p:cTn id="89" dur="800" decel="100000" fill="hold"/>
                                        <p:tgtEl>
                                          <p:spTgt spid="3">
                                            <p:txEl>
                                              <p:pRg st="9" end="9"/>
                                            </p:txEl>
                                          </p:spTgt>
                                        </p:tgtEl>
                                        <p:attrNameLst>
                                          <p:attrName>ppt_x</p:attrName>
                                        </p:attrNameLst>
                                      </p:cBhvr>
                                      <p:tavLst>
                                        <p:tav tm="0">
                                          <p:val>
                                            <p:strVal val="#ppt_x+0.4"/>
                                          </p:val>
                                        </p:tav>
                                        <p:tav tm="100000">
                                          <p:val>
                                            <p:strVal val="#ppt_x-0.05"/>
                                          </p:val>
                                        </p:tav>
                                      </p:tavLst>
                                    </p:anim>
                                    <p:anim calcmode="lin" valueType="num">
                                      <p:cBhvr>
                                        <p:cTn id="90" dur="800" decel="100000" fill="hold"/>
                                        <p:tgtEl>
                                          <p:spTgt spid="3">
                                            <p:txEl>
                                              <p:pRg st="9" end="9"/>
                                            </p:txEl>
                                          </p:spTgt>
                                        </p:tgtEl>
                                        <p:attrNameLst>
                                          <p:attrName>ppt_y</p:attrName>
                                        </p:attrNameLst>
                                      </p:cBhvr>
                                      <p:tavLst>
                                        <p:tav tm="0">
                                          <p:val>
                                            <p:strVal val="#ppt_y-0.4"/>
                                          </p:val>
                                        </p:tav>
                                        <p:tav tm="100000">
                                          <p:val>
                                            <p:strVal val="#ppt_y+0.1"/>
                                          </p:val>
                                        </p:tav>
                                      </p:tavLst>
                                    </p:anim>
                                    <p:anim calcmode="lin" valueType="num">
                                      <p:cBhvr>
                                        <p:cTn id="91" dur="200" accel="100000" fill="hold">
                                          <p:stCondLst>
                                            <p:cond delay="800"/>
                                          </p:stCondLst>
                                        </p:cTn>
                                        <p:tgtEl>
                                          <p:spTgt spid="3">
                                            <p:txEl>
                                              <p:pRg st="9" end="9"/>
                                            </p:txEl>
                                          </p:spTgt>
                                        </p:tgtEl>
                                        <p:attrNameLst>
                                          <p:attrName>ppt_x</p:attrName>
                                        </p:attrNameLst>
                                      </p:cBhvr>
                                      <p:tavLst>
                                        <p:tav tm="0">
                                          <p:val>
                                            <p:strVal val="#ppt_x-0.05"/>
                                          </p:val>
                                        </p:tav>
                                        <p:tav tm="100000">
                                          <p:val>
                                            <p:strVal val="#ppt_x"/>
                                          </p:val>
                                        </p:tav>
                                      </p:tavLst>
                                    </p:anim>
                                    <p:anim calcmode="lin" valueType="num">
                                      <p:cBhvr>
                                        <p:cTn id="92" dur="200" accel="100000" fill="hold">
                                          <p:stCondLst>
                                            <p:cond delay="800"/>
                                          </p:stCondLst>
                                        </p:cTn>
                                        <p:tgtEl>
                                          <p:spTgt spid="3">
                                            <p:txEl>
                                              <p:pRg st="9" end="9"/>
                                            </p:txEl>
                                          </p:spTgt>
                                        </p:tgtEl>
                                        <p:attrNameLst>
                                          <p:attrName>ppt_y</p:attrName>
                                        </p:attrNameLst>
                                      </p:cBhvr>
                                      <p:tavLst>
                                        <p:tav tm="0">
                                          <p:val>
                                            <p:strVal val="#ppt_y+0.1"/>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30" presetClass="entr" presetSubtype="0" fill="hold" nodeType="clickEffect">
                                  <p:stCondLst>
                                    <p:cond delay="0"/>
                                  </p:stCondLst>
                                  <p:childTnLst>
                                    <p:set>
                                      <p:cBhvr>
                                        <p:cTn id="96" dur="1" fill="hold">
                                          <p:stCondLst>
                                            <p:cond delay="0"/>
                                          </p:stCondLst>
                                        </p:cTn>
                                        <p:tgtEl>
                                          <p:spTgt spid="3">
                                            <p:txEl>
                                              <p:pRg st="10" end="10"/>
                                            </p:txEl>
                                          </p:spTgt>
                                        </p:tgtEl>
                                        <p:attrNameLst>
                                          <p:attrName>style.visibility</p:attrName>
                                        </p:attrNameLst>
                                      </p:cBhvr>
                                      <p:to>
                                        <p:strVal val="visible"/>
                                      </p:to>
                                    </p:set>
                                    <p:animEffect transition="in" filter="fade">
                                      <p:cBhvr>
                                        <p:cTn id="97" dur="800" decel="100000"/>
                                        <p:tgtEl>
                                          <p:spTgt spid="3">
                                            <p:txEl>
                                              <p:pRg st="10" end="10"/>
                                            </p:txEl>
                                          </p:spTgt>
                                        </p:tgtEl>
                                      </p:cBhvr>
                                    </p:animEffect>
                                    <p:anim calcmode="lin" valueType="num">
                                      <p:cBhvr>
                                        <p:cTn id="98" dur="800" decel="100000" fill="hold"/>
                                        <p:tgtEl>
                                          <p:spTgt spid="3">
                                            <p:txEl>
                                              <p:pRg st="10" end="10"/>
                                            </p:txEl>
                                          </p:spTgt>
                                        </p:tgtEl>
                                        <p:attrNameLst>
                                          <p:attrName>style.rotation</p:attrName>
                                        </p:attrNameLst>
                                      </p:cBhvr>
                                      <p:tavLst>
                                        <p:tav tm="0">
                                          <p:val>
                                            <p:fltVal val="-90"/>
                                          </p:val>
                                        </p:tav>
                                        <p:tav tm="100000">
                                          <p:val>
                                            <p:fltVal val="0"/>
                                          </p:val>
                                        </p:tav>
                                      </p:tavLst>
                                    </p:anim>
                                    <p:anim calcmode="lin" valueType="num">
                                      <p:cBhvr>
                                        <p:cTn id="99" dur="800" decel="100000" fill="hold"/>
                                        <p:tgtEl>
                                          <p:spTgt spid="3">
                                            <p:txEl>
                                              <p:pRg st="10" end="10"/>
                                            </p:txEl>
                                          </p:spTgt>
                                        </p:tgtEl>
                                        <p:attrNameLst>
                                          <p:attrName>ppt_x</p:attrName>
                                        </p:attrNameLst>
                                      </p:cBhvr>
                                      <p:tavLst>
                                        <p:tav tm="0">
                                          <p:val>
                                            <p:strVal val="#ppt_x+0.4"/>
                                          </p:val>
                                        </p:tav>
                                        <p:tav tm="100000">
                                          <p:val>
                                            <p:strVal val="#ppt_x-0.05"/>
                                          </p:val>
                                        </p:tav>
                                      </p:tavLst>
                                    </p:anim>
                                    <p:anim calcmode="lin" valueType="num">
                                      <p:cBhvr>
                                        <p:cTn id="100" dur="800" decel="100000" fill="hold"/>
                                        <p:tgtEl>
                                          <p:spTgt spid="3">
                                            <p:txEl>
                                              <p:pRg st="10" end="10"/>
                                            </p:txEl>
                                          </p:spTgt>
                                        </p:tgtEl>
                                        <p:attrNameLst>
                                          <p:attrName>ppt_y</p:attrName>
                                        </p:attrNameLst>
                                      </p:cBhvr>
                                      <p:tavLst>
                                        <p:tav tm="0">
                                          <p:val>
                                            <p:strVal val="#ppt_y-0.4"/>
                                          </p:val>
                                        </p:tav>
                                        <p:tav tm="100000">
                                          <p:val>
                                            <p:strVal val="#ppt_y+0.1"/>
                                          </p:val>
                                        </p:tav>
                                      </p:tavLst>
                                    </p:anim>
                                    <p:anim calcmode="lin" valueType="num">
                                      <p:cBhvr>
                                        <p:cTn id="101" dur="200" accel="100000" fill="hold">
                                          <p:stCondLst>
                                            <p:cond delay="800"/>
                                          </p:stCondLst>
                                        </p:cTn>
                                        <p:tgtEl>
                                          <p:spTgt spid="3">
                                            <p:txEl>
                                              <p:pRg st="10" end="10"/>
                                            </p:txEl>
                                          </p:spTgt>
                                        </p:tgtEl>
                                        <p:attrNameLst>
                                          <p:attrName>ppt_x</p:attrName>
                                        </p:attrNameLst>
                                      </p:cBhvr>
                                      <p:tavLst>
                                        <p:tav tm="0">
                                          <p:val>
                                            <p:strVal val="#ppt_x-0.05"/>
                                          </p:val>
                                        </p:tav>
                                        <p:tav tm="100000">
                                          <p:val>
                                            <p:strVal val="#ppt_x"/>
                                          </p:val>
                                        </p:tav>
                                      </p:tavLst>
                                    </p:anim>
                                    <p:anim calcmode="lin" valueType="num">
                                      <p:cBhvr>
                                        <p:cTn id="102" dur="200" accel="100000" fill="hold">
                                          <p:stCondLst>
                                            <p:cond delay="800"/>
                                          </p:stCondLst>
                                        </p:cTn>
                                        <p:tgtEl>
                                          <p:spTgt spid="3">
                                            <p:txEl>
                                              <p:pRg st="10" end="10"/>
                                            </p:txEl>
                                          </p:spTgt>
                                        </p:tgtEl>
                                        <p:attrNameLst>
                                          <p:attrName>ppt_y</p:attrName>
                                        </p:attrNameLst>
                                      </p:cBhvr>
                                      <p:tavLst>
                                        <p:tav tm="0">
                                          <p:val>
                                            <p:strVal val="#ppt_y+0.1"/>
                                          </p:val>
                                        </p:tav>
                                        <p:tav tm="100000">
                                          <p:val>
                                            <p:strVal val="#ppt_y"/>
                                          </p:val>
                                        </p:tav>
                                      </p:tavLst>
                                    </p:anim>
                                  </p:childTnLst>
                                </p:cTn>
                              </p:par>
                            </p:childTnLst>
                          </p:cTn>
                        </p:par>
                      </p:childTnLst>
                    </p:cTn>
                  </p:par>
                  <p:par>
                    <p:cTn id="103" fill="hold">
                      <p:stCondLst>
                        <p:cond delay="indefinite"/>
                      </p:stCondLst>
                      <p:childTnLst>
                        <p:par>
                          <p:cTn id="104" fill="hold">
                            <p:stCondLst>
                              <p:cond delay="0"/>
                            </p:stCondLst>
                            <p:childTnLst>
                              <p:par>
                                <p:cTn id="105" presetID="30" presetClass="entr" presetSubtype="0" fill="hold" nodeType="clickEffect">
                                  <p:stCondLst>
                                    <p:cond delay="0"/>
                                  </p:stCondLst>
                                  <p:childTnLst>
                                    <p:set>
                                      <p:cBhvr>
                                        <p:cTn id="106" dur="1" fill="hold">
                                          <p:stCondLst>
                                            <p:cond delay="0"/>
                                          </p:stCondLst>
                                        </p:cTn>
                                        <p:tgtEl>
                                          <p:spTgt spid="3">
                                            <p:txEl>
                                              <p:pRg st="11" end="11"/>
                                            </p:txEl>
                                          </p:spTgt>
                                        </p:tgtEl>
                                        <p:attrNameLst>
                                          <p:attrName>style.visibility</p:attrName>
                                        </p:attrNameLst>
                                      </p:cBhvr>
                                      <p:to>
                                        <p:strVal val="visible"/>
                                      </p:to>
                                    </p:set>
                                    <p:animEffect transition="in" filter="fade">
                                      <p:cBhvr>
                                        <p:cTn id="107" dur="800" decel="100000"/>
                                        <p:tgtEl>
                                          <p:spTgt spid="3">
                                            <p:txEl>
                                              <p:pRg st="11" end="11"/>
                                            </p:txEl>
                                          </p:spTgt>
                                        </p:tgtEl>
                                      </p:cBhvr>
                                    </p:animEffect>
                                    <p:anim calcmode="lin" valueType="num">
                                      <p:cBhvr>
                                        <p:cTn id="108" dur="800" decel="100000" fill="hold"/>
                                        <p:tgtEl>
                                          <p:spTgt spid="3">
                                            <p:txEl>
                                              <p:pRg st="11" end="11"/>
                                            </p:txEl>
                                          </p:spTgt>
                                        </p:tgtEl>
                                        <p:attrNameLst>
                                          <p:attrName>style.rotation</p:attrName>
                                        </p:attrNameLst>
                                      </p:cBhvr>
                                      <p:tavLst>
                                        <p:tav tm="0">
                                          <p:val>
                                            <p:fltVal val="-90"/>
                                          </p:val>
                                        </p:tav>
                                        <p:tav tm="100000">
                                          <p:val>
                                            <p:fltVal val="0"/>
                                          </p:val>
                                        </p:tav>
                                      </p:tavLst>
                                    </p:anim>
                                    <p:anim calcmode="lin" valueType="num">
                                      <p:cBhvr>
                                        <p:cTn id="109" dur="800" decel="100000" fill="hold"/>
                                        <p:tgtEl>
                                          <p:spTgt spid="3">
                                            <p:txEl>
                                              <p:pRg st="11" end="11"/>
                                            </p:txEl>
                                          </p:spTgt>
                                        </p:tgtEl>
                                        <p:attrNameLst>
                                          <p:attrName>ppt_x</p:attrName>
                                        </p:attrNameLst>
                                      </p:cBhvr>
                                      <p:tavLst>
                                        <p:tav tm="0">
                                          <p:val>
                                            <p:strVal val="#ppt_x+0.4"/>
                                          </p:val>
                                        </p:tav>
                                        <p:tav tm="100000">
                                          <p:val>
                                            <p:strVal val="#ppt_x-0.05"/>
                                          </p:val>
                                        </p:tav>
                                      </p:tavLst>
                                    </p:anim>
                                    <p:anim calcmode="lin" valueType="num">
                                      <p:cBhvr>
                                        <p:cTn id="110" dur="800" decel="100000" fill="hold"/>
                                        <p:tgtEl>
                                          <p:spTgt spid="3">
                                            <p:txEl>
                                              <p:pRg st="11" end="11"/>
                                            </p:txEl>
                                          </p:spTgt>
                                        </p:tgtEl>
                                        <p:attrNameLst>
                                          <p:attrName>ppt_y</p:attrName>
                                        </p:attrNameLst>
                                      </p:cBhvr>
                                      <p:tavLst>
                                        <p:tav tm="0">
                                          <p:val>
                                            <p:strVal val="#ppt_y-0.4"/>
                                          </p:val>
                                        </p:tav>
                                        <p:tav tm="100000">
                                          <p:val>
                                            <p:strVal val="#ppt_y+0.1"/>
                                          </p:val>
                                        </p:tav>
                                      </p:tavLst>
                                    </p:anim>
                                    <p:anim calcmode="lin" valueType="num">
                                      <p:cBhvr>
                                        <p:cTn id="111" dur="200" accel="100000" fill="hold">
                                          <p:stCondLst>
                                            <p:cond delay="800"/>
                                          </p:stCondLst>
                                        </p:cTn>
                                        <p:tgtEl>
                                          <p:spTgt spid="3">
                                            <p:txEl>
                                              <p:pRg st="11" end="11"/>
                                            </p:txEl>
                                          </p:spTgt>
                                        </p:tgtEl>
                                        <p:attrNameLst>
                                          <p:attrName>ppt_x</p:attrName>
                                        </p:attrNameLst>
                                      </p:cBhvr>
                                      <p:tavLst>
                                        <p:tav tm="0">
                                          <p:val>
                                            <p:strVal val="#ppt_x-0.05"/>
                                          </p:val>
                                        </p:tav>
                                        <p:tav tm="100000">
                                          <p:val>
                                            <p:strVal val="#ppt_x"/>
                                          </p:val>
                                        </p:tav>
                                      </p:tavLst>
                                    </p:anim>
                                    <p:anim calcmode="lin" valueType="num">
                                      <p:cBhvr>
                                        <p:cTn id="112" dur="200" accel="100000" fill="hold">
                                          <p:stCondLst>
                                            <p:cond delay="800"/>
                                          </p:stCondLst>
                                        </p:cTn>
                                        <p:tgtEl>
                                          <p:spTgt spid="3">
                                            <p:txEl>
                                              <p:pRg st="11" end="11"/>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100000">
              <a:schemeClr val="bg1">
                <a:lumMod val="65000"/>
              </a:schemeClr>
            </a:gs>
          </a:gsLst>
          <a:path path="circle">
            <a:fillToRect r="100000" b="100000"/>
          </a:path>
        </a:gradFill>
        <a:effectLst/>
      </p:bgPr>
    </p:bg>
    <p:spTree>
      <p:nvGrpSpPr>
        <p:cNvPr id="1" name=""/>
        <p:cNvGrpSpPr/>
        <p:nvPr/>
      </p:nvGrpSpPr>
      <p:grpSpPr>
        <a:xfrm>
          <a:off x="0" y="0"/>
          <a:ext cx="0" cy="0"/>
          <a:chOff x="0" y="0"/>
          <a:chExt cx="0" cy="0"/>
        </a:xfrm>
      </p:grpSpPr>
      <p:sp>
        <p:nvSpPr>
          <p:cNvPr id="14" name="Freeform 13"/>
          <p:cNvSpPr/>
          <p:nvPr/>
        </p:nvSpPr>
        <p:spPr>
          <a:xfrm>
            <a:off x="-228600" y="1135702"/>
            <a:ext cx="9526979" cy="3208687"/>
          </a:xfrm>
          <a:custGeom>
            <a:avLst/>
            <a:gdLst>
              <a:gd name="connsiteX0" fmla="*/ 0 w 9880270"/>
              <a:gd name="connsiteY0" fmla="*/ 2101933 h 2101933"/>
              <a:gd name="connsiteX1" fmla="*/ 1270660 w 9880270"/>
              <a:gd name="connsiteY1" fmla="*/ 771896 h 2101933"/>
              <a:gd name="connsiteX2" fmla="*/ 3135085 w 9880270"/>
              <a:gd name="connsiteY2" fmla="*/ 570016 h 2101933"/>
              <a:gd name="connsiteX3" fmla="*/ 4785756 w 9880270"/>
              <a:gd name="connsiteY3" fmla="*/ 1638795 h 2101933"/>
              <a:gd name="connsiteX4" fmla="*/ 6056415 w 9880270"/>
              <a:gd name="connsiteY4" fmla="*/ 1900052 h 2101933"/>
              <a:gd name="connsiteX5" fmla="*/ 7992093 w 9880270"/>
              <a:gd name="connsiteY5" fmla="*/ 1282535 h 2101933"/>
              <a:gd name="connsiteX6" fmla="*/ 9880270 w 9880270"/>
              <a:gd name="connsiteY6" fmla="*/ 0 h 2101933"/>
              <a:gd name="connsiteX0" fmla="*/ 0 w 9880270"/>
              <a:gd name="connsiteY0" fmla="*/ 2101933 h 2101933"/>
              <a:gd name="connsiteX1" fmla="*/ 1270660 w 9880270"/>
              <a:gd name="connsiteY1" fmla="*/ 771896 h 2101933"/>
              <a:gd name="connsiteX2" fmla="*/ 3135085 w 9880270"/>
              <a:gd name="connsiteY2" fmla="*/ 570016 h 2101933"/>
              <a:gd name="connsiteX3" fmla="*/ 4785756 w 9880270"/>
              <a:gd name="connsiteY3" fmla="*/ 1638795 h 2101933"/>
              <a:gd name="connsiteX4" fmla="*/ 7992093 w 9880270"/>
              <a:gd name="connsiteY4" fmla="*/ 1282535 h 2101933"/>
              <a:gd name="connsiteX5" fmla="*/ 9880270 w 9880270"/>
              <a:gd name="connsiteY5" fmla="*/ 0 h 2101933"/>
              <a:gd name="connsiteX0" fmla="*/ 0 w 9880270"/>
              <a:gd name="connsiteY0" fmla="*/ 2101933 h 2101933"/>
              <a:gd name="connsiteX1" fmla="*/ 1270660 w 9880270"/>
              <a:gd name="connsiteY1" fmla="*/ 771896 h 2101933"/>
              <a:gd name="connsiteX2" fmla="*/ 3135085 w 9880270"/>
              <a:gd name="connsiteY2" fmla="*/ 570016 h 2101933"/>
              <a:gd name="connsiteX3" fmla="*/ 4785756 w 9880270"/>
              <a:gd name="connsiteY3" fmla="*/ 1638795 h 2101933"/>
              <a:gd name="connsiteX4" fmla="*/ 9880270 w 9880270"/>
              <a:gd name="connsiteY4" fmla="*/ 0 h 2101933"/>
              <a:gd name="connsiteX0" fmla="*/ 0 w 9880270"/>
              <a:gd name="connsiteY0" fmla="*/ 2101933 h 2101933"/>
              <a:gd name="connsiteX1" fmla="*/ 1270660 w 9880270"/>
              <a:gd name="connsiteY1" fmla="*/ 771896 h 2101933"/>
              <a:gd name="connsiteX2" fmla="*/ 3135085 w 9880270"/>
              <a:gd name="connsiteY2" fmla="*/ 570016 h 2101933"/>
              <a:gd name="connsiteX3" fmla="*/ 5655039 w 9880270"/>
              <a:gd name="connsiteY3" fmla="*/ 1867395 h 2101933"/>
              <a:gd name="connsiteX4" fmla="*/ 9880270 w 9880270"/>
              <a:gd name="connsiteY4" fmla="*/ 0 h 2101933"/>
              <a:gd name="connsiteX0" fmla="*/ 0 w 9880270"/>
              <a:gd name="connsiteY0" fmla="*/ 2101933 h 2101933"/>
              <a:gd name="connsiteX1" fmla="*/ 1270660 w 9880270"/>
              <a:gd name="connsiteY1" fmla="*/ 771896 h 2101933"/>
              <a:gd name="connsiteX2" fmla="*/ 3135085 w 9880270"/>
              <a:gd name="connsiteY2" fmla="*/ 570016 h 2101933"/>
              <a:gd name="connsiteX3" fmla="*/ 5655039 w 9880270"/>
              <a:gd name="connsiteY3" fmla="*/ 1867395 h 2101933"/>
              <a:gd name="connsiteX4" fmla="*/ 9880270 w 9880270"/>
              <a:gd name="connsiteY4" fmla="*/ 0 h 2101933"/>
              <a:gd name="connsiteX0" fmla="*/ 0 w 9880270"/>
              <a:gd name="connsiteY0" fmla="*/ 2101933 h 2101933"/>
              <a:gd name="connsiteX1" fmla="*/ 1270660 w 9880270"/>
              <a:gd name="connsiteY1" fmla="*/ 771896 h 2101933"/>
              <a:gd name="connsiteX2" fmla="*/ 5655039 w 9880270"/>
              <a:gd name="connsiteY2" fmla="*/ 1867395 h 2101933"/>
              <a:gd name="connsiteX3" fmla="*/ 9880270 w 9880270"/>
              <a:gd name="connsiteY3" fmla="*/ 0 h 2101933"/>
              <a:gd name="connsiteX0" fmla="*/ 0 w 9880270"/>
              <a:gd name="connsiteY0" fmla="*/ 2101933 h 2217717"/>
              <a:gd name="connsiteX1" fmla="*/ 5655039 w 9880270"/>
              <a:gd name="connsiteY1" fmla="*/ 1867395 h 2217717"/>
              <a:gd name="connsiteX2" fmla="*/ 9880270 w 9880270"/>
              <a:gd name="connsiteY2" fmla="*/ 0 h 2217717"/>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2947431"/>
              <a:gd name="connsiteX1" fmla="*/ 5655039 w 9880270"/>
              <a:gd name="connsiteY1" fmla="*/ 2712893 h 2947431"/>
              <a:gd name="connsiteX2" fmla="*/ 9880270 w 9880270"/>
              <a:gd name="connsiteY2" fmla="*/ 845498 h 2947431"/>
              <a:gd name="connsiteX0" fmla="*/ 0 w 9880270"/>
              <a:gd name="connsiteY0" fmla="*/ 2947431 h 3017693"/>
              <a:gd name="connsiteX1" fmla="*/ 5655039 w 9880270"/>
              <a:gd name="connsiteY1" fmla="*/ 3017693 h 3017693"/>
              <a:gd name="connsiteX2" fmla="*/ 9880270 w 9880270"/>
              <a:gd name="connsiteY2" fmla="*/ 845498 h 3017693"/>
              <a:gd name="connsiteX0" fmla="*/ 0 w 9880270"/>
              <a:gd name="connsiteY0" fmla="*/ 2947431 h 3017693"/>
              <a:gd name="connsiteX1" fmla="*/ 5655039 w 9880270"/>
              <a:gd name="connsiteY1" fmla="*/ 3017693 h 3017693"/>
              <a:gd name="connsiteX2" fmla="*/ 9880270 w 9880270"/>
              <a:gd name="connsiteY2" fmla="*/ 845498 h 3017693"/>
              <a:gd name="connsiteX0" fmla="*/ 0 w 9880270"/>
              <a:gd name="connsiteY0" fmla="*/ 2947431 h 3017693"/>
              <a:gd name="connsiteX1" fmla="*/ 5655039 w 9880270"/>
              <a:gd name="connsiteY1" fmla="*/ 3017693 h 3017693"/>
              <a:gd name="connsiteX2" fmla="*/ 9880270 w 9880270"/>
              <a:gd name="connsiteY2" fmla="*/ 845498 h 3017693"/>
              <a:gd name="connsiteX0" fmla="*/ 0 w 9880270"/>
              <a:gd name="connsiteY0" fmla="*/ 2947431 h 3017693"/>
              <a:gd name="connsiteX1" fmla="*/ 5655039 w 9880270"/>
              <a:gd name="connsiteY1" fmla="*/ 3017693 h 3017693"/>
              <a:gd name="connsiteX2" fmla="*/ 9880270 w 9880270"/>
              <a:gd name="connsiteY2" fmla="*/ 845498 h 3017693"/>
              <a:gd name="connsiteX0" fmla="*/ 0 w 9880270"/>
              <a:gd name="connsiteY0" fmla="*/ 2947431 h 3398693"/>
              <a:gd name="connsiteX1" fmla="*/ 6208220 w 9880270"/>
              <a:gd name="connsiteY1" fmla="*/ 3398693 h 3398693"/>
              <a:gd name="connsiteX2" fmla="*/ 9880270 w 9880270"/>
              <a:gd name="connsiteY2" fmla="*/ 845498 h 3398693"/>
              <a:gd name="connsiteX0" fmla="*/ 0 w 9880270"/>
              <a:gd name="connsiteY0" fmla="*/ 2947431 h 2947431"/>
              <a:gd name="connsiteX1" fmla="*/ 5417962 w 9880270"/>
              <a:gd name="connsiteY1" fmla="*/ 2560493 h 2947431"/>
              <a:gd name="connsiteX2" fmla="*/ 9880270 w 9880270"/>
              <a:gd name="connsiteY2" fmla="*/ 845498 h 2947431"/>
              <a:gd name="connsiteX0" fmla="*/ 0 w 9880270"/>
              <a:gd name="connsiteY0" fmla="*/ 2947431 h 2947431"/>
              <a:gd name="connsiteX1" fmla="*/ 5417962 w 9880270"/>
              <a:gd name="connsiteY1" fmla="*/ 2560493 h 2947431"/>
              <a:gd name="connsiteX2" fmla="*/ 9880270 w 9880270"/>
              <a:gd name="connsiteY2" fmla="*/ 845498 h 2947431"/>
              <a:gd name="connsiteX0" fmla="*/ 0 w 9880270"/>
              <a:gd name="connsiteY0" fmla="*/ 2947431 h 2947431"/>
              <a:gd name="connsiteX1" fmla="*/ 5417962 w 9880270"/>
              <a:gd name="connsiteY1" fmla="*/ 2560493 h 2947431"/>
              <a:gd name="connsiteX2" fmla="*/ 9880270 w 9880270"/>
              <a:gd name="connsiteY2" fmla="*/ 845498 h 2947431"/>
              <a:gd name="connsiteX0" fmla="*/ 0 w 9880270"/>
              <a:gd name="connsiteY0" fmla="*/ 2947431 h 3208687"/>
              <a:gd name="connsiteX1" fmla="*/ 5417962 w 9880270"/>
              <a:gd name="connsiteY1" fmla="*/ 2560493 h 3208687"/>
              <a:gd name="connsiteX2" fmla="*/ 9880270 w 9880270"/>
              <a:gd name="connsiteY2" fmla="*/ 845498 h 3208687"/>
            </a:gdLst>
            <a:ahLst/>
            <a:cxnLst>
              <a:cxn ang="0">
                <a:pos x="connsiteX0" y="connsiteY0"/>
              </a:cxn>
              <a:cxn ang="0">
                <a:pos x="connsiteX1" y="connsiteY1"/>
              </a:cxn>
              <a:cxn ang="0">
                <a:pos x="connsiteX2" y="connsiteY2"/>
              </a:cxn>
            </a:cxnLst>
            <a:rect l="l" t="t" r="r" b="b"/>
            <a:pathLst>
              <a:path w="9880270" h="3208687">
                <a:moveTo>
                  <a:pt x="0" y="2947431"/>
                </a:moveTo>
                <a:cubicBezTo>
                  <a:pt x="1473710" y="0"/>
                  <a:pt x="4011405" y="2061729"/>
                  <a:pt x="5417962" y="2560493"/>
                </a:cubicBezTo>
                <a:cubicBezTo>
                  <a:pt x="7056340" y="3208687"/>
                  <a:pt x="9065226" y="1703491"/>
                  <a:pt x="9880270" y="845498"/>
                </a:cubicBezTo>
              </a:path>
            </a:pathLst>
          </a:custGeom>
          <a:ln w="19050">
            <a:solidFill>
              <a:schemeClr val="bg1">
                <a:lumMod val="65000"/>
                <a:alpha val="50000"/>
              </a:schemeClr>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prstClr val="black"/>
              </a:solidFill>
            </a:endParaRPr>
          </a:p>
        </p:txBody>
      </p:sp>
      <p:sp>
        <p:nvSpPr>
          <p:cNvPr id="2" name="TextBox 1"/>
          <p:cNvSpPr txBox="1"/>
          <p:nvPr/>
        </p:nvSpPr>
        <p:spPr>
          <a:xfrm>
            <a:off x="381000" y="152400"/>
            <a:ext cx="8305800" cy="707886"/>
          </a:xfrm>
          <a:prstGeom prst="rect">
            <a:avLst/>
          </a:prstGeom>
          <a:noFill/>
        </p:spPr>
        <p:txBody>
          <a:bodyPr wrap="square" rtlCol="0">
            <a:spAutoFit/>
          </a:bodyPr>
          <a:lstStyle/>
          <a:p>
            <a:pPr algn="ctr"/>
            <a:r>
              <a:rPr lang="cs-CZ" sz="4000" b="1" dirty="0"/>
              <a:t>Mírnost, pokora, skromnost</a:t>
            </a:r>
            <a:r>
              <a:rPr lang="cs-CZ" sz="4000" dirty="0"/>
              <a:t> </a:t>
            </a:r>
            <a:endParaRPr lang="en-US" sz="4000" dirty="0"/>
          </a:p>
        </p:txBody>
      </p:sp>
      <p:sp>
        <p:nvSpPr>
          <p:cNvPr id="3" name="TextBox 2"/>
          <p:cNvSpPr txBox="1"/>
          <p:nvPr/>
        </p:nvSpPr>
        <p:spPr>
          <a:xfrm>
            <a:off x="228600" y="990600"/>
            <a:ext cx="8763000" cy="1200329"/>
          </a:xfrm>
          <a:prstGeom prst="rect">
            <a:avLst/>
          </a:prstGeom>
          <a:noFill/>
        </p:spPr>
        <p:txBody>
          <a:bodyPr wrap="square" rtlCol="0">
            <a:spAutoFit/>
          </a:bodyPr>
          <a:lstStyle/>
          <a:p>
            <a:r>
              <a:rPr lang="cs-CZ" b="1" dirty="0" err="1" smtClean="0"/>
              <a:t>Gentleness</a:t>
            </a:r>
            <a:r>
              <a:rPr lang="cs-CZ" b="1" dirty="0" smtClean="0"/>
              <a:t> (</a:t>
            </a:r>
            <a:r>
              <a:rPr lang="cs-CZ" b="1" dirty="0"/>
              <a:t>mírnost</a:t>
            </a:r>
            <a:r>
              <a:rPr lang="cs-CZ" b="1" dirty="0" smtClean="0"/>
              <a:t>) -  </a:t>
            </a:r>
            <a:r>
              <a:rPr lang="cs-CZ" b="1" dirty="0"/>
              <a:t>způsob </a:t>
            </a:r>
            <a:r>
              <a:rPr lang="cs-CZ" b="1" dirty="0" smtClean="0"/>
              <a:t>chování</a:t>
            </a:r>
          </a:p>
          <a:p>
            <a:endParaRPr lang="cs-CZ" dirty="0"/>
          </a:p>
          <a:p>
            <a:r>
              <a:rPr lang="cs-CZ" dirty="0"/>
              <a:t>Synonymum laskavost,  decentnost – je to laskavé chování vůči druhým bez sobeckosti, s respektem vůči druhým </a:t>
            </a:r>
            <a:r>
              <a:rPr lang="cs-CZ" dirty="0" smtClean="0"/>
              <a:t>lidem.</a:t>
            </a:r>
            <a:endParaRPr lang="cs-CZ" dirty="0"/>
          </a:p>
        </p:txBody>
      </p:sp>
      <p:sp>
        <p:nvSpPr>
          <p:cNvPr id="4" name="TextBox 3"/>
          <p:cNvSpPr txBox="1"/>
          <p:nvPr/>
        </p:nvSpPr>
        <p:spPr>
          <a:xfrm>
            <a:off x="2164080" y="4064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02396772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800" decel="100000"/>
                                        <p:tgtEl>
                                          <p:spTgt spid="3"/>
                                        </p:tgtEl>
                                      </p:cBhvr>
                                    </p:animEffect>
                                    <p:anim calcmode="lin" valueType="num">
                                      <p:cBhvr>
                                        <p:cTn id="8" dur="800" decel="100000" fill="hold"/>
                                        <p:tgtEl>
                                          <p:spTgt spid="3"/>
                                        </p:tgtEl>
                                        <p:attrNameLst>
                                          <p:attrName>style.rotation</p:attrName>
                                        </p:attrNameLst>
                                      </p:cBhvr>
                                      <p:tavLst>
                                        <p:tav tm="0">
                                          <p:val>
                                            <p:fltVal val="-90"/>
                                          </p:val>
                                        </p:tav>
                                        <p:tav tm="100000">
                                          <p:val>
                                            <p:fltVal val="0"/>
                                          </p:val>
                                        </p:tav>
                                      </p:tavLst>
                                    </p:anim>
                                    <p:anim calcmode="lin" valueType="num">
                                      <p:cBhvr>
                                        <p:cTn id="9" dur="800" decel="100000" fill="hold"/>
                                        <p:tgtEl>
                                          <p:spTgt spid="3"/>
                                        </p:tgtEl>
                                        <p:attrNameLst>
                                          <p:attrName>ppt_x</p:attrName>
                                        </p:attrNameLst>
                                      </p:cBhvr>
                                      <p:tavLst>
                                        <p:tav tm="0">
                                          <p:val>
                                            <p:strVal val="#ppt_x+0.4"/>
                                          </p:val>
                                        </p:tav>
                                        <p:tav tm="100000">
                                          <p:val>
                                            <p:strVal val="#ppt_x-0.05"/>
                                          </p:val>
                                        </p:tav>
                                      </p:tavLst>
                                    </p:anim>
                                    <p:anim calcmode="lin" valueType="num">
                                      <p:cBhvr>
                                        <p:cTn id="10" dur="800" decel="100000" fill="hold"/>
                                        <p:tgtEl>
                                          <p:spTgt spid="3"/>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100000">
              <a:schemeClr val="bg1">
                <a:lumMod val="65000"/>
              </a:schemeClr>
            </a:gs>
          </a:gsLst>
          <a:path path="circle">
            <a:fillToRect r="100000" b="100000"/>
          </a:path>
        </a:gradFill>
        <a:effectLst/>
      </p:bgPr>
    </p:bg>
    <p:spTree>
      <p:nvGrpSpPr>
        <p:cNvPr id="1" name=""/>
        <p:cNvGrpSpPr/>
        <p:nvPr/>
      </p:nvGrpSpPr>
      <p:grpSpPr>
        <a:xfrm>
          <a:off x="0" y="0"/>
          <a:ext cx="0" cy="0"/>
          <a:chOff x="0" y="0"/>
          <a:chExt cx="0" cy="0"/>
        </a:xfrm>
      </p:grpSpPr>
      <p:sp>
        <p:nvSpPr>
          <p:cNvPr id="14" name="Freeform 13"/>
          <p:cNvSpPr/>
          <p:nvPr/>
        </p:nvSpPr>
        <p:spPr>
          <a:xfrm>
            <a:off x="-228600" y="1135702"/>
            <a:ext cx="9526979" cy="3208687"/>
          </a:xfrm>
          <a:custGeom>
            <a:avLst/>
            <a:gdLst>
              <a:gd name="connsiteX0" fmla="*/ 0 w 9880270"/>
              <a:gd name="connsiteY0" fmla="*/ 2101933 h 2101933"/>
              <a:gd name="connsiteX1" fmla="*/ 1270660 w 9880270"/>
              <a:gd name="connsiteY1" fmla="*/ 771896 h 2101933"/>
              <a:gd name="connsiteX2" fmla="*/ 3135085 w 9880270"/>
              <a:gd name="connsiteY2" fmla="*/ 570016 h 2101933"/>
              <a:gd name="connsiteX3" fmla="*/ 4785756 w 9880270"/>
              <a:gd name="connsiteY3" fmla="*/ 1638795 h 2101933"/>
              <a:gd name="connsiteX4" fmla="*/ 6056415 w 9880270"/>
              <a:gd name="connsiteY4" fmla="*/ 1900052 h 2101933"/>
              <a:gd name="connsiteX5" fmla="*/ 7992093 w 9880270"/>
              <a:gd name="connsiteY5" fmla="*/ 1282535 h 2101933"/>
              <a:gd name="connsiteX6" fmla="*/ 9880270 w 9880270"/>
              <a:gd name="connsiteY6" fmla="*/ 0 h 2101933"/>
              <a:gd name="connsiteX0" fmla="*/ 0 w 9880270"/>
              <a:gd name="connsiteY0" fmla="*/ 2101933 h 2101933"/>
              <a:gd name="connsiteX1" fmla="*/ 1270660 w 9880270"/>
              <a:gd name="connsiteY1" fmla="*/ 771896 h 2101933"/>
              <a:gd name="connsiteX2" fmla="*/ 3135085 w 9880270"/>
              <a:gd name="connsiteY2" fmla="*/ 570016 h 2101933"/>
              <a:gd name="connsiteX3" fmla="*/ 4785756 w 9880270"/>
              <a:gd name="connsiteY3" fmla="*/ 1638795 h 2101933"/>
              <a:gd name="connsiteX4" fmla="*/ 7992093 w 9880270"/>
              <a:gd name="connsiteY4" fmla="*/ 1282535 h 2101933"/>
              <a:gd name="connsiteX5" fmla="*/ 9880270 w 9880270"/>
              <a:gd name="connsiteY5" fmla="*/ 0 h 2101933"/>
              <a:gd name="connsiteX0" fmla="*/ 0 w 9880270"/>
              <a:gd name="connsiteY0" fmla="*/ 2101933 h 2101933"/>
              <a:gd name="connsiteX1" fmla="*/ 1270660 w 9880270"/>
              <a:gd name="connsiteY1" fmla="*/ 771896 h 2101933"/>
              <a:gd name="connsiteX2" fmla="*/ 3135085 w 9880270"/>
              <a:gd name="connsiteY2" fmla="*/ 570016 h 2101933"/>
              <a:gd name="connsiteX3" fmla="*/ 4785756 w 9880270"/>
              <a:gd name="connsiteY3" fmla="*/ 1638795 h 2101933"/>
              <a:gd name="connsiteX4" fmla="*/ 9880270 w 9880270"/>
              <a:gd name="connsiteY4" fmla="*/ 0 h 2101933"/>
              <a:gd name="connsiteX0" fmla="*/ 0 w 9880270"/>
              <a:gd name="connsiteY0" fmla="*/ 2101933 h 2101933"/>
              <a:gd name="connsiteX1" fmla="*/ 1270660 w 9880270"/>
              <a:gd name="connsiteY1" fmla="*/ 771896 h 2101933"/>
              <a:gd name="connsiteX2" fmla="*/ 3135085 w 9880270"/>
              <a:gd name="connsiteY2" fmla="*/ 570016 h 2101933"/>
              <a:gd name="connsiteX3" fmla="*/ 5655039 w 9880270"/>
              <a:gd name="connsiteY3" fmla="*/ 1867395 h 2101933"/>
              <a:gd name="connsiteX4" fmla="*/ 9880270 w 9880270"/>
              <a:gd name="connsiteY4" fmla="*/ 0 h 2101933"/>
              <a:gd name="connsiteX0" fmla="*/ 0 w 9880270"/>
              <a:gd name="connsiteY0" fmla="*/ 2101933 h 2101933"/>
              <a:gd name="connsiteX1" fmla="*/ 1270660 w 9880270"/>
              <a:gd name="connsiteY1" fmla="*/ 771896 h 2101933"/>
              <a:gd name="connsiteX2" fmla="*/ 3135085 w 9880270"/>
              <a:gd name="connsiteY2" fmla="*/ 570016 h 2101933"/>
              <a:gd name="connsiteX3" fmla="*/ 5655039 w 9880270"/>
              <a:gd name="connsiteY3" fmla="*/ 1867395 h 2101933"/>
              <a:gd name="connsiteX4" fmla="*/ 9880270 w 9880270"/>
              <a:gd name="connsiteY4" fmla="*/ 0 h 2101933"/>
              <a:gd name="connsiteX0" fmla="*/ 0 w 9880270"/>
              <a:gd name="connsiteY0" fmla="*/ 2101933 h 2101933"/>
              <a:gd name="connsiteX1" fmla="*/ 1270660 w 9880270"/>
              <a:gd name="connsiteY1" fmla="*/ 771896 h 2101933"/>
              <a:gd name="connsiteX2" fmla="*/ 5655039 w 9880270"/>
              <a:gd name="connsiteY2" fmla="*/ 1867395 h 2101933"/>
              <a:gd name="connsiteX3" fmla="*/ 9880270 w 9880270"/>
              <a:gd name="connsiteY3" fmla="*/ 0 h 2101933"/>
              <a:gd name="connsiteX0" fmla="*/ 0 w 9880270"/>
              <a:gd name="connsiteY0" fmla="*/ 2101933 h 2217717"/>
              <a:gd name="connsiteX1" fmla="*/ 5655039 w 9880270"/>
              <a:gd name="connsiteY1" fmla="*/ 1867395 h 2217717"/>
              <a:gd name="connsiteX2" fmla="*/ 9880270 w 9880270"/>
              <a:gd name="connsiteY2" fmla="*/ 0 h 2217717"/>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2947431"/>
              <a:gd name="connsiteX1" fmla="*/ 5655039 w 9880270"/>
              <a:gd name="connsiteY1" fmla="*/ 2712893 h 2947431"/>
              <a:gd name="connsiteX2" fmla="*/ 9880270 w 9880270"/>
              <a:gd name="connsiteY2" fmla="*/ 845498 h 2947431"/>
              <a:gd name="connsiteX0" fmla="*/ 0 w 9880270"/>
              <a:gd name="connsiteY0" fmla="*/ 2947431 h 3017693"/>
              <a:gd name="connsiteX1" fmla="*/ 5655039 w 9880270"/>
              <a:gd name="connsiteY1" fmla="*/ 3017693 h 3017693"/>
              <a:gd name="connsiteX2" fmla="*/ 9880270 w 9880270"/>
              <a:gd name="connsiteY2" fmla="*/ 845498 h 3017693"/>
              <a:gd name="connsiteX0" fmla="*/ 0 w 9880270"/>
              <a:gd name="connsiteY0" fmla="*/ 2947431 h 3017693"/>
              <a:gd name="connsiteX1" fmla="*/ 5655039 w 9880270"/>
              <a:gd name="connsiteY1" fmla="*/ 3017693 h 3017693"/>
              <a:gd name="connsiteX2" fmla="*/ 9880270 w 9880270"/>
              <a:gd name="connsiteY2" fmla="*/ 845498 h 3017693"/>
              <a:gd name="connsiteX0" fmla="*/ 0 w 9880270"/>
              <a:gd name="connsiteY0" fmla="*/ 2947431 h 3017693"/>
              <a:gd name="connsiteX1" fmla="*/ 5655039 w 9880270"/>
              <a:gd name="connsiteY1" fmla="*/ 3017693 h 3017693"/>
              <a:gd name="connsiteX2" fmla="*/ 9880270 w 9880270"/>
              <a:gd name="connsiteY2" fmla="*/ 845498 h 3017693"/>
              <a:gd name="connsiteX0" fmla="*/ 0 w 9880270"/>
              <a:gd name="connsiteY0" fmla="*/ 2947431 h 3017693"/>
              <a:gd name="connsiteX1" fmla="*/ 5655039 w 9880270"/>
              <a:gd name="connsiteY1" fmla="*/ 3017693 h 3017693"/>
              <a:gd name="connsiteX2" fmla="*/ 9880270 w 9880270"/>
              <a:gd name="connsiteY2" fmla="*/ 845498 h 3017693"/>
              <a:gd name="connsiteX0" fmla="*/ 0 w 9880270"/>
              <a:gd name="connsiteY0" fmla="*/ 2947431 h 3398693"/>
              <a:gd name="connsiteX1" fmla="*/ 6208220 w 9880270"/>
              <a:gd name="connsiteY1" fmla="*/ 3398693 h 3398693"/>
              <a:gd name="connsiteX2" fmla="*/ 9880270 w 9880270"/>
              <a:gd name="connsiteY2" fmla="*/ 845498 h 3398693"/>
              <a:gd name="connsiteX0" fmla="*/ 0 w 9880270"/>
              <a:gd name="connsiteY0" fmla="*/ 2947431 h 2947431"/>
              <a:gd name="connsiteX1" fmla="*/ 5417962 w 9880270"/>
              <a:gd name="connsiteY1" fmla="*/ 2560493 h 2947431"/>
              <a:gd name="connsiteX2" fmla="*/ 9880270 w 9880270"/>
              <a:gd name="connsiteY2" fmla="*/ 845498 h 2947431"/>
              <a:gd name="connsiteX0" fmla="*/ 0 w 9880270"/>
              <a:gd name="connsiteY0" fmla="*/ 2947431 h 2947431"/>
              <a:gd name="connsiteX1" fmla="*/ 5417962 w 9880270"/>
              <a:gd name="connsiteY1" fmla="*/ 2560493 h 2947431"/>
              <a:gd name="connsiteX2" fmla="*/ 9880270 w 9880270"/>
              <a:gd name="connsiteY2" fmla="*/ 845498 h 2947431"/>
              <a:gd name="connsiteX0" fmla="*/ 0 w 9880270"/>
              <a:gd name="connsiteY0" fmla="*/ 2947431 h 2947431"/>
              <a:gd name="connsiteX1" fmla="*/ 5417962 w 9880270"/>
              <a:gd name="connsiteY1" fmla="*/ 2560493 h 2947431"/>
              <a:gd name="connsiteX2" fmla="*/ 9880270 w 9880270"/>
              <a:gd name="connsiteY2" fmla="*/ 845498 h 2947431"/>
              <a:gd name="connsiteX0" fmla="*/ 0 w 9880270"/>
              <a:gd name="connsiteY0" fmla="*/ 2947431 h 3208687"/>
              <a:gd name="connsiteX1" fmla="*/ 5417962 w 9880270"/>
              <a:gd name="connsiteY1" fmla="*/ 2560493 h 3208687"/>
              <a:gd name="connsiteX2" fmla="*/ 9880270 w 9880270"/>
              <a:gd name="connsiteY2" fmla="*/ 845498 h 3208687"/>
            </a:gdLst>
            <a:ahLst/>
            <a:cxnLst>
              <a:cxn ang="0">
                <a:pos x="connsiteX0" y="connsiteY0"/>
              </a:cxn>
              <a:cxn ang="0">
                <a:pos x="connsiteX1" y="connsiteY1"/>
              </a:cxn>
              <a:cxn ang="0">
                <a:pos x="connsiteX2" y="connsiteY2"/>
              </a:cxn>
            </a:cxnLst>
            <a:rect l="l" t="t" r="r" b="b"/>
            <a:pathLst>
              <a:path w="9880270" h="3208687">
                <a:moveTo>
                  <a:pt x="0" y="2947431"/>
                </a:moveTo>
                <a:cubicBezTo>
                  <a:pt x="1473710" y="0"/>
                  <a:pt x="4011405" y="2061729"/>
                  <a:pt x="5417962" y="2560493"/>
                </a:cubicBezTo>
                <a:cubicBezTo>
                  <a:pt x="7056340" y="3208687"/>
                  <a:pt x="9065226" y="1703491"/>
                  <a:pt x="9880270" y="845498"/>
                </a:cubicBezTo>
              </a:path>
            </a:pathLst>
          </a:custGeom>
          <a:ln w="19050">
            <a:solidFill>
              <a:schemeClr val="bg1">
                <a:lumMod val="65000"/>
                <a:alpha val="50000"/>
              </a:schemeClr>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prstClr val="black"/>
              </a:solidFill>
            </a:endParaRPr>
          </a:p>
        </p:txBody>
      </p:sp>
      <p:sp>
        <p:nvSpPr>
          <p:cNvPr id="2" name="TextBox 1"/>
          <p:cNvSpPr txBox="1"/>
          <p:nvPr/>
        </p:nvSpPr>
        <p:spPr>
          <a:xfrm>
            <a:off x="381000" y="152400"/>
            <a:ext cx="8305800" cy="707886"/>
          </a:xfrm>
          <a:prstGeom prst="rect">
            <a:avLst/>
          </a:prstGeom>
          <a:noFill/>
        </p:spPr>
        <p:txBody>
          <a:bodyPr wrap="square" rtlCol="0">
            <a:spAutoFit/>
          </a:bodyPr>
          <a:lstStyle/>
          <a:p>
            <a:pPr algn="ctr"/>
            <a:r>
              <a:rPr lang="cs-CZ" sz="4000" b="1" dirty="0"/>
              <a:t>Mírnost, pokora, skromnost</a:t>
            </a:r>
            <a:r>
              <a:rPr lang="cs-CZ" sz="4000" dirty="0"/>
              <a:t> </a:t>
            </a:r>
            <a:endParaRPr lang="en-US" sz="4000" dirty="0"/>
          </a:p>
        </p:txBody>
      </p:sp>
      <p:sp>
        <p:nvSpPr>
          <p:cNvPr id="3" name="TextBox 2"/>
          <p:cNvSpPr txBox="1"/>
          <p:nvPr/>
        </p:nvSpPr>
        <p:spPr>
          <a:xfrm>
            <a:off x="228600" y="990600"/>
            <a:ext cx="8763000" cy="1200329"/>
          </a:xfrm>
          <a:prstGeom prst="rect">
            <a:avLst/>
          </a:prstGeom>
          <a:noFill/>
        </p:spPr>
        <p:txBody>
          <a:bodyPr wrap="square" rtlCol="0">
            <a:spAutoFit/>
          </a:bodyPr>
          <a:lstStyle/>
          <a:p>
            <a:r>
              <a:rPr lang="cs-CZ" b="1" dirty="0" err="1" smtClean="0"/>
              <a:t>Meekness</a:t>
            </a:r>
            <a:r>
              <a:rPr lang="cs-CZ" b="1" dirty="0" smtClean="0"/>
              <a:t> </a:t>
            </a:r>
            <a:r>
              <a:rPr lang="cs-CZ" b="1" dirty="0"/>
              <a:t>(pokora) </a:t>
            </a:r>
            <a:r>
              <a:rPr lang="cs-CZ" b="1" dirty="0" smtClean="0"/>
              <a:t>- postoj srdce</a:t>
            </a:r>
          </a:p>
          <a:p>
            <a:endParaRPr lang="cs-CZ" dirty="0"/>
          </a:p>
          <a:p>
            <a:r>
              <a:rPr lang="cs-CZ" dirty="0"/>
              <a:t>Když si člověk uvědomuje, že je nedokonalý a jak je závislý na Bohu, který ho stvořil. Vždy Bohu důvěřuje a nemusí se před nikým </a:t>
            </a:r>
            <a:r>
              <a:rPr lang="cs-CZ" dirty="0" smtClean="0"/>
              <a:t>vyvyšovat.</a:t>
            </a:r>
            <a:endParaRPr lang="cs-CZ" dirty="0"/>
          </a:p>
        </p:txBody>
      </p:sp>
      <p:sp>
        <p:nvSpPr>
          <p:cNvPr id="4" name="TextBox 3"/>
          <p:cNvSpPr txBox="1"/>
          <p:nvPr/>
        </p:nvSpPr>
        <p:spPr>
          <a:xfrm>
            <a:off x="2164080" y="4064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99508705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800" decel="100000"/>
                                        <p:tgtEl>
                                          <p:spTgt spid="3"/>
                                        </p:tgtEl>
                                      </p:cBhvr>
                                    </p:animEffect>
                                    <p:anim calcmode="lin" valueType="num">
                                      <p:cBhvr>
                                        <p:cTn id="8" dur="800" decel="100000" fill="hold"/>
                                        <p:tgtEl>
                                          <p:spTgt spid="3"/>
                                        </p:tgtEl>
                                        <p:attrNameLst>
                                          <p:attrName>style.rotation</p:attrName>
                                        </p:attrNameLst>
                                      </p:cBhvr>
                                      <p:tavLst>
                                        <p:tav tm="0">
                                          <p:val>
                                            <p:fltVal val="-90"/>
                                          </p:val>
                                        </p:tav>
                                        <p:tav tm="100000">
                                          <p:val>
                                            <p:fltVal val="0"/>
                                          </p:val>
                                        </p:tav>
                                      </p:tavLst>
                                    </p:anim>
                                    <p:anim calcmode="lin" valueType="num">
                                      <p:cBhvr>
                                        <p:cTn id="9" dur="800" decel="100000" fill="hold"/>
                                        <p:tgtEl>
                                          <p:spTgt spid="3"/>
                                        </p:tgtEl>
                                        <p:attrNameLst>
                                          <p:attrName>ppt_x</p:attrName>
                                        </p:attrNameLst>
                                      </p:cBhvr>
                                      <p:tavLst>
                                        <p:tav tm="0">
                                          <p:val>
                                            <p:strVal val="#ppt_x+0.4"/>
                                          </p:val>
                                        </p:tav>
                                        <p:tav tm="100000">
                                          <p:val>
                                            <p:strVal val="#ppt_x-0.05"/>
                                          </p:val>
                                        </p:tav>
                                      </p:tavLst>
                                    </p:anim>
                                    <p:anim calcmode="lin" valueType="num">
                                      <p:cBhvr>
                                        <p:cTn id="10" dur="800" decel="100000" fill="hold"/>
                                        <p:tgtEl>
                                          <p:spTgt spid="3"/>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100000">
              <a:schemeClr val="bg1">
                <a:lumMod val="65000"/>
              </a:schemeClr>
            </a:gs>
          </a:gsLst>
          <a:path path="circle">
            <a:fillToRect r="100000" b="100000"/>
          </a:path>
        </a:gradFill>
        <a:effectLst/>
      </p:bgPr>
    </p:bg>
    <p:spTree>
      <p:nvGrpSpPr>
        <p:cNvPr id="1" name=""/>
        <p:cNvGrpSpPr/>
        <p:nvPr/>
      </p:nvGrpSpPr>
      <p:grpSpPr>
        <a:xfrm>
          <a:off x="0" y="0"/>
          <a:ext cx="0" cy="0"/>
          <a:chOff x="0" y="0"/>
          <a:chExt cx="0" cy="0"/>
        </a:xfrm>
      </p:grpSpPr>
      <p:sp>
        <p:nvSpPr>
          <p:cNvPr id="14" name="Freeform 13"/>
          <p:cNvSpPr/>
          <p:nvPr/>
        </p:nvSpPr>
        <p:spPr>
          <a:xfrm>
            <a:off x="-228600" y="1135702"/>
            <a:ext cx="9526979" cy="3208687"/>
          </a:xfrm>
          <a:custGeom>
            <a:avLst/>
            <a:gdLst>
              <a:gd name="connsiteX0" fmla="*/ 0 w 9880270"/>
              <a:gd name="connsiteY0" fmla="*/ 2101933 h 2101933"/>
              <a:gd name="connsiteX1" fmla="*/ 1270660 w 9880270"/>
              <a:gd name="connsiteY1" fmla="*/ 771896 h 2101933"/>
              <a:gd name="connsiteX2" fmla="*/ 3135085 w 9880270"/>
              <a:gd name="connsiteY2" fmla="*/ 570016 h 2101933"/>
              <a:gd name="connsiteX3" fmla="*/ 4785756 w 9880270"/>
              <a:gd name="connsiteY3" fmla="*/ 1638795 h 2101933"/>
              <a:gd name="connsiteX4" fmla="*/ 6056415 w 9880270"/>
              <a:gd name="connsiteY4" fmla="*/ 1900052 h 2101933"/>
              <a:gd name="connsiteX5" fmla="*/ 7992093 w 9880270"/>
              <a:gd name="connsiteY5" fmla="*/ 1282535 h 2101933"/>
              <a:gd name="connsiteX6" fmla="*/ 9880270 w 9880270"/>
              <a:gd name="connsiteY6" fmla="*/ 0 h 2101933"/>
              <a:gd name="connsiteX0" fmla="*/ 0 w 9880270"/>
              <a:gd name="connsiteY0" fmla="*/ 2101933 h 2101933"/>
              <a:gd name="connsiteX1" fmla="*/ 1270660 w 9880270"/>
              <a:gd name="connsiteY1" fmla="*/ 771896 h 2101933"/>
              <a:gd name="connsiteX2" fmla="*/ 3135085 w 9880270"/>
              <a:gd name="connsiteY2" fmla="*/ 570016 h 2101933"/>
              <a:gd name="connsiteX3" fmla="*/ 4785756 w 9880270"/>
              <a:gd name="connsiteY3" fmla="*/ 1638795 h 2101933"/>
              <a:gd name="connsiteX4" fmla="*/ 7992093 w 9880270"/>
              <a:gd name="connsiteY4" fmla="*/ 1282535 h 2101933"/>
              <a:gd name="connsiteX5" fmla="*/ 9880270 w 9880270"/>
              <a:gd name="connsiteY5" fmla="*/ 0 h 2101933"/>
              <a:gd name="connsiteX0" fmla="*/ 0 w 9880270"/>
              <a:gd name="connsiteY0" fmla="*/ 2101933 h 2101933"/>
              <a:gd name="connsiteX1" fmla="*/ 1270660 w 9880270"/>
              <a:gd name="connsiteY1" fmla="*/ 771896 h 2101933"/>
              <a:gd name="connsiteX2" fmla="*/ 3135085 w 9880270"/>
              <a:gd name="connsiteY2" fmla="*/ 570016 h 2101933"/>
              <a:gd name="connsiteX3" fmla="*/ 4785756 w 9880270"/>
              <a:gd name="connsiteY3" fmla="*/ 1638795 h 2101933"/>
              <a:gd name="connsiteX4" fmla="*/ 9880270 w 9880270"/>
              <a:gd name="connsiteY4" fmla="*/ 0 h 2101933"/>
              <a:gd name="connsiteX0" fmla="*/ 0 w 9880270"/>
              <a:gd name="connsiteY0" fmla="*/ 2101933 h 2101933"/>
              <a:gd name="connsiteX1" fmla="*/ 1270660 w 9880270"/>
              <a:gd name="connsiteY1" fmla="*/ 771896 h 2101933"/>
              <a:gd name="connsiteX2" fmla="*/ 3135085 w 9880270"/>
              <a:gd name="connsiteY2" fmla="*/ 570016 h 2101933"/>
              <a:gd name="connsiteX3" fmla="*/ 5655039 w 9880270"/>
              <a:gd name="connsiteY3" fmla="*/ 1867395 h 2101933"/>
              <a:gd name="connsiteX4" fmla="*/ 9880270 w 9880270"/>
              <a:gd name="connsiteY4" fmla="*/ 0 h 2101933"/>
              <a:gd name="connsiteX0" fmla="*/ 0 w 9880270"/>
              <a:gd name="connsiteY0" fmla="*/ 2101933 h 2101933"/>
              <a:gd name="connsiteX1" fmla="*/ 1270660 w 9880270"/>
              <a:gd name="connsiteY1" fmla="*/ 771896 h 2101933"/>
              <a:gd name="connsiteX2" fmla="*/ 3135085 w 9880270"/>
              <a:gd name="connsiteY2" fmla="*/ 570016 h 2101933"/>
              <a:gd name="connsiteX3" fmla="*/ 5655039 w 9880270"/>
              <a:gd name="connsiteY3" fmla="*/ 1867395 h 2101933"/>
              <a:gd name="connsiteX4" fmla="*/ 9880270 w 9880270"/>
              <a:gd name="connsiteY4" fmla="*/ 0 h 2101933"/>
              <a:gd name="connsiteX0" fmla="*/ 0 w 9880270"/>
              <a:gd name="connsiteY0" fmla="*/ 2101933 h 2101933"/>
              <a:gd name="connsiteX1" fmla="*/ 1270660 w 9880270"/>
              <a:gd name="connsiteY1" fmla="*/ 771896 h 2101933"/>
              <a:gd name="connsiteX2" fmla="*/ 5655039 w 9880270"/>
              <a:gd name="connsiteY2" fmla="*/ 1867395 h 2101933"/>
              <a:gd name="connsiteX3" fmla="*/ 9880270 w 9880270"/>
              <a:gd name="connsiteY3" fmla="*/ 0 h 2101933"/>
              <a:gd name="connsiteX0" fmla="*/ 0 w 9880270"/>
              <a:gd name="connsiteY0" fmla="*/ 2101933 h 2217717"/>
              <a:gd name="connsiteX1" fmla="*/ 5655039 w 9880270"/>
              <a:gd name="connsiteY1" fmla="*/ 1867395 h 2217717"/>
              <a:gd name="connsiteX2" fmla="*/ 9880270 w 9880270"/>
              <a:gd name="connsiteY2" fmla="*/ 0 h 2217717"/>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2947431"/>
              <a:gd name="connsiteX1" fmla="*/ 5655039 w 9880270"/>
              <a:gd name="connsiteY1" fmla="*/ 2712893 h 2947431"/>
              <a:gd name="connsiteX2" fmla="*/ 9880270 w 9880270"/>
              <a:gd name="connsiteY2" fmla="*/ 845498 h 2947431"/>
              <a:gd name="connsiteX0" fmla="*/ 0 w 9880270"/>
              <a:gd name="connsiteY0" fmla="*/ 2947431 h 3017693"/>
              <a:gd name="connsiteX1" fmla="*/ 5655039 w 9880270"/>
              <a:gd name="connsiteY1" fmla="*/ 3017693 h 3017693"/>
              <a:gd name="connsiteX2" fmla="*/ 9880270 w 9880270"/>
              <a:gd name="connsiteY2" fmla="*/ 845498 h 3017693"/>
              <a:gd name="connsiteX0" fmla="*/ 0 w 9880270"/>
              <a:gd name="connsiteY0" fmla="*/ 2947431 h 3017693"/>
              <a:gd name="connsiteX1" fmla="*/ 5655039 w 9880270"/>
              <a:gd name="connsiteY1" fmla="*/ 3017693 h 3017693"/>
              <a:gd name="connsiteX2" fmla="*/ 9880270 w 9880270"/>
              <a:gd name="connsiteY2" fmla="*/ 845498 h 3017693"/>
              <a:gd name="connsiteX0" fmla="*/ 0 w 9880270"/>
              <a:gd name="connsiteY0" fmla="*/ 2947431 h 3017693"/>
              <a:gd name="connsiteX1" fmla="*/ 5655039 w 9880270"/>
              <a:gd name="connsiteY1" fmla="*/ 3017693 h 3017693"/>
              <a:gd name="connsiteX2" fmla="*/ 9880270 w 9880270"/>
              <a:gd name="connsiteY2" fmla="*/ 845498 h 3017693"/>
              <a:gd name="connsiteX0" fmla="*/ 0 w 9880270"/>
              <a:gd name="connsiteY0" fmla="*/ 2947431 h 3017693"/>
              <a:gd name="connsiteX1" fmla="*/ 5655039 w 9880270"/>
              <a:gd name="connsiteY1" fmla="*/ 3017693 h 3017693"/>
              <a:gd name="connsiteX2" fmla="*/ 9880270 w 9880270"/>
              <a:gd name="connsiteY2" fmla="*/ 845498 h 3017693"/>
              <a:gd name="connsiteX0" fmla="*/ 0 w 9880270"/>
              <a:gd name="connsiteY0" fmla="*/ 2947431 h 3398693"/>
              <a:gd name="connsiteX1" fmla="*/ 6208220 w 9880270"/>
              <a:gd name="connsiteY1" fmla="*/ 3398693 h 3398693"/>
              <a:gd name="connsiteX2" fmla="*/ 9880270 w 9880270"/>
              <a:gd name="connsiteY2" fmla="*/ 845498 h 3398693"/>
              <a:gd name="connsiteX0" fmla="*/ 0 w 9880270"/>
              <a:gd name="connsiteY0" fmla="*/ 2947431 h 2947431"/>
              <a:gd name="connsiteX1" fmla="*/ 5417962 w 9880270"/>
              <a:gd name="connsiteY1" fmla="*/ 2560493 h 2947431"/>
              <a:gd name="connsiteX2" fmla="*/ 9880270 w 9880270"/>
              <a:gd name="connsiteY2" fmla="*/ 845498 h 2947431"/>
              <a:gd name="connsiteX0" fmla="*/ 0 w 9880270"/>
              <a:gd name="connsiteY0" fmla="*/ 2947431 h 2947431"/>
              <a:gd name="connsiteX1" fmla="*/ 5417962 w 9880270"/>
              <a:gd name="connsiteY1" fmla="*/ 2560493 h 2947431"/>
              <a:gd name="connsiteX2" fmla="*/ 9880270 w 9880270"/>
              <a:gd name="connsiteY2" fmla="*/ 845498 h 2947431"/>
              <a:gd name="connsiteX0" fmla="*/ 0 w 9880270"/>
              <a:gd name="connsiteY0" fmla="*/ 2947431 h 2947431"/>
              <a:gd name="connsiteX1" fmla="*/ 5417962 w 9880270"/>
              <a:gd name="connsiteY1" fmla="*/ 2560493 h 2947431"/>
              <a:gd name="connsiteX2" fmla="*/ 9880270 w 9880270"/>
              <a:gd name="connsiteY2" fmla="*/ 845498 h 2947431"/>
              <a:gd name="connsiteX0" fmla="*/ 0 w 9880270"/>
              <a:gd name="connsiteY0" fmla="*/ 2947431 h 3208687"/>
              <a:gd name="connsiteX1" fmla="*/ 5417962 w 9880270"/>
              <a:gd name="connsiteY1" fmla="*/ 2560493 h 3208687"/>
              <a:gd name="connsiteX2" fmla="*/ 9880270 w 9880270"/>
              <a:gd name="connsiteY2" fmla="*/ 845498 h 3208687"/>
            </a:gdLst>
            <a:ahLst/>
            <a:cxnLst>
              <a:cxn ang="0">
                <a:pos x="connsiteX0" y="connsiteY0"/>
              </a:cxn>
              <a:cxn ang="0">
                <a:pos x="connsiteX1" y="connsiteY1"/>
              </a:cxn>
              <a:cxn ang="0">
                <a:pos x="connsiteX2" y="connsiteY2"/>
              </a:cxn>
            </a:cxnLst>
            <a:rect l="l" t="t" r="r" b="b"/>
            <a:pathLst>
              <a:path w="9880270" h="3208687">
                <a:moveTo>
                  <a:pt x="0" y="2947431"/>
                </a:moveTo>
                <a:cubicBezTo>
                  <a:pt x="1473710" y="0"/>
                  <a:pt x="4011405" y="2061729"/>
                  <a:pt x="5417962" y="2560493"/>
                </a:cubicBezTo>
                <a:cubicBezTo>
                  <a:pt x="7056340" y="3208687"/>
                  <a:pt x="9065226" y="1703491"/>
                  <a:pt x="9880270" y="845498"/>
                </a:cubicBezTo>
              </a:path>
            </a:pathLst>
          </a:custGeom>
          <a:ln w="19050">
            <a:solidFill>
              <a:schemeClr val="bg1">
                <a:lumMod val="65000"/>
                <a:alpha val="50000"/>
              </a:schemeClr>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prstClr val="black"/>
              </a:solidFill>
            </a:endParaRPr>
          </a:p>
        </p:txBody>
      </p:sp>
      <p:sp>
        <p:nvSpPr>
          <p:cNvPr id="2" name="TextBox 1"/>
          <p:cNvSpPr txBox="1"/>
          <p:nvPr/>
        </p:nvSpPr>
        <p:spPr>
          <a:xfrm>
            <a:off x="381000" y="152400"/>
            <a:ext cx="8305800" cy="707886"/>
          </a:xfrm>
          <a:prstGeom prst="rect">
            <a:avLst/>
          </a:prstGeom>
          <a:noFill/>
        </p:spPr>
        <p:txBody>
          <a:bodyPr wrap="square" rtlCol="0">
            <a:spAutoFit/>
          </a:bodyPr>
          <a:lstStyle/>
          <a:p>
            <a:pPr algn="ctr"/>
            <a:r>
              <a:rPr lang="cs-CZ" sz="4000" b="1" dirty="0"/>
              <a:t>Mírnost, pokora, skromnost</a:t>
            </a:r>
            <a:r>
              <a:rPr lang="cs-CZ" sz="4000" dirty="0"/>
              <a:t> </a:t>
            </a:r>
            <a:endParaRPr lang="en-US" sz="4000" dirty="0"/>
          </a:p>
        </p:txBody>
      </p:sp>
      <p:sp>
        <p:nvSpPr>
          <p:cNvPr id="3" name="TextBox 2"/>
          <p:cNvSpPr txBox="1"/>
          <p:nvPr/>
        </p:nvSpPr>
        <p:spPr>
          <a:xfrm>
            <a:off x="228600" y="990600"/>
            <a:ext cx="8763000" cy="1200329"/>
          </a:xfrm>
          <a:prstGeom prst="rect">
            <a:avLst/>
          </a:prstGeom>
          <a:noFill/>
        </p:spPr>
        <p:txBody>
          <a:bodyPr wrap="square" rtlCol="0">
            <a:spAutoFit/>
          </a:bodyPr>
          <a:lstStyle/>
          <a:p>
            <a:r>
              <a:rPr lang="cs-CZ" b="1" dirty="0" err="1"/>
              <a:t>Humility</a:t>
            </a:r>
            <a:r>
              <a:rPr lang="cs-CZ" b="1" dirty="0"/>
              <a:t> (skromnost</a:t>
            </a:r>
            <a:r>
              <a:rPr lang="cs-CZ" b="1"/>
              <a:t>) </a:t>
            </a:r>
            <a:r>
              <a:rPr lang="cs-CZ" b="1" smtClean="0"/>
              <a:t>- vyjádření </a:t>
            </a:r>
            <a:r>
              <a:rPr lang="cs-CZ" b="1"/>
              <a:t>postoje </a:t>
            </a:r>
            <a:r>
              <a:rPr lang="cs-CZ" b="1" smtClean="0"/>
              <a:t>veřejně</a:t>
            </a:r>
          </a:p>
          <a:p>
            <a:endParaRPr lang="cs-CZ" dirty="0"/>
          </a:p>
          <a:p>
            <a:r>
              <a:rPr lang="cs-CZ" dirty="0"/>
              <a:t>Projevuje se tím, že si člověk uvědomuje jak je slabý a nedokonalý v porovnání s Bohem, který ho stvořil. Umí mít dost na tom co od Boha má a je za to vděčný.</a:t>
            </a:r>
          </a:p>
        </p:txBody>
      </p:sp>
      <p:sp>
        <p:nvSpPr>
          <p:cNvPr id="4" name="TextBox 3"/>
          <p:cNvSpPr txBox="1"/>
          <p:nvPr/>
        </p:nvSpPr>
        <p:spPr>
          <a:xfrm>
            <a:off x="2164080" y="4064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23364210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800" decel="100000"/>
                                        <p:tgtEl>
                                          <p:spTgt spid="3"/>
                                        </p:tgtEl>
                                      </p:cBhvr>
                                    </p:animEffect>
                                    <p:anim calcmode="lin" valueType="num">
                                      <p:cBhvr>
                                        <p:cTn id="8" dur="800" decel="100000" fill="hold"/>
                                        <p:tgtEl>
                                          <p:spTgt spid="3"/>
                                        </p:tgtEl>
                                        <p:attrNameLst>
                                          <p:attrName>style.rotation</p:attrName>
                                        </p:attrNameLst>
                                      </p:cBhvr>
                                      <p:tavLst>
                                        <p:tav tm="0">
                                          <p:val>
                                            <p:fltVal val="-90"/>
                                          </p:val>
                                        </p:tav>
                                        <p:tav tm="100000">
                                          <p:val>
                                            <p:fltVal val="0"/>
                                          </p:val>
                                        </p:tav>
                                      </p:tavLst>
                                    </p:anim>
                                    <p:anim calcmode="lin" valueType="num">
                                      <p:cBhvr>
                                        <p:cTn id="9" dur="800" decel="100000" fill="hold"/>
                                        <p:tgtEl>
                                          <p:spTgt spid="3"/>
                                        </p:tgtEl>
                                        <p:attrNameLst>
                                          <p:attrName>ppt_x</p:attrName>
                                        </p:attrNameLst>
                                      </p:cBhvr>
                                      <p:tavLst>
                                        <p:tav tm="0">
                                          <p:val>
                                            <p:strVal val="#ppt_x+0.4"/>
                                          </p:val>
                                        </p:tav>
                                        <p:tav tm="100000">
                                          <p:val>
                                            <p:strVal val="#ppt_x-0.05"/>
                                          </p:val>
                                        </p:tav>
                                      </p:tavLst>
                                    </p:anim>
                                    <p:anim calcmode="lin" valueType="num">
                                      <p:cBhvr>
                                        <p:cTn id="10" dur="800" decel="100000" fill="hold"/>
                                        <p:tgtEl>
                                          <p:spTgt spid="3"/>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100000">
              <a:schemeClr val="bg1">
                <a:lumMod val="65000"/>
              </a:schemeClr>
            </a:gs>
          </a:gsLst>
          <a:path path="circle">
            <a:fillToRect r="100000" b="100000"/>
          </a:path>
        </a:gradFill>
        <a:effectLst/>
      </p:bgPr>
    </p:bg>
    <p:spTree>
      <p:nvGrpSpPr>
        <p:cNvPr id="1" name=""/>
        <p:cNvGrpSpPr/>
        <p:nvPr/>
      </p:nvGrpSpPr>
      <p:grpSpPr>
        <a:xfrm>
          <a:off x="0" y="0"/>
          <a:ext cx="0" cy="0"/>
          <a:chOff x="0" y="0"/>
          <a:chExt cx="0" cy="0"/>
        </a:xfrm>
      </p:grpSpPr>
      <p:sp>
        <p:nvSpPr>
          <p:cNvPr id="14" name="Freeform 13"/>
          <p:cNvSpPr/>
          <p:nvPr/>
        </p:nvSpPr>
        <p:spPr>
          <a:xfrm>
            <a:off x="-228600" y="1135702"/>
            <a:ext cx="9526979" cy="3208687"/>
          </a:xfrm>
          <a:custGeom>
            <a:avLst/>
            <a:gdLst>
              <a:gd name="connsiteX0" fmla="*/ 0 w 9880270"/>
              <a:gd name="connsiteY0" fmla="*/ 2101933 h 2101933"/>
              <a:gd name="connsiteX1" fmla="*/ 1270660 w 9880270"/>
              <a:gd name="connsiteY1" fmla="*/ 771896 h 2101933"/>
              <a:gd name="connsiteX2" fmla="*/ 3135085 w 9880270"/>
              <a:gd name="connsiteY2" fmla="*/ 570016 h 2101933"/>
              <a:gd name="connsiteX3" fmla="*/ 4785756 w 9880270"/>
              <a:gd name="connsiteY3" fmla="*/ 1638795 h 2101933"/>
              <a:gd name="connsiteX4" fmla="*/ 6056415 w 9880270"/>
              <a:gd name="connsiteY4" fmla="*/ 1900052 h 2101933"/>
              <a:gd name="connsiteX5" fmla="*/ 7992093 w 9880270"/>
              <a:gd name="connsiteY5" fmla="*/ 1282535 h 2101933"/>
              <a:gd name="connsiteX6" fmla="*/ 9880270 w 9880270"/>
              <a:gd name="connsiteY6" fmla="*/ 0 h 2101933"/>
              <a:gd name="connsiteX0" fmla="*/ 0 w 9880270"/>
              <a:gd name="connsiteY0" fmla="*/ 2101933 h 2101933"/>
              <a:gd name="connsiteX1" fmla="*/ 1270660 w 9880270"/>
              <a:gd name="connsiteY1" fmla="*/ 771896 h 2101933"/>
              <a:gd name="connsiteX2" fmla="*/ 3135085 w 9880270"/>
              <a:gd name="connsiteY2" fmla="*/ 570016 h 2101933"/>
              <a:gd name="connsiteX3" fmla="*/ 4785756 w 9880270"/>
              <a:gd name="connsiteY3" fmla="*/ 1638795 h 2101933"/>
              <a:gd name="connsiteX4" fmla="*/ 7992093 w 9880270"/>
              <a:gd name="connsiteY4" fmla="*/ 1282535 h 2101933"/>
              <a:gd name="connsiteX5" fmla="*/ 9880270 w 9880270"/>
              <a:gd name="connsiteY5" fmla="*/ 0 h 2101933"/>
              <a:gd name="connsiteX0" fmla="*/ 0 w 9880270"/>
              <a:gd name="connsiteY0" fmla="*/ 2101933 h 2101933"/>
              <a:gd name="connsiteX1" fmla="*/ 1270660 w 9880270"/>
              <a:gd name="connsiteY1" fmla="*/ 771896 h 2101933"/>
              <a:gd name="connsiteX2" fmla="*/ 3135085 w 9880270"/>
              <a:gd name="connsiteY2" fmla="*/ 570016 h 2101933"/>
              <a:gd name="connsiteX3" fmla="*/ 4785756 w 9880270"/>
              <a:gd name="connsiteY3" fmla="*/ 1638795 h 2101933"/>
              <a:gd name="connsiteX4" fmla="*/ 9880270 w 9880270"/>
              <a:gd name="connsiteY4" fmla="*/ 0 h 2101933"/>
              <a:gd name="connsiteX0" fmla="*/ 0 w 9880270"/>
              <a:gd name="connsiteY0" fmla="*/ 2101933 h 2101933"/>
              <a:gd name="connsiteX1" fmla="*/ 1270660 w 9880270"/>
              <a:gd name="connsiteY1" fmla="*/ 771896 h 2101933"/>
              <a:gd name="connsiteX2" fmla="*/ 3135085 w 9880270"/>
              <a:gd name="connsiteY2" fmla="*/ 570016 h 2101933"/>
              <a:gd name="connsiteX3" fmla="*/ 5655039 w 9880270"/>
              <a:gd name="connsiteY3" fmla="*/ 1867395 h 2101933"/>
              <a:gd name="connsiteX4" fmla="*/ 9880270 w 9880270"/>
              <a:gd name="connsiteY4" fmla="*/ 0 h 2101933"/>
              <a:gd name="connsiteX0" fmla="*/ 0 w 9880270"/>
              <a:gd name="connsiteY0" fmla="*/ 2101933 h 2101933"/>
              <a:gd name="connsiteX1" fmla="*/ 1270660 w 9880270"/>
              <a:gd name="connsiteY1" fmla="*/ 771896 h 2101933"/>
              <a:gd name="connsiteX2" fmla="*/ 3135085 w 9880270"/>
              <a:gd name="connsiteY2" fmla="*/ 570016 h 2101933"/>
              <a:gd name="connsiteX3" fmla="*/ 5655039 w 9880270"/>
              <a:gd name="connsiteY3" fmla="*/ 1867395 h 2101933"/>
              <a:gd name="connsiteX4" fmla="*/ 9880270 w 9880270"/>
              <a:gd name="connsiteY4" fmla="*/ 0 h 2101933"/>
              <a:gd name="connsiteX0" fmla="*/ 0 w 9880270"/>
              <a:gd name="connsiteY0" fmla="*/ 2101933 h 2101933"/>
              <a:gd name="connsiteX1" fmla="*/ 1270660 w 9880270"/>
              <a:gd name="connsiteY1" fmla="*/ 771896 h 2101933"/>
              <a:gd name="connsiteX2" fmla="*/ 5655039 w 9880270"/>
              <a:gd name="connsiteY2" fmla="*/ 1867395 h 2101933"/>
              <a:gd name="connsiteX3" fmla="*/ 9880270 w 9880270"/>
              <a:gd name="connsiteY3" fmla="*/ 0 h 2101933"/>
              <a:gd name="connsiteX0" fmla="*/ 0 w 9880270"/>
              <a:gd name="connsiteY0" fmla="*/ 2101933 h 2217717"/>
              <a:gd name="connsiteX1" fmla="*/ 5655039 w 9880270"/>
              <a:gd name="connsiteY1" fmla="*/ 1867395 h 2217717"/>
              <a:gd name="connsiteX2" fmla="*/ 9880270 w 9880270"/>
              <a:gd name="connsiteY2" fmla="*/ 0 h 2217717"/>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3063215"/>
              <a:gd name="connsiteX1" fmla="*/ 5655039 w 9880270"/>
              <a:gd name="connsiteY1" fmla="*/ 2712893 h 3063215"/>
              <a:gd name="connsiteX2" fmla="*/ 9880270 w 9880270"/>
              <a:gd name="connsiteY2" fmla="*/ 845498 h 3063215"/>
              <a:gd name="connsiteX0" fmla="*/ 0 w 9880270"/>
              <a:gd name="connsiteY0" fmla="*/ 2947431 h 2947431"/>
              <a:gd name="connsiteX1" fmla="*/ 5655039 w 9880270"/>
              <a:gd name="connsiteY1" fmla="*/ 2712893 h 2947431"/>
              <a:gd name="connsiteX2" fmla="*/ 9880270 w 9880270"/>
              <a:gd name="connsiteY2" fmla="*/ 845498 h 2947431"/>
              <a:gd name="connsiteX0" fmla="*/ 0 w 9880270"/>
              <a:gd name="connsiteY0" fmla="*/ 2947431 h 3017693"/>
              <a:gd name="connsiteX1" fmla="*/ 5655039 w 9880270"/>
              <a:gd name="connsiteY1" fmla="*/ 3017693 h 3017693"/>
              <a:gd name="connsiteX2" fmla="*/ 9880270 w 9880270"/>
              <a:gd name="connsiteY2" fmla="*/ 845498 h 3017693"/>
              <a:gd name="connsiteX0" fmla="*/ 0 w 9880270"/>
              <a:gd name="connsiteY0" fmla="*/ 2947431 h 3017693"/>
              <a:gd name="connsiteX1" fmla="*/ 5655039 w 9880270"/>
              <a:gd name="connsiteY1" fmla="*/ 3017693 h 3017693"/>
              <a:gd name="connsiteX2" fmla="*/ 9880270 w 9880270"/>
              <a:gd name="connsiteY2" fmla="*/ 845498 h 3017693"/>
              <a:gd name="connsiteX0" fmla="*/ 0 w 9880270"/>
              <a:gd name="connsiteY0" fmla="*/ 2947431 h 3017693"/>
              <a:gd name="connsiteX1" fmla="*/ 5655039 w 9880270"/>
              <a:gd name="connsiteY1" fmla="*/ 3017693 h 3017693"/>
              <a:gd name="connsiteX2" fmla="*/ 9880270 w 9880270"/>
              <a:gd name="connsiteY2" fmla="*/ 845498 h 3017693"/>
              <a:gd name="connsiteX0" fmla="*/ 0 w 9880270"/>
              <a:gd name="connsiteY0" fmla="*/ 2947431 h 3017693"/>
              <a:gd name="connsiteX1" fmla="*/ 5655039 w 9880270"/>
              <a:gd name="connsiteY1" fmla="*/ 3017693 h 3017693"/>
              <a:gd name="connsiteX2" fmla="*/ 9880270 w 9880270"/>
              <a:gd name="connsiteY2" fmla="*/ 845498 h 3017693"/>
              <a:gd name="connsiteX0" fmla="*/ 0 w 9880270"/>
              <a:gd name="connsiteY0" fmla="*/ 2947431 h 3398693"/>
              <a:gd name="connsiteX1" fmla="*/ 6208220 w 9880270"/>
              <a:gd name="connsiteY1" fmla="*/ 3398693 h 3398693"/>
              <a:gd name="connsiteX2" fmla="*/ 9880270 w 9880270"/>
              <a:gd name="connsiteY2" fmla="*/ 845498 h 3398693"/>
              <a:gd name="connsiteX0" fmla="*/ 0 w 9880270"/>
              <a:gd name="connsiteY0" fmla="*/ 2947431 h 2947431"/>
              <a:gd name="connsiteX1" fmla="*/ 5417962 w 9880270"/>
              <a:gd name="connsiteY1" fmla="*/ 2560493 h 2947431"/>
              <a:gd name="connsiteX2" fmla="*/ 9880270 w 9880270"/>
              <a:gd name="connsiteY2" fmla="*/ 845498 h 2947431"/>
              <a:gd name="connsiteX0" fmla="*/ 0 w 9880270"/>
              <a:gd name="connsiteY0" fmla="*/ 2947431 h 2947431"/>
              <a:gd name="connsiteX1" fmla="*/ 5417962 w 9880270"/>
              <a:gd name="connsiteY1" fmla="*/ 2560493 h 2947431"/>
              <a:gd name="connsiteX2" fmla="*/ 9880270 w 9880270"/>
              <a:gd name="connsiteY2" fmla="*/ 845498 h 2947431"/>
              <a:gd name="connsiteX0" fmla="*/ 0 w 9880270"/>
              <a:gd name="connsiteY0" fmla="*/ 2947431 h 2947431"/>
              <a:gd name="connsiteX1" fmla="*/ 5417962 w 9880270"/>
              <a:gd name="connsiteY1" fmla="*/ 2560493 h 2947431"/>
              <a:gd name="connsiteX2" fmla="*/ 9880270 w 9880270"/>
              <a:gd name="connsiteY2" fmla="*/ 845498 h 2947431"/>
              <a:gd name="connsiteX0" fmla="*/ 0 w 9880270"/>
              <a:gd name="connsiteY0" fmla="*/ 2947431 h 3208687"/>
              <a:gd name="connsiteX1" fmla="*/ 5417962 w 9880270"/>
              <a:gd name="connsiteY1" fmla="*/ 2560493 h 3208687"/>
              <a:gd name="connsiteX2" fmla="*/ 9880270 w 9880270"/>
              <a:gd name="connsiteY2" fmla="*/ 845498 h 3208687"/>
            </a:gdLst>
            <a:ahLst/>
            <a:cxnLst>
              <a:cxn ang="0">
                <a:pos x="connsiteX0" y="connsiteY0"/>
              </a:cxn>
              <a:cxn ang="0">
                <a:pos x="connsiteX1" y="connsiteY1"/>
              </a:cxn>
              <a:cxn ang="0">
                <a:pos x="connsiteX2" y="connsiteY2"/>
              </a:cxn>
            </a:cxnLst>
            <a:rect l="l" t="t" r="r" b="b"/>
            <a:pathLst>
              <a:path w="9880270" h="3208687">
                <a:moveTo>
                  <a:pt x="0" y="2947431"/>
                </a:moveTo>
                <a:cubicBezTo>
                  <a:pt x="1473710" y="0"/>
                  <a:pt x="4011405" y="2061729"/>
                  <a:pt x="5417962" y="2560493"/>
                </a:cubicBezTo>
                <a:cubicBezTo>
                  <a:pt x="7056340" y="3208687"/>
                  <a:pt x="9065226" y="1703491"/>
                  <a:pt x="9880270" y="845498"/>
                </a:cubicBezTo>
              </a:path>
            </a:pathLst>
          </a:custGeom>
          <a:ln w="19050">
            <a:solidFill>
              <a:schemeClr val="bg1">
                <a:lumMod val="65000"/>
                <a:alpha val="50000"/>
              </a:schemeClr>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prstClr val="black"/>
              </a:solidFill>
            </a:endParaRPr>
          </a:p>
        </p:txBody>
      </p:sp>
      <p:sp>
        <p:nvSpPr>
          <p:cNvPr id="7" name="TextBox 6"/>
          <p:cNvSpPr txBox="1"/>
          <p:nvPr/>
        </p:nvSpPr>
        <p:spPr>
          <a:xfrm>
            <a:off x="2209800" y="1676400"/>
            <a:ext cx="869149" cy="2246769"/>
          </a:xfrm>
          <a:prstGeom prst="rect">
            <a:avLst/>
          </a:prstGeom>
          <a:noFill/>
        </p:spPr>
        <p:txBody>
          <a:bodyPr wrap="none" rtlCol="0">
            <a:spAutoFit/>
            <a:scene3d>
              <a:camera prst="obliqueBottomLeft">
                <a:rot lat="0" lon="0" rev="900000"/>
              </a:camera>
              <a:lightRig rig="threePt" dir="t"/>
            </a:scene3d>
          </a:bodyPr>
          <a:lstStyle/>
          <a:p>
            <a:r>
              <a:rPr lang="en-US" sz="14000" dirty="0" smtClean="0">
                <a:ln w="31750">
                  <a:solidFill>
                    <a:srgbClr val="4BACC6">
                      <a:lumMod val="75000"/>
                    </a:srgbClr>
                  </a:solidFill>
                </a:ln>
                <a:gradFill>
                  <a:gsLst>
                    <a:gs pos="0">
                      <a:prstClr val="white">
                        <a:alpha val="50000"/>
                      </a:prstClr>
                    </a:gs>
                    <a:gs pos="85000">
                      <a:prstClr val="white"/>
                    </a:gs>
                  </a:gsLst>
                  <a:lin ang="5400000" scaled="1"/>
                </a:gradFill>
                <a:effectLst>
                  <a:glow rad="139700">
                    <a:srgbClr val="4BACC6">
                      <a:satMod val="175000"/>
                      <a:alpha val="40000"/>
                    </a:srgbClr>
                  </a:glow>
                  <a:outerShdw blurRad="101600" dist="381000" dir="8100000" algn="tr" rotWithShape="0">
                    <a:prstClr val="black">
                      <a:alpha val="18000"/>
                    </a:prstClr>
                  </a:outerShdw>
                </a:effectLst>
                <a:latin typeface="Impact" pitchFamily="34" charset="0"/>
              </a:rPr>
              <a:t>1</a:t>
            </a:r>
            <a:endParaRPr lang="en-US" sz="14000" dirty="0">
              <a:ln w="31750">
                <a:solidFill>
                  <a:srgbClr val="4BACC6">
                    <a:lumMod val="75000"/>
                  </a:srgbClr>
                </a:solidFill>
              </a:ln>
              <a:gradFill>
                <a:gsLst>
                  <a:gs pos="0">
                    <a:prstClr val="white">
                      <a:alpha val="50000"/>
                    </a:prstClr>
                  </a:gs>
                  <a:gs pos="85000">
                    <a:prstClr val="white"/>
                  </a:gs>
                </a:gsLst>
                <a:lin ang="5400000" scaled="1"/>
              </a:gradFill>
              <a:effectLst>
                <a:glow rad="139700">
                  <a:srgbClr val="4BACC6">
                    <a:satMod val="175000"/>
                    <a:alpha val="40000"/>
                  </a:srgbClr>
                </a:glow>
                <a:outerShdw blurRad="101600" dist="381000" dir="8100000" algn="tr" rotWithShape="0">
                  <a:prstClr val="black">
                    <a:alpha val="18000"/>
                  </a:prstClr>
                </a:outerShdw>
              </a:effectLst>
              <a:latin typeface="Impact" pitchFamily="34" charset="0"/>
            </a:endParaRPr>
          </a:p>
        </p:txBody>
      </p:sp>
      <p:sp>
        <p:nvSpPr>
          <p:cNvPr id="10" name="TextBox 9"/>
          <p:cNvSpPr txBox="1"/>
          <p:nvPr/>
        </p:nvSpPr>
        <p:spPr>
          <a:xfrm>
            <a:off x="3697406" y="2126776"/>
            <a:ext cx="1085554" cy="2246769"/>
          </a:xfrm>
          <a:prstGeom prst="rect">
            <a:avLst/>
          </a:prstGeom>
          <a:noFill/>
          <a:effectLst>
            <a:glow rad="139700">
              <a:schemeClr val="accent6">
                <a:satMod val="175000"/>
                <a:alpha val="40000"/>
              </a:schemeClr>
            </a:glow>
          </a:effectLst>
        </p:spPr>
        <p:txBody>
          <a:bodyPr wrap="none" rtlCol="0">
            <a:spAutoFit/>
            <a:scene3d>
              <a:camera prst="obliqueBottomLeft">
                <a:rot lat="0" lon="0" rev="20999999"/>
              </a:camera>
              <a:lightRig rig="threePt" dir="t"/>
            </a:scene3d>
          </a:bodyPr>
          <a:lstStyle/>
          <a:p>
            <a:r>
              <a:rPr lang="en-US" sz="14000" dirty="0" smtClean="0">
                <a:ln w="31750">
                  <a:solidFill>
                    <a:srgbClr val="F79646">
                      <a:lumMod val="75000"/>
                    </a:srgbClr>
                  </a:solidFill>
                </a:ln>
                <a:gradFill>
                  <a:gsLst>
                    <a:gs pos="0">
                      <a:prstClr val="white"/>
                    </a:gs>
                    <a:gs pos="85000">
                      <a:srgbClr val="1F497D">
                        <a:lumMod val="20000"/>
                        <a:lumOff val="80000"/>
                      </a:srgbClr>
                    </a:gs>
                  </a:gsLst>
                  <a:lin ang="5400000" scaled="1"/>
                </a:gradFill>
                <a:effectLst>
                  <a:glow rad="139700">
                    <a:srgbClr val="F79646">
                      <a:satMod val="175000"/>
                      <a:alpha val="40000"/>
                    </a:srgbClr>
                  </a:glow>
                  <a:outerShdw blurRad="101600" dist="381000" dir="8100000" algn="tr" rotWithShape="0">
                    <a:prstClr val="black">
                      <a:alpha val="18000"/>
                    </a:prstClr>
                  </a:outerShdw>
                </a:effectLst>
                <a:latin typeface="Impact" pitchFamily="34" charset="0"/>
              </a:rPr>
              <a:t>2</a:t>
            </a:r>
            <a:endParaRPr lang="en-US" sz="14000" dirty="0">
              <a:ln w="31750">
                <a:solidFill>
                  <a:srgbClr val="F79646">
                    <a:lumMod val="75000"/>
                  </a:srgbClr>
                </a:solidFill>
              </a:ln>
              <a:gradFill>
                <a:gsLst>
                  <a:gs pos="0">
                    <a:prstClr val="white"/>
                  </a:gs>
                  <a:gs pos="85000">
                    <a:srgbClr val="1F497D">
                      <a:lumMod val="20000"/>
                      <a:lumOff val="80000"/>
                    </a:srgbClr>
                  </a:gs>
                </a:gsLst>
                <a:lin ang="5400000" scaled="1"/>
              </a:gradFill>
              <a:effectLst>
                <a:glow rad="139700">
                  <a:srgbClr val="F79646">
                    <a:satMod val="175000"/>
                    <a:alpha val="40000"/>
                  </a:srgbClr>
                </a:glow>
                <a:outerShdw blurRad="101600" dist="381000" dir="8100000" algn="tr" rotWithShape="0">
                  <a:prstClr val="black">
                    <a:alpha val="18000"/>
                  </a:prstClr>
                </a:outerShdw>
              </a:effectLst>
              <a:latin typeface="Impact" pitchFamily="34" charset="0"/>
            </a:endParaRPr>
          </a:p>
        </p:txBody>
      </p:sp>
      <p:sp>
        <p:nvSpPr>
          <p:cNvPr id="12" name="TextBox 11"/>
          <p:cNvSpPr txBox="1"/>
          <p:nvPr/>
        </p:nvSpPr>
        <p:spPr>
          <a:xfrm>
            <a:off x="5198660" y="1512627"/>
            <a:ext cx="1176925" cy="2246769"/>
          </a:xfrm>
          <a:prstGeom prst="rect">
            <a:avLst/>
          </a:prstGeom>
          <a:noFill/>
          <a:effectLst>
            <a:glow rad="228600">
              <a:schemeClr val="accent3">
                <a:satMod val="175000"/>
                <a:alpha val="40000"/>
              </a:schemeClr>
            </a:glow>
          </a:effectLst>
        </p:spPr>
        <p:txBody>
          <a:bodyPr wrap="none" rtlCol="0">
            <a:spAutoFit/>
            <a:scene3d>
              <a:camera prst="obliqueBottomLeft">
                <a:rot lat="0" lon="0" rev="300000"/>
              </a:camera>
              <a:lightRig rig="threePt" dir="t"/>
            </a:scene3d>
          </a:bodyPr>
          <a:lstStyle/>
          <a:p>
            <a:r>
              <a:rPr lang="en-US" sz="14000" dirty="0" smtClean="0">
                <a:ln w="31750">
                  <a:solidFill>
                    <a:srgbClr val="9BBB59">
                      <a:lumMod val="75000"/>
                    </a:srgbClr>
                  </a:solidFill>
                </a:ln>
                <a:gradFill>
                  <a:gsLst>
                    <a:gs pos="0">
                      <a:prstClr val="white"/>
                    </a:gs>
                    <a:gs pos="85000">
                      <a:srgbClr val="1F497D">
                        <a:lumMod val="20000"/>
                        <a:lumOff val="80000"/>
                      </a:srgbClr>
                    </a:gs>
                  </a:gsLst>
                  <a:lin ang="5400000" scaled="1"/>
                </a:gradFill>
                <a:effectLst>
                  <a:glow rad="139700">
                    <a:srgbClr val="9BBB59">
                      <a:satMod val="175000"/>
                      <a:alpha val="40000"/>
                    </a:srgbClr>
                  </a:glow>
                  <a:outerShdw blurRad="101600" dist="381000" dir="8100000" algn="tr" rotWithShape="0">
                    <a:prstClr val="black">
                      <a:alpha val="18000"/>
                    </a:prstClr>
                  </a:outerShdw>
                </a:effectLst>
                <a:latin typeface="Impact" pitchFamily="34" charset="0"/>
              </a:rPr>
              <a:t>3</a:t>
            </a:r>
            <a:endParaRPr lang="en-US" sz="14000" dirty="0">
              <a:ln w="31750">
                <a:solidFill>
                  <a:srgbClr val="9BBB59">
                    <a:lumMod val="75000"/>
                  </a:srgbClr>
                </a:solidFill>
              </a:ln>
              <a:gradFill>
                <a:gsLst>
                  <a:gs pos="0">
                    <a:prstClr val="white"/>
                  </a:gs>
                  <a:gs pos="85000">
                    <a:srgbClr val="1F497D">
                      <a:lumMod val="20000"/>
                      <a:lumOff val="80000"/>
                    </a:srgbClr>
                  </a:gs>
                </a:gsLst>
                <a:lin ang="5400000" scaled="1"/>
              </a:gradFill>
              <a:effectLst>
                <a:glow rad="139700">
                  <a:srgbClr val="9BBB59">
                    <a:satMod val="175000"/>
                    <a:alpha val="40000"/>
                  </a:srgbClr>
                </a:glow>
                <a:outerShdw blurRad="101600" dist="381000" dir="8100000" algn="tr" rotWithShape="0">
                  <a:prstClr val="black">
                    <a:alpha val="18000"/>
                  </a:prstClr>
                </a:outerShdw>
              </a:effectLst>
              <a:latin typeface="Impact" pitchFamily="34" charset="0"/>
            </a:endParaRPr>
          </a:p>
        </p:txBody>
      </p:sp>
    </p:spTree>
    <p:extLst>
      <p:ext uri="{BB962C8B-B14F-4D97-AF65-F5344CB8AC3E}">
        <p14:creationId xmlns:p14="http://schemas.microsoft.com/office/powerpoint/2010/main" val="122138008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1"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par>
                                <p:cTn id="8" presetID="8" presetClass="emph" presetSubtype="0" autoRev="1" fill="hold" grpId="2" nodeType="withEffect">
                                  <p:stCondLst>
                                    <p:cond delay="0"/>
                                  </p:stCondLst>
                                  <p:childTnLst>
                                    <p:animRot by="1800000">
                                      <p:cBhvr>
                                        <p:cTn id="9" dur="1000" fill="hold"/>
                                        <p:tgtEl>
                                          <p:spTgt spid="7"/>
                                        </p:tgtEl>
                                        <p:attrNameLst>
                                          <p:attrName>r</p:attrName>
                                        </p:attrNameLst>
                                      </p:cBhvr>
                                    </p:animRot>
                                  </p:childTnLst>
                                </p:cTn>
                              </p:par>
                              <p:par>
                                <p:cTn id="10" presetID="0" presetClass="path" presetSubtype="0" accel="50000" decel="50000" fill="hold" grpId="0" nodeType="withEffect">
                                  <p:stCondLst>
                                    <p:cond delay="0"/>
                                  </p:stCondLst>
                                  <p:childTnLst>
                                    <p:animMotion origin="layout" path="M 0.8224 -0.17577 C 0.70122 -0.05389 0.58004 0.06822 0.49254 0.12673 C 0.40504 0.18524 0.3599 0.18409 0.29705 0.17368 C 0.2342 0.1635 0.16441 0.09435 0.11493 0.06545 C 0.06545 0.03631 0.03264 0.01804 -2.5E-6 3.11748E-6 " pathEditMode="relative" rAng="0" ptsTypes="aaaaA">
                                      <p:cBhvr>
                                        <p:cTn id="11" dur="2000" fill="hold"/>
                                        <p:tgtEl>
                                          <p:spTgt spid="7"/>
                                        </p:tgtEl>
                                        <p:attrNameLst>
                                          <p:attrName>ppt_x</p:attrName>
                                          <p:attrName>ppt_y</p:attrName>
                                        </p:attrNameLst>
                                      </p:cBhvr>
                                      <p:rCtr x="-41100" y="18000"/>
                                    </p:animMotion>
                                  </p:childTnLst>
                                </p:cTn>
                              </p:par>
                              <p:par>
                                <p:cTn id="12" presetID="10" presetClass="entr" presetSubtype="0" fill="hold" grpId="1" nodeType="withEffect">
                                  <p:stCondLst>
                                    <p:cond delay="50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900"/>
                                        <p:tgtEl>
                                          <p:spTgt spid="10"/>
                                        </p:tgtEl>
                                      </p:cBhvr>
                                    </p:animEffect>
                                  </p:childTnLst>
                                </p:cTn>
                              </p:par>
                              <p:par>
                                <p:cTn id="15" presetID="8" presetClass="emph" presetSubtype="0" autoRev="1" fill="hold" grpId="2" nodeType="withEffect">
                                  <p:stCondLst>
                                    <p:cond delay="500"/>
                                  </p:stCondLst>
                                  <p:childTnLst>
                                    <p:animRot by="1800000">
                                      <p:cBhvr>
                                        <p:cTn id="16" dur="900" fill="hold"/>
                                        <p:tgtEl>
                                          <p:spTgt spid="10"/>
                                        </p:tgtEl>
                                        <p:attrNameLst>
                                          <p:attrName>r</p:attrName>
                                        </p:attrNameLst>
                                      </p:cBhvr>
                                    </p:animRot>
                                  </p:childTnLst>
                                </p:cTn>
                              </p:par>
                              <p:par>
                                <p:cTn id="17" presetID="0" presetClass="path" presetSubtype="0" accel="50000" decel="50000" fill="hold" grpId="0" nodeType="withEffect">
                                  <p:stCondLst>
                                    <p:cond delay="500"/>
                                  </p:stCondLst>
                                  <p:childTnLst>
                                    <p:animMotion origin="layout" path="M 0.56562 -0.17576 C 0.50972 -0.13228 0.32413 0.05597 0.22986 0.08534 C 0.13559 0.11471 0.04791 0.01781 3.61111E-6 -4.25532E-6 " pathEditMode="relative" rAng="0" ptsTypes="aaa">
                                      <p:cBhvr>
                                        <p:cTn id="18" dur="1800" fill="hold"/>
                                        <p:tgtEl>
                                          <p:spTgt spid="10"/>
                                        </p:tgtEl>
                                        <p:attrNameLst>
                                          <p:attrName>ppt_x</p:attrName>
                                          <p:attrName>ppt_y</p:attrName>
                                        </p:attrNameLst>
                                      </p:cBhvr>
                                      <p:rCtr x="-28300" y="14500"/>
                                    </p:animMotion>
                                  </p:childTnLst>
                                </p:cTn>
                              </p:par>
                              <p:par>
                                <p:cTn id="19" presetID="10" presetClass="entr" presetSubtype="0" fill="hold" grpId="1" nodeType="withEffect">
                                  <p:stCondLst>
                                    <p:cond delay="900"/>
                                  </p:stCondLst>
                                  <p:childTnLst>
                                    <p:set>
                                      <p:cBhvr>
                                        <p:cTn id="20" dur="1" fill="hold">
                                          <p:stCondLst>
                                            <p:cond delay="0"/>
                                          </p:stCondLst>
                                        </p:cTn>
                                        <p:tgtEl>
                                          <p:spTgt spid="12"/>
                                        </p:tgtEl>
                                        <p:attrNameLst>
                                          <p:attrName>style.visibility</p:attrName>
                                        </p:attrNameLst>
                                      </p:cBhvr>
                                      <p:to>
                                        <p:strVal val="visible"/>
                                      </p:to>
                                    </p:set>
                                    <p:animEffect transition="in" filter="fade">
                                      <p:cBhvr>
                                        <p:cTn id="21" dur="700"/>
                                        <p:tgtEl>
                                          <p:spTgt spid="12"/>
                                        </p:tgtEl>
                                      </p:cBhvr>
                                    </p:animEffect>
                                  </p:childTnLst>
                                </p:cTn>
                              </p:par>
                              <p:par>
                                <p:cTn id="22" presetID="8" presetClass="emph" presetSubtype="0" autoRev="1" fill="hold" grpId="2" nodeType="withEffect">
                                  <p:stCondLst>
                                    <p:cond delay="900"/>
                                  </p:stCondLst>
                                  <p:childTnLst>
                                    <p:animRot by="1800000">
                                      <p:cBhvr>
                                        <p:cTn id="23" dur="750" fill="hold"/>
                                        <p:tgtEl>
                                          <p:spTgt spid="12"/>
                                        </p:tgtEl>
                                        <p:attrNameLst>
                                          <p:attrName>r</p:attrName>
                                        </p:attrNameLst>
                                      </p:cBhvr>
                                    </p:animRot>
                                  </p:childTnLst>
                                </p:cTn>
                              </p:par>
                              <p:par>
                                <p:cTn id="24" presetID="0" presetClass="path" presetSubtype="0" accel="50000" decel="50000" fill="hold" grpId="0" nodeType="withEffect">
                                  <p:stCondLst>
                                    <p:cond delay="900"/>
                                  </p:stCondLst>
                                  <p:childTnLst>
                                    <p:animMotion origin="layout" path="M 0.56562 -0.17576 C 0.50972 -0.13228 0.32413 0.05597 0.22986 0.08534 C 0.13559 0.11471 0.04791 0.01781 3.61111E-6 -4.25532E-6 " pathEditMode="relative" rAng="0" ptsTypes="aaa">
                                      <p:cBhvr>
                                        <p:cTn id="25" dur="1500" fill="hold"/>
                                        <p:tgtEl>
                                          <p:spTgt spid="12"/>
                                        </p:tgtEl>
                                        <p:attrNameLst>
                                          <p:attrName>ppt_x</p:attrName>
                                          <p:attrName>ppt_y</p:attrName>
                                        </p:attrNameLst>
                                      </p:cBhvr>
                                      <p:rCtr x="-28300" y="145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 grpId="1"/>
      <p:bldP spid="7" grpId="2"/>
      <p:bldP spid="10" grpId="0"/>
      <p:bldP spid="10" grpId="1"/>
      <p:bldP spid="10" grpId="2"/>
      <p:bldP spid="12" grpId="0"/>
      <p:bldP spid="12" grpId="1"/>
      <p:bldP spid="12" grpId="2"/>
    </p:bldLst>
  </p:timing>
</p:sld>
</file>

<file path=ppt/theme/theme1.xml><?xml version="1.0" encoding="utf-8"?>
<a:theme xmlns:a="http://schemas.openxmlformats.org/drawingml/2006/main" name="TM0247704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APDescription xmlns="4873beb7-5857-4685-be1f-d57550cc96cc" xsi:nil="true"/>
    <AssetExpire xmlns="4873beb7-5857-4685-be1f-d57550cc96cc">2029-05-12T07:00:00+00:00</AssetExpire>
    <IntlLangReviewDate xmlns="4873beb7-5857-4685-be1f-d57550cc96cc" xsi:nil="true"/>
    <TPFriendlyName xmlns="4873beb7-5857-4685-be1f-d57550cc96cc" xsi:nil="true"/>
    <IntlLangReview xmlns="4873beb7-5857-4685-be1f-d57550cc96cc" xsi:nil="true"/>
    <PolicheckWords xmlns="4873beb7-5857-4685-be1f-d57550cc96cc" xsi:nil="true"/>
    <SubmitterId xmlns="4873beb7-5857-4685-be1f-d57550cc96cc" xsi:nil="true"/>
    <AcquiredFrom xmlns="4873beb7-5857-4685-be1f-d57550cc96cc">Internal MS</AcquiredFrom>
    <EditorialStatus xmlns="4873beb7-5857-4685-be1f-d57550cc96cc" xsi:nil="true"/>
    <Markets xmlns="4873beb7-5857-4685-be1f-d57550cc96cc"/>
    <OriginAsset xmlns="4873beb7-5857-4685-be1f-d57550cc96cc" xsi:nil="true"/>
    <AssetStart xmlns="4873beb7-5857-4685-be1f-d57550cc96cc">2011-01-13T11:47:00+00:00</AssetStart>
    <FriendlyTitle xmlns="4873beb7-5857-4685-be1f-d57550cc96cc" xsi:nil="true"/>
    <MarketSpecific xmlns="4873beb7-5857-4685-be1f-d57550cc96cc">false</MarketSpecific>
    <TPNamespace xmlns="4873beb7-5857-4685-be1f-d57550cc96cc" xsi:nil="true"/>
    <PublishStatusLookup xmlns="4873beb7-5857-4685-be1f-d57550cc96cc">
      <Value>1118697</Value>
      <Value>1315956</Value>
    </PublishStatusLookup>
    <APAuthor xmlns="4873beb7-5857-4685-be1f-d57550cc96cc">
      <UserInfo>
        <DisplayName>REDMOND\v-rapal</DisplayName>
        <AccountId>2094</AccountId>
        <AccountType/>
      </UserInfo>
    </APAuthor>
    <TPCommandLine xmlns="4873beb7-5857-4685-be1f-d57550cc96cc" xsi:nil="true"/>
    <IntlLangReviewer xmlns="4873beb7-5857-4685-be1f-d57550cc96cc" xsi:nil="true"/>
    <OpenTemplate xmlns="4873beb7-5857-4685-be1f-d57550cc96cc">true</OpenTemplate>
    <CSXSubmissionDate xmlns="4873beb7-5857-4685-be1f-d57550cc96cc" xsi:nil="true"/>
    <Manager xmlns="4873beb7-5857-4685-be1f-d57550cc96cc" xsi:nil="true"/>
    <NumericId xmlns="4873beb7-5857-4685-be1f-d57550cc96cc" xsi:nil="true"/>
    <ParentAssetId xmlns="4873beb7-5857-4685-be1f-d57550cc96cc" xsi:nil="true"/>
    <OriginalSourceMarket xmlns="4873beb7-5857-4685-be1f-d57550cc96cc" xsi:nil="true"/>
    <ApprovalStatus xmlns="4873beb7-5857-4685-be1f-d57550cc96cc">InProgress</ApprovalStatus>
    <TPComponent xmlns="4873beb7-5857-4685-be1f-d57550cc96cc" xsi:nil="true"/>
    <EditorialTags xmlns="4873beb7-5857-4685-be1f-d57550cc96cc" xsi:nil="true"/>
    <TPExecutable xmlns="4873beb7-5857-4685-be1f-d57550cc96cc" xsi:nil="true"/>
    <TPLaunchHelpLink xmlns="4873beb7-5857-4685-be1f-d57550cc96cc" xsi:nil="true"/>
    <SourceTitle xmlns="4873beb7-5857-4685-be1f-d57550cc96cc" xsi:nil="true"/>
    <CSXUpdate xmlns="4873beb7-5857-4685-be1f-d57550cc96cc">false</CSXUpdate>
    <IntlLocPriority xmlns="4873beb7-5857-4685-be1f-d57550cc96cc" xsi:nil="true"/>
    <UAProjectedTotalWords xmlns="4873beb7-5857-4685-be1f-d57550cc96cc" xsi:nil="true"/>
    <AssetType xmlns="4873beb7-5857-4685-be1f-d57550cc96cc">TP</AssetType>
    <MachineTranslated xmlns="4873beb7-5857-4685-be1f-d57550cc96cc">false</MachineTranslated>
    <OutputCachingOn xmlns="4873beb7-5857-4685-be1f-d57550cc96cc">false</OutputCachingOn>
    <TemplateStatus xmlns="4873beb7-5857-4685-be1f-d57550cc96cc" xsi:nil="true"/>
    <IsSearchable xmlns="4873beb7-5857-4685-be1f-d57550cc96cc">true</IsSearchable>
    <ContentItem xmlns="4873beb7-5857-4685-be1f-d57550cc96cc" xsi:nil="true"/>
    <HandoffToMSDN xmlns="4873beb7-5857-4685-be1f-d57550cc96cc" xsi:nil="true"/>
    <ShowIn xmlns="4873beb7-5857-4685-be1f-d57550cc96cc">Show everywhere</ShowIn>
    <ThumbnailAssetId xmlns="4873beb7-5857-4685-be1f-d57550cc96cc" xsi:nil="true"/>
    <UALocComments xmlns="4873beb7-5857-4685-be1f-d57550cc96cc" xsi:nil="true"/>
    <UALocRecommendation xmlns="4873beb7-5857-4685-be1f-d57550cc96cc">Localize</UALocRecommendation>
    <LastModifiedDateTime xmlns="4873beb7-5857-4685-be1f-d57550cc96cc" xsi:nil="true"/>
    <LastPublishResultLookup xmlns="4873beb7-5857-4685-be1f-d57550cc96cc" xsi:nil="true"/>
    <LegacyData xmlns="4873beb7-5857-4685-be1f-d57550cc96cc" xsi:nil="true"/>
    <ClipArtFilename xmlns="4873beb7-5857-4685-be1f-d57550cc96cc" xsi:nil="true"/>
    <TPApplication xmlns="4873beb7-5857-4685-be1f-d57550cc96cc" xsi:nil="true"/>
    <CSXHash xmlns="4873beb7-5857-4685-be1f-d57550cc96cc" xsi:nil="true"/>
    <DirectSourceMarket xmlns="4873beb7-5857-4685-be1f-d57550cc96cc" xsi:nil="true"/>
    <PrimaryImageGen xmlns="4873beb7-5857-4685-be1f-d57550cc96cc">false</PrimaryImageGen>
    <PlannedPubDate xmlns="4873beb7-5857-4685-be1f-d57550cc96cc" xsi:nil="true"/>
    <CSXSubmissionMarket xmlns="4873beb7-5857-4685-be1f-d57550cc96cc" xsi:nil="true"/>
    <Downloads xmlns="4873beb7-5857-4685-be1f-d57550cc96cc">0</Downloads>
    <ArtSampleDocs xmlns="4873beb7-5857-4685-be1f-d57550cc96cc" xsi:nil="true"/>
    <TrustLevel xmlns="4873beb7-5857-4685-be1f-d57550cc96cc">1 Microsoft Managed Content</TrustLevel>
    <BlockPublish xmlns="4873beb7-5857-4685-be1f-d57550cc96cc">false</BlockPublish>
    <TPLaunchHelpLinkType xmlns="4873beb7-5857-4685-be1f-d57550cc96cc">Template</TPLaunchHelpLinkType>
    <BusinessGroup xmlns="4873beb7-5857-4685-be1f-d57550cc96cc" xsi:nil="true"/>
    <Providers xmlns="4873beb7-5857-4685-be1f-d57550cc96cc" xsi:nil="true"/>
    <TemplateTemplateType xmlns="4873beb7-5857-4685-be1f-d57550cc96cc">PowerPoint Presentation Template</TemplateTemplateType>
    <TimesCloned xmlns="4873beb7-5857-4685-be1f-d57550cc96cc" xsi:nil="true"/>
    <TPAppVersion xmlns="4873beb7-5857-4685-be1f-d57550cc96cc" xsi:nil="true"/>
    <VoteCount xmlns="4873beb7-5857-4685-be1f-d57550cc96cc" xsi:nil="true"/>
    <AverageRating xmlns="4873beb7-5857-4685-be1f-d57550cc96cc" xsi:nil="true"/>
    <Provider xmlns="4873beb7-5857-4685-be1f-d57550cc96cc" xsi:nil="true"/>
    <UACurrentWords xmlns="4873beb7-5857-4685-be1f-d57550cc96cc" xsi:nil="true"/>
    <AssetId xmlns="4873beb7-5857-4685-be1f-d57550cc96cc">TP102477048</AssetId>
    <TPClientViewer xmlns="4873beb7-5857-4685-be1f-d57550cc96cc" xsi:nil="true"/>
    <DSATActionTaken xmlns="4873beb7-5857-4685-be1f-d57550cc96cc" xsi:nil="true"/>
    <APEditor xmlns="4873beb7-5857-4685-be1f-d57550cc96cc">
      <UserInfo>
        <DisplayName/>
        <AccountId xsi:nil="true"/>
        <AccountType/>
      </UserInfo>
    </APEditor>
    <TPInstallLocation xmlns="4873beb7-5857-4685-be1f-d57550cc96cc" xsi:nil="true"/>
    <OOCacheId xmlns="4873beb7-5857-4685-be1f-d57550cc96cc" xsi:nil="true"/>
    <IsDeleted xmlns="4873beb7-5857-4685-be1f-d57550cc96cc">false</IsDeleted>
    <PublishTargets xmlns="4873beb7-5857-4685-be1f-d57550cc96cc">OfficeOnline</PublishTargets>
    <ApprovalLog xmlns="4873beb7-5857-4685-be1f-d57550cc96cc" xsi:nil="true"/>
    <BugNumber xmlns="4873beb7-5857-4685-be1f-d57550cc96cc" xsi:nil="true"/>
    <CrawlForDependencies xmlns="4873beb7-5857-4685-be1f-d57550cc96cc">false</CrawlForDependencies>
    <LastHandOff xmlns="4873beb7-5857-4685-be1f-d57550cc96cc" xsi:nil="true"/>
    <Milestone xmlns="4873beb7-5857-4685-be1f-d57550cc96cc" xsi:nil="true"/>
    <UANotes xmlns="4873beb7-5857-4685-be1f-d57550cc96cc" xsi:nil="true"/>
    <CampaignTagsTaxHTField0 xmlns="4873beb7-5857-4685-be1f-d57550cc96cc">
      <Terms xmlns="http://schemas.microsoft.com/office/infopath/2007/PartnerControls"/>
    </CampaignTagsTaxHTField0>
    <LocLastLocAttemptVersionLookup xmlns="4873beb7-5857-4685-be1f-d57550cc96cc">131709</LocLastLocAttemptVersionLookup>
    <LocLastLocAttemptVersionTypeLookup xmlns="4873beb7-5857-4685-be1f-d57550cc96cc" xsi:nil="true"/>
    <LocOverallPreviewStatusLookup xmlns="4873beb7-5857-4685-be1f-d57550cc96cc" xsi:nil="true"/>
    <LocOverallPublishStatusLookup xmlns="4873beb7-5857-4685-be1f-d57550cc96cc" xsi:nil="true"/>
    <TaxCatchAll xmlns="4873beb7-5857-4685-be1f-d57550cc96cc"/>
    <LocNewPublishedVersionLookup xmlns="4873beb7-5857-4685-be1f-d57550cc96cc" xsi:nil="true"/>
    <LocPublishedDependentAssetsLookup xmlns="4873beb7-5857-4685-be1f-d57550cc96cc" xsi:nil="true"/>
    <LocComments xmlns="4873beb7-5857-4685-be1f-d57550cc96cc" xsi:nil="true"/>
    <LocProcessedForMarketsLookup xmlns="4873beb7-5857-4685-be1f-d57550cc96cc" xsi:nil="true"/>
    <LocRecommendedHandoff xmlns="4873beb7-5857-4685-be1f-d57550cc96cc" xsi:nil="true"/>
    <LocManualTestRequired xmlns="4873beb7-5857-4685-be1f-d57550cc96cc" xsi:nil="true"/>
    <LocProcessedForHandoffsLookup xmlns="4873beb7-5857-4685-be1f-d57550cc96cc" xsi:nil="true"/>
    <LocOverallHandbackStatusLookup xmlns="4873beb7-5857-4685-be1f-d57550cc96cc" xsi:nil="true"/>
    <LocalizationTagsTaxHTField0 xmlns="4873beb7-5857-4685-be1f-d57550cc96cc">
      <Terms xmlns="http://schemas.microsoft.com/office/infopath/2007/PartnerControls"/>
    </LocalizationTagsTaxHTField0>
    <FeatureTagsTaxHTField0 xmlns="4873beb7-5857-4685-be1f-d57550cc96cc">
      <Terms xmlns="http://schemas.microsoft.com/office/infopath/2007/PartnerControls"/>
    </FeatureTagsTaxHTField0>
    <LocOverallLocStatusLookup xmlns="4873beb7-5857-4685-be1f-d57550cc96cc" xsi:nil="true"/>
    <LocPublishedLinkedAssetsLookup xmlns="4873beb7-5857-4685-be1f-d57550cc96cc" xsi:nil="true"/>
    <InternalTagsTaxHTField0 xmlns="4873beb7-5857-4685-be1f-d57550cc96cc">
      <Terms xmlns="http://schemas.microsoft.com/office/infopath/2007/PartnerControls"/>
    </InternalTagsTaxHTField0>
    <RecommendationsModifier xmlns="4873beb7-5857-4685-be1f-d57550cc96cc" xsi:nil="true"/>
    <ScenarioTagsTaxHTField0 xmlns="4873beb7-5857-4685-be1f-d57550cc96cc">
      <Terms xmlns="http://schemas.microsoft.com/office/infopath/2007/PartnerControls"/>
    </ScenarioTagsTaxHTField0>
    <OriginalRelease xmlns="4873beb7-5857-4685-be1f-d57550cc96cc">14</OriginalRelease>
    <LocMarketGroupTiers2 xmlns="4873beb7-5857-4685-be1f-d57550cc96cc" xsi:nil="true"/>
  </documentManagement>
</p:properties>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56D82C5-0FD7-4AE6-B0A0-FDF15C91834E}">
  <ds:schemaRefs>
    <ds:schemaRef ds:uri="http://schemas.microsoft.com/office/2006/metadata/properties"/>
    <ds:schemaRef ds:uri="http://schemas.microsoft.com/office/infopath/2007/PartnerControls"/>
    <ds:schemaRef ds:uri="4873beb7-5857-4685-be1f-d57550cc96cc"/>
  </ds:schemaRefs>
</ds:datastoreItem>
</file>

<file path=customXml/itemProps2.xml><?xml version="1.0" encoding="utf-8"?>
<ds:datastoreItem xmlns:ds="http://schemas.openxmlformats.org/officeDocument/2006/customXml" ds:itemID="{041D13A1-8AA6-4CEA-961F-CC8E085C2E98}">
  <ds:schemaRefs>
    <ds:schemaRef ds:uri="http://schemas.microsoft.com/sharepoint/v3/contenttype/forms"/>
  </ds:schemaRefs>
</ds:datastoreItem>
</file>

<file path=customXml/itemProps3.xml><?xml version="1.0" encoding="utf-8"?>
<ds:datastoreItem xmlns:ds="http://schemas.openxmlformats.org/officeDocument/2006/customXml" ds:itemID="{29899DA8-CFE3-4C2D-A940-AEC6362613A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TM02477049</Template>
  <TotalTime>0</TotalTime>
  <Words>29562</Words>
  <Application>Microsoft Macintosh PowerPoint</Application>
  <PresentationFormat>On-screen Show (4:3)</PresentationFormat>
  <Paragraphs>1485</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TM02477049</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2011-01-13T09:15:33Z</dcterms:created>
  <dcterms:modified xsi:type="dcterms:W3CDTF">2015-09-20T08:42:17Z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ies>
</file>