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68" r:id="rId5"/>
    <p:sldId id="258" r:id="rId6"/>
    <p:sldId id="259" r:id="rId7"/>
    <p:sldId id="285" r:id="rId8"/>
    <p:sldId id="286" r:id="rId9"/>
    <p:sldId id="276" r:id="rId10"/>
    <p:sldId id="260" r:id="rId11"/>
    <p:sldId id="269" r:id="rId12"/>
    <p:sldId id="270" r:id="rId13"/>
    <p:sldId id="274" r:id="rId14"/>
    <p:sldId id="271" r:id="rId15"/>
    <p:sldId id="275" r:id="rId16"/>
    <p:sldId id="272" r:id="rId17"/>
    <p:sldId id="273" r:id="rId18"/>
    <p:sldId id="277" r:id="rId19"/>
    <p:sldId id="278" r:id="rId20"/>
    <p:sldId id="279" r:id="rId21"/>
    <p:sldId id="280" r:id="rId22"/>
    <p:sldId id="281" r:id="rId23"/>
    <p:sldId id="282" r:id="rId24"/>
    <p:sldId id="283" r:id="rId25"/>
    <p:sldId id="28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00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7" name="Volný tvar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Volný tvar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Nadpis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fld id="{E637BB6B-EE1B-48FB-8575-0D55C373DE88}" type="datetimeFigureOut">
              <a:rPr lang="en-US" smtClean="0"/>
              <a:pPr/>
              <a:t>4/2/2016</a:t>
            </a:fld>
            <a:endParaRPr lang="en-US"/>
          </a:p>
        </p:txBody>
      </p:sp>
      <p:sp>
        <p:nvSpPr>
          <p:cNvPr id="19" name="Zástupný symbol pro zápatí 18"/>
          <p:cNvSpPr>
            <a:spLocks noGrp="1"/>
          </p:cNvSpPr>
          <p:nvPr>
            <p:ph type="ftr" sz="quarter" idx="11"/>
          </p:nvPr>
        </p:nvSpPr>
        <p:spPr/>
        <p:txBody>
          <a:bodyPr/>
          <a:lstStyle/>
          <a:p>
            <a:endParaRPr kumimoji="0" lang="en-US"/>
          </a:p>
        </p:txBody>
      </p:sp>
      <p:sp>
        <p:nvSpPr>
          <p:cNvPr id="27" name="Zástupný symbol pro číslo snímku 2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637BB6B-EE1B-48FB-8575-0D55C373DE88}" type="datetimeFigureOut">
              <a:rPr lang="en-US" smtClean="0"/>
              <a:pPr/>
              <a:t>4/2/2016</a:t>
            </a:fld>
            <a:endParaRPr lang="en-US" dirty="0"/>
          </a:p>
        </p:txBody>
      </p:sp>
      <p:sp>
        <p:nvSpPr>
          <p:cNvPr id="5" name="Zástupný symbol pro zápatí 4"/>
          <p:cNvSpPr>
            <a:spLocks noGrp="1"/>
          </p:cNvSpPr>
          <p:nvPr>
            <p:ph type="ftr" sz="quarter" idx="11"/>
          </p:nvPr>
        </p:nvSpPr>
        <p:spPr/>
        <p:txBody>
          <a:bodyPr/>
          <a:lstStyle/>
          <a:p>
            <a:endParaRPr kumimoji="0" lang="en-US"/>
          </a:p>
        </p:txBody>
      </p:sp>
      <p:sp>
        <p:nvSpPr>
          <p:cNvPr id="6" name="Zástupný symbol pro číslo snímku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637BB6B-EE1B-48FB-8575-0D55C373DE88}" type="datetimeFigureOut">
              <a:rPr lang="en-US" smtClean="0"/>
              <a:pPr/>
              <a:t>4/2/2016</a:t>
            </a:fld>
            <a:endParaRPr lang="en-US"/>
          </a:p>
        </p:txBody>
      </p:sp>
      <p:sp>
        <p:nvSpPr>
          <p:cNvPr id="5" name="Zástupný symbol pro zápatí 4"/>
          <p:cNvSpPr>
            <a:spLocks noGrp="1"/>
          </p:cNvSpPr>
          <p:nvPr>
            <p:ph type="ftr" sz="quarter" idx="11"/>
          </p:nvPr>
        </p:nvSpPr>
        <p:spPr/>
        <p:txBody>
          <a:bodyPr/>
          <a:lstStyle/>
          <a:p>
            <a:endParaRPr kumimoji="0" lang="en-US"/>
          </a:p>
        </p:txBody>
      </p:sp>
      <p:sp>
        <p:nvSpPr>
          <p:cNvPr id="6" name="Zástupný symbol pro číslo snímku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lgn="l">
              <a:defRPr/>
            </a:lvl1p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637BB6B-EE1B-48FB-8575-0D55C373DE88}" type="datetimeFigureOut">
              <a:rPr lang="en-US" smtClean="0"/>
              <a:pPr/>
              <a:t>4/2/2016</a:t>
            </a:fld>
            <a:endParaRPr lang="en-US"/>
          </a:p>
        </p:txBody>
      </p:sp>
      <p:sp>
        <p:nvSpPr>
          <p:cNvPr id="5" name="Zástupný symbol pro zápatí 4"/>
          <p:cNvSpPr>
            <a:spLocks noGrp="1"/>
          </p:cNvSpPr>
          <p:nvPr>
            <p:ph type="ftr" sz="quarter" idx="11"/>
          </p:nvPr>
        </p:nvSpPr>
        <p:spPr/>
        <p:txBody>
          <a:bodyPr/>
          <a:lstStyle/>
          <a:p>
            <a:endParaRPr kumimoji="0" lang="en-US"/>
          </a:p>
        </p:txBody>
      </p:sp>
      <p:sp>
        <p:nvSpPr>
          <p:cNvPr id="6" name="Zástupný symbol pro číslo snímku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7" name="Volný tvar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Volný tvar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Nadpis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E637BB6B-EE1B-48FB-8575-0D55C373DE88}" type="datetimeFigureOut">
              <a:rPr lang="en-US" smtClean="0"/>
              <a:pPr/>
              <a:t>4/2/2016</a:t>
            </a:fld>
            <a:endParaRPr lang="en-US"/>
          </a:p>
        </p:txBody>
      </p:sp>
      <p:sp>
        <p:nvSpPr>
          <p:cNvPr id="5" name="Zástupný symbol pro zápatí 4"/>
          <p:cNvSpPr>
            <a:spLocks noGrp="1"/>
          </p:cNvSpPr>
          <p:nvPr>
            <p:ph type="ftr" sz="quarter" idx="11"/>
          </p:nvPr>
        </p:nvSpPr>
        <p:spPr/>
        <p:txBody>
          <a:bodyPr/>
          <a:lstStyle/>
          <a:p>
            <a:endParaRPr kumimoji="0" lang="en-US"/>
          </a:p>
        </p:txBody>
      </p:sp>
      <p:sp>
        <p:nvSpPr>
          <p:cNvPr id="6" name="Zástupný symbol pro číslo snímku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E637BB6B-EE1B-48FB-8575-0D55C373DE88}" type="datetimeFigureOut">
              <a:rPr lang="en-US" smtClean="0"/>
              <a:pPr/>
              <a:t>4/2/2016</a:t>
            </a:fld>
            <a:endParaRPr lang="en-US"/>
          </a:p>
        </p:txBody>
      </p:sp>
      <p:sp>
        <p:nvSpPr>
          <p:cNvPr id="6" name="Zástupný symbol pro zápatí 5"/>
          <p:cNvSpPr>
            <a:spLocks noGrp="1"/>
          </p:cNvSpPr>
          <p:nvPr>
            <p:ph type="ftr" sz="quarter" idx="11"/>
          </p:nvPr>
        </p:nvSpPr>
        <p:spPr/>
        <p:txBody>
          <a:bodyPr/>
          <a:lstStyle/>
          <a:p>
            <a:endParaRPr kumimoji="0" lang="en-US"/>
          </a:p>
        </p:txBody>
      </p:sp>
      <p:sp>
        <p:nvSpPr>
          <p:cNvPr id="7" name="Zástupný symbol pro číslo snímku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E637BB6B-EE1B-48FB-8575-0D55C373DE88}" type="datetimeFigureOut">
              <a:rPr lang="en-US" smtClean="0"/>
              <a:pPr/>
              <a:t>4/2/2016</a:t>
            </a:fld>
            <a:endParaRPr lang="en-US"/>
          </a:p>
        </p:txBody>
      </p:sp>
      <p:sp>
        <p:nvSpPr>
          <p:cNvPr id="8" name="Zástupný symbol pro zápatí 7"/>
          <p:cNvSpPr>
            <a:spLocks noGrp="1"/>
          </p:cNvSpPr>
          <p:nvPr>
            <p:ph type="ftr" sz="quarter" idx="11"/>
          </p:nvPr>
        </p:nvSpPr>
        <p:spPr/>
        <p:txBody>
          <a:bodyPr/>
          <a:lstStyle/>
          <a:p>
            <a:endParaRPr kumimoji="0" lang="en-US"/>
          </a:p>
        </p:txBody>
      </p:sp>
      <p:sp>
        <p:nvSpPr>
          <p:cNvPr id="9" name="Zástupný symbol pro číslo snímku 8"/>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320"/>
            <a:ext cx="7470648" cy="1143000"/>
          </a:xfrm>
        </p:spPr>
        <p:txBody>
          <a:bodyPr anchor="ctr"/>
          <a:lstStyle>
            <a:lvl1pPr algn="l">
              <a:defRPr sz="4600"/>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E637BB6B-EE1B-48FB-8575-0D55C373DE88}" type="datetimeFigureOut">
              <a:rPr lang="en-US" smtClean="0"/>
              <a:pPr/>
              <a:t>4/2/2016</a:t>
            </a:fld>
            <a:endParaRPr lang="en-US"/>
          </a:p>
        </p:txBody>
      </p:sp>
      <p:sp>
        <p:nvSpPr>
          <p:cNvPr id="8" name="Zástupný symbol pro číslo snímku 7"/>
          <p:cNvSpPr>
            <a:spLocks noGrp="1"/>
          </p:cNvSpPr>
          <p:nvPr>
            <p:ph type="sldNum" sz="quarter" idx="11"/>
          </p:nvPr>
        </p:nvSpPr>
        <p:spPr/>
        <p:txBody>
          <a:bodyPr/>
          <a:lstStyle/>
          <a:p>
            <a:fld id="{2AA957AF-53C0-420B-9C2D-77DB1416566C}" type="slidenum">
              <a:rPr kumimoji="0" lang="en-US" smtClean="0"/>
              <a:pPr/>
              <a:t>‹#›</a:t>
            </a:fld>
            <a:endParaRPr kumimoji="0" lang="en-US"/>
          </a:p>
        </p:txBody>
      </p:sp>
      <p:sp>
        <p:nvSpPr>
          <p:cNvPr id="9" name="Zástupný symbol pro zápatí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637BB6B-EE1B-48FB-8575-0D55C373DE88}" type="datetimeFigureOut">
              <a:rPr lang="en-US" smtClean="0"/>
              <a:pPr/>
              <a:t>4/2/2016</a:t>
            </a:fld>
            <a:endParaRPr lang="en-US"/>
          </a:p>
        </p:txBody>
      </p:sp>
      <p:sp>
        <p:nvSpPr>
          <p:cNvPr id="3" name="Zástupný symbol pro zápatí 2"/>
          <p:cNvSpPr>
            <a:spLocks noGrp="1"/>
          </p:cNvSpPr>
          <p:nvPr>
            <p:ph type="ftr" sz="quarter" idx="11"/>
          </p:nvPr>
        </p:nvSpPr>
        <p:spPr/>
        <p:txBody>
          <a:bodyPr/>
          <a:lstStyle/>
          <a:p>
            <a:endParaRPr kumimoji="0" lang="en-US"/>
          </a:p>
        </p:txBody>
      </p:sp>
      <p:sp>
        <p:nvSpPr>
          <p:cNvPr id="4" name="Zástupný symbol pro číslo snímku 3"/>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E637BB6B-EE1B-48FB-8575-0D55C373DE88}" type="datetimeFigureOut">
              <a:rPr lang="en-US" smtClean="0"/>
              <a:pPr/>
              <a:t>4/2/2016</a:t>
            </a:fld>
            <a:endParaRPr lang="en-US"/>
          </a:p>
        </p:txBody>
      </p:sp>
      <p:sp>
        <p:nvSpPr>
          <p:cNvPr id="6" name="Zástupný symbol pro zápatí 5"/>
          <p:cNvSpPr>
            <a:spLocks noGrp="1"/>
          </p:cNvSpPr>
          <p:nvPr>
            <p:ph type="ftr" sz="quarter" idx="11"/>
          </p:nvPr>
        </p:nvSpPr>
        <p:spPr/>
        <p:txBody>
          <a:bodyPr/>
          <a:lstStyle/>
          <a:p>
            <a:endParaRPr kumimoji="0" lang="en-US"/>
          </a:p>
        </p:txBody>
      </p:sp>
      <p:sp>
        <p:nvSpPr>
          <p:cNvPr id="7" name="Zástupný symbol pro číslo snímku 6"/>
          <p:cNvSpPr>
            <a:spLocks noGrp="1"/>
          </p:cNvSpPr>
          <p:nvPr>
            <p:ph type="sldNum" sz="quarter" idx="12"/>
          </p:nvPr>
        </p:nvSpPr>
        <p:spPr>
          <a:xfrm>
            <a:off x="8156448" y="6422064"/>
            <a:ext cx="762000" cy="365125"/>
          </a:xfrm>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a:xfrm>
            <a:off x="457200" y="6422064"/>
            <a:ext cx="2133600" cy="365125"/>
          </a:xfrm>
        </p:spPr>
        <p:txBody>
          <a:bodyPr/>
          <a:lstStyle/>
          <a:p>
            <a:fld id="{E637BB6B-EE1B-48FB-8575-0D55C373DE88}" type="datetimeFigureOut">
              <a:rPr lang="en-US" smtClean="0"/>
              <a:pPr/>
              <a:t>4/2/2016</a:t>
            </a:fld>
            <a:endParaRPr lang="en-US"/>
          </a:p>
        </p:txBody>
      </p:sp>
      <p:sp>
        <p:nvSpPr>
          <p:cNvPr id="6" name="Zástupný symbol pro zápatí 5"/>
          <p:cNvSpPr>
            <a:spLocks noGrp="1"/>
          </p:cNvSpPr>
          <p:nvPr>
            <p:ph type="ftr" sz="quarter" idx="11"/>
          </p:nvPr>
        </p:nvSpPr>
        <p:spPr/>
        <p:txBody>
          <a:bodyPr/>
          <a:lstStyle/>
          <a:p>
            <a:endParaRPr kumimoji="0" lang="en-US"/>
          </a:p>
        </p:txBody>
      </p:sp>
      <p:sp>
        <p:nvSpPr>
          <p:cNvPr id="7" name="Zástupný symbol pro číslo snímku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Volný tvar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Volný tvar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Zástupný symbol pro nadpis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637BB6B-EE1B-48FB-8575-0D55C373DE88}" type="datetimeFigureOut">
              <a:rPr lang="en-US" smtClean="0"/>
              <a:pPr/>
              <a:t>4/2/2016</a:t>
            </a:fld>
            <a:endParaRPr lang="en-US" sz="1000">
              <a:solidFill>
                <a:schemeClr val="tx2">
                  <a:shade val="50000"/>
                </a:schemeClr>
              </a:solidFill>
            </a:endParaRPr>
          </a:p>
        </p:txBody>
      </p:sp>
      <p:sp>
        <p:nvSpPr>
          <p:cNvPr id="22" name="Zástupný symbol pro zápatí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Zástupný symbol pro číslo snímku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79512" y="1700808"/>
            <a:ext cx="6480048" cy="2301240"/>
          </a:xfrm>
        </p:spPr>
        <p:txBody>
          <a:bodyPr>
            <a:normAutofit fontScale="90000"/>
          </a:bodyPr>
          <a:lstStyle/>
          <a:p>
            <a:r>
              <a:rPr lang="cs-CZ" dirty="0" smtClean="0"/>
              <a:t>Vychováváme </a:t>
            </a:r>
            <a:br>
              <a:rPr lang="cs-CZ" dirty="0" smtClean="0"/>
            </a:br>
            <a:r>
              <a:rPr lang="cs-CZ" dirty="0" smtClean="0"/>
              <a:t>naše  </a:t>
            </a:r>
            <a:r>
              <a:rPr lang="cs-CZ" dirty="0" smtClean="0"/>
              <a:t>děti</a:t>
            </a:r>
            <a:br>
              <a:rPr lang="cs-CZ" dirty="0" smtClean="0"/>
            </a:br>
            <a:r>
              <a:rPr lang="cs-CZ" dirty="0"/>
              <a:t/>
            </a:r>
            <a:br>
              <a:rPr lang="cs-CZ" dirty="0"/>
            </a:br>
            <a:r>
              <a:rPr lang="cs-CZ" dirty="0" smtClean="0"/>
              <a:t>máme na to?</a:t>
            </a:r>
            <a:endParaRPr lang="cs-CZ" dirty="0"/>
          </a:p>
        </p:txBody>
      </p:sp>
      <p:sp>
        <p:nvSpPr>
          <p:cNvPr id="3" name="Podnadpis 2"/>
          <p:cNvSpPr>
            <a:spLocks noGrp="1"/>
          </p:cNvSpPr>
          <p:nvPr>
            <p:ph type="subTitle" idx="1"/>
          </p:nvPr>
        </p:nvSpPr>
        <p:spPr>
          <a:xfrm>
            <a:off x="2411760" y="4869160"/>
            <a:ext cx="6480048" cy="1752600"/>
          </a:xfrm>
        </p:spPr>
        <p:txBody>
          <a:bodyPr/>
          <a:lstStyle/>
          <a:p>
            <a:r>
              <a:rPr lang="cs-CZ" dirty="0" smtClean="0"/>
              <a:t>Petr Walach </a:t>
            </a:r>
            <a:r>
              <a:rPr lang="cs-CZ" dirty="0" smtClean="0"/>
              <a:t>2015</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Překážky</a:t>
            </a:r>
          </a:p>
        </p:txBody>
      </p:sp>
      <p:sp>
        <p:nvSpPr>
          <p:cNvPr id="3" name="Zástupný symbol pro obsah 2"/>
          <p:cNvSpPr>
            <a:spLocks noGrp="1"/>
          </p:cNvSpPr>
          <p:nvPr>
            <p:ph idx="1"/>
          </p:nvPr>
        </p:nvSpPr>
        <p:spPr>
          <a:xfrm>
            <a:off x="457200" y="1412776"/>
            <a:ext cx="8507288" cy="4713387"/>
          </a:xfrm>
        </p:spPr>
        <p:txBody>
          <a:bodyPr>
            <a:normAutofit fontScale="77500" lnSpcReduction="20000"/>
          </a:bodyPr>
          <a:lstStyle/>
          <a:p>
            <a:pPr lvl="0"/>
            <a:r>
              <a:rPr lang="cs-CZ" sz="3600" b="1" dirty="0" smtClean="0"/>
              <a:t>Problém uvěřit, že dítě může duchovně žít  </a:t>
            </a:r>
            <a:r>
              <a:rPr lang="cs-CZ" dirty="0" smtClean="0"/>
              <a:t>…. Jak často děti odpálkujeme: dej pokoj, ty tomu nerozumíš, až budeš starší, …</a:t>
            </a:r>
          </a:p>
          <a:p>
            <a:pPr lvl="0">
              <a:spcBef>
                <a:spcPts val="1200"/>
              </a:spcBef>
            </a:pPr>
            <a:r>
              <a:rPr lang="cs-CZ" b="1" dirty="0" smtClean="0"/>
              <a:t>Chránit izolací?</a:t>
            </a:r>
            <a:r>
              <a:rPr lang="cs-CZ" dirty="0" smtClean="0"/>
              <a:t> … raději je učme správně se orientovat a mít sílu odolat pokušení.  </a:t>
            </a:r>
            <a:r>
              <a:rPr lang="cs-CZ" sz="2100" dirty="0" smtClean="0"/>
              <a:t>( televize, internet, zájmy, časopisy, …)</a:t>
            </a:r>
          </a:p>
          <a:p>
            <a:pPr lvl="0">
              <a:spcBef>
                <a:spcPts val="1200"/>
              </a:spcBef>
            </a:pPr>
            <a:r>
              <a:rPr lang="cs-CZ" dirty="0" smtClean="0"/>
              <a:t>Chránit? ANO, ale </a:t>
            </a:r>
            <a:r>
              <a:rPr lang="cs-CZ" dirty="0" smtClean="0"/>
              <a:t>účinně, na trvalo až do dospělosti </a:t>
            </a:r>
            <a:r>
              <a:rPr lang="cs-CZ" dirty="0" smtClean="0"/>
              <a:t>!!!</a:t>
            </a:r>
          </a:p>
          <a:p>
            <a:pPr lvl="0">
              <a:spcBef>
                <a:spcPts val="1200"/>
              </a:spcBef>
            </a:pPr>
            <a:r>
              <a:rPr lang="cs-CZ" b="1" dirty="0" smtClean="0"/>
              <a:t>Nedostatek času.</a:t>
            </a:r>
            <a:r>
              <a:rPr lang="cs-CZ" dirty="0" smtClean="0"/>
              <a:t> Kdo vlastně vychovává naše děti? Škola? Ulice? Televize? Internet?</a:t>
            </a:r>
          </a:p>
          <a:p>
            <a:pPr lvl="0">
              <a:spcBef>
                <a:spcPts val="1200"/>
              </a:spcBef>
            </a:pPr>
            <a:r>
              <a:rPr lang="cs-CZ" dirty="0" smtClean="0"/>
              <a:t>Děti nejsou náš majetek, ony jsou už jako děti osobnosti </a:t>
            </a:r>
            <a:r>
              <a:rPr lang="cs-CZ" dirty="0" smtClean="0"/>
              <a:t/>
            </a:r>
            <a:br>
              <a:rPr lang="cs-CZ" dirty="0" smtClean="0"/>
            </a:br>
            <a:r>
              <a:rPr lang="cs-CZ" dirty="0" smtClean="0"/>
              <a:t>a </a:t>
            </a:r>
            <a:r>
              <a:rPr lang="cs-CZ" dirty="0" smtClean="0"/>
              <a:t>tak s nimi musíme jednat.</a:t>
            </a:r>
          </a:p>
          <a:p>
            <a:pPr lvl="0">
              <a:spcBef>
                <a:spcPts val="1200"/>
              </a:spcBef>
            </a:pPr>
            <a:r>
              <a:rPr lang="cs-CZ" dirty="0" smtClean="0"/>
              <a:t>Jsme součástí církve, kterou k životu potřebujeme ?</a:t>
            </a:r>
          </a:p>
          <a:p>
            <a:pPr>
              <a:spcBef>
                <a:spcPts val="1200"/>
              </a:spcBef>
            </a:pP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Jak na to ?   Funguje to?</a:t>
            </a:r>
          </a:p>
        </p:txBody>
      </p:sp>
      <p:sp>
        <p:nvSpPr>
          <p:cNvPr id="3" name="Zástupný symbol pro obsah 2"/>
          <p:cNvSpPr>
            <a:spLocks noGrp="1"/>
          </p:cNvSpPr>
          <p:nvPr>
            <p:ph idx="1"/>
          </p:nvPr>
        </p:nvSpPr>
        <p:spPr>
          <a:xfrm>
            <a:off x="457200" y="1600200"/>
            <a:ext cx="8291264" cy="4997152"/>
          </a:xfrm>
        </p:spPr>
        <p:txBody>
          <a:bodyPr>
            <a:normAutofit fontScale="62500" lnSpcReduction="20000"/>
          </a:bodyPr>
          <a:lstStyle/>
          <a:p>
            <a:pPr lvl="0"/>
            <a:r>
              <a:rPr lang="cs-CZ" dirty="0" smtClean="0"/>
              <a:t>Každé dítě je jiné – neexistují zde žádné univerzální pravidla. </a:t>
            </a:r>
          </a:p>
          <a:p>
            <a:pPr lvl="0">
              <a:spcBef>
                <a:spcPts val="1200"/>
              </a:spcBef>
            </a:pPr>
            <a:r>
              <a:rPr lang="cs-CZ" b="1" dirty="0" smtClean="0"/>
              <a:t>Příkladem ve všem. </a:t>
            </a:r>
            <a:r>
              <a:rPr lang="cs-CZ" dirty="0" smtClean="0"/>
              <a:t>Potřebujeme být </a:t>
            </a:r>
            <a:r>
              <a:rPr lang="cs-CZ" dirty="0" smtClean="0"/>
              <a:t>autoritou</a:t>
            </a:r>
            <a:r>
              <a:rPr lang="cs-CZ" dirty="0" smtClean="0"/>
              <a:t>, </a:t>
            </a:r>
            <a:r>
              <a:rPr lang="cs-CZ" dirty="0" smtClean="0"/>
              <a:t>kterou </a:t>
            </a:r>
            <a:r>
              <a:rPr lang="cs-CZ" dirty="0" smtClean="0"/>
              <a:t>děti chtějí následovat. Autoritu se velmi těžce buduje a velmi lehce ji lze ztratit.</a:t>
            </a:r>
          </a:p>
          <a:p>
            <a:pPr lvl="0">
              <a:spcBef>
                <a:spcPts val="1200"/>
              </a:spcBef>
            </a:pPr>
            <a:r>
              <a:rPr lang="cs-CZ" dirty="0" smtClean="0"/>
              <a:t>Čtení Bible – je to samozřejmostí ve tvém životě?  Vidí děti, že nejen jim předčítáš, ale sám studuješ Slovo a modlíš se? </a:t>
            </a:r>
            <a:r>
              <a:rPr lang="cs-CZ" dirty="0" smtClean="0"/>
              <a:t/>
            </a:r>
            <a:br>
              <a:rPr lang="cs-CZ" dirty="0" smtClean="0"/>
            </a:br>
            <a:r>
              <a:rPr lang="cs-CZ" dirty="0" smtClean="0"/>
              <a:t>(</a:t>
            </a:r>
            <a:r>
              <a:rPr lang="cs-CZ" dirty="0" smtClean="0"/>
              <a:t>Nejen před nimi – na </a:t>
            </a:r>
            <a:r>
              <a:rPr lang="cs-CZ" dirty="0" smtClean="0"/>
              <a:t>oko, z tradice…)</a:t>
            </a:r>
            <a:endParaRPr lang="cs-CZ" dirty="0" smtClean="0"/>
          </a:p>
          <a:p>
            <a:pPr lvl="0">
              <a:spcBef>
                <a:spcPts val="1200"/>
              </a:spcBef>
            </a:pPr>
            <a:r>
              <a:rPr lang="cs-CZ" dirty="0" smtClean="0"/>
              <a:t>Pravidelné čtení Bible </a:t>
            </a:r>
            <a:r>
              <a:rPr lang="cs-CZ" dirty="0" smtClean="0"/>
              <a:t>… připomínej Slovo, žij Slovo, </a:t>
            </a:r>
            <a:endParaRPr lang="cs-CZ" dirty="0" smtClean="0"/>
          </a:p>
          <a:p>
            <a:pPr lvl="0">
              <a:spcBef>
                <a:spcPts val="1200"/>
              </a:spcBef>
            </a:pPr>
            <a:r>
              <a:rPr lang="cs-CZ" dirty="0" smtClean="0"/>
              <a:t>s očekáváním, co Pán k nám dnes chce promlouvat. </a:t>
            </a:r>
            <a:br>
              <a:rPr lang="cs-CZ" dirty="0" smtClean="0"/>
            </a:br>
            <a:r>
              <a:rPr lang="cs-CZ" dirty="0" smtClean="0"/>
              <a:t>Reagujme na Slovo.</a:t>
            </a:r>
          </a:p>
          <a:p>
            <a:pPr lvl="0">
              <a:spcBef>
                <a:spcPts val="1200"/>
              </a:spcBef>
            </a:pPr>
            <a:r>
              <a:rPr lang="cs-CZ" dirty="0" smtClean="0"/>
              <a:t>Modlitba – děti musí vidět a poznat, že to myslíte vážně, že se tady opravdu něco děje, že zde opravdu o něco jde. Že to není jen zvyk a tradice.  </a:t>
            </a:r>
            <a:br>
              <a:rPr lang="cs-CZ" dirty="0" smtClean="0"/>
            </a:br>
            <a:r>
              <a:rPr lang="cs-CZ" dirty="0" smtClean="0"/>
              <a:t>(Příklad modliteb v 20:00 – za našeho pastora)</a:t>
            </a:r>
          </a:p>
          <a:p>
            <a:pPr lvl="0">
              <a:spcBef>
                <a:spcPts val="1200"/>
              </a:spcBef>
            </a:pPr>
            <a:r>
              <a:rPr lang="cs-CZ" dirty="0" smtClean="0"/>
              <a:t>Naučené modlitby jsou dobré pro malé děti, ale co nejdříve by se měly naučit reagovat na situace a potřeby.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Jak být dobrým příkladem?</a:t>
            </a:r>
          </a:p>
        </p:txBody>
      </p:sp>
      <p:sp>
        <p:nvSpPr>
          <p:cNvPr id="3" name="Zástupný symbol pro obsah 2"/>
          <p:cNvSpPr>
            <a:spLocks noGrp="1"/>
          </p:cNvSpPr>
          <p:nvPr>
            <p:ph idx="1"/>
          </p:nvPr>
        </p:nvSpPr>
        <p:spPr>
          <a:xfrm>
            <a:off x="457200" y="1600200"/>
            <a:ext cx="7787208" cy="4525963"/>
          </a:xfrm>
        </p:spPr>
        <p:txBody>
          <a:bodyPr>
            <a:normAutofit/>
          </a:bodyPr>
          <a:lstStyle/>
          <a:p>
            <a:pPr lvl="0"/>
            <a:r>
              <a:rPr lang="cs-CZ" dirty="0" smtClean="0"/>
              <a:t>Jaká je naše modlitba = vidí děti, že zde skutečně o něco jde? </a:t>
            </a:r>
            <a:r>
              <a:rPr lang="cs-CZ" sz="1900" dirty="0" smtClean="0"/>
              <a:t>Že to není zvyk ale opravdovost? (Příklad Davida )</a:t>
            </a:r>
          </a:p>
          <a:p>
            <a:pPr lvl="0"/>
            <a:r>
              <a:rPr lang="cs-CZ" dirty="0" smtClean="0"/>
              <a:t>Jak </a:t>
            </a:r>
            <a:r>
              <a:rPr lang="cs-CZ" dirty="0" smtClean="0"/>
              <a:t>se projevuje naše víra? </a:t>
            </a:r>
            <a:br>
              <a:rPr lang="cs-CZ" dirty="0" smtClean="0"/>
            </a:br>
            <a:r>
              <a:rPr lang="cs-CZ" sz="2100" dirty="0" smtClean="0"/>
              <a:t>Je to něco, co vyznáváme jen v neděli nebo je to patrné v našem každodenním životě?   (modlitba v autě)</a:t>
            </a:r>
          </a:p>
          <a:p>
            <a:pPr lvl="0"/>
            <a:r>
              <a:rPr lang="cs-CZ" sz="3100" dirty="0" smtClean="0"/>
              <a:t>Jsme opravdoví? </a:t>
            </a:r>
            <a:r>
              <a:rPr lang="cs-CZ" sz="2100" dirty="0" smtClean="0"/>
              <a:t>Dokážeme se bavit o Bohu a Božích věcech i při normální návštěvě, procházce, kdekoli ?</a:t>
            </a:r>
          </a:p>
          <a:p>
            <a:endParaRPr lang="cs-CZ"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Jak být dobrým příkladem?</a:t>
            </a:r>
          </a:p>
        </p:txBody>
      </p:sp>
      <p:sp>
        <p:nvSpPr>
          <p:cNvPr id="3" name="Zástupný symbol pro obsah 2"/>
          <p:cNvSpPr>
            <a:spLocks noGrp="1"/>
          </p:cNvSpPr>
          <p:nvPr>
            <p:ph idx="1"/>
          </p:nvPr>
        </p:nvSpPr>
        <p:spPr>
          <a:xfrm>
            <a:off x="457200" y="1600200"/>
            <a:ext cx="7787208" cy="4525963"/>
          </a:xfrm>
        </p:spPr>
        <p:txBody>
          <a:bodyPr>
            <a:normAutofit lnSpcReduction="10000"/>
          </a:bodyPr>
          <a:lstStyle/>
          <a:p>
            <a:pPr lvl="0"/>
            <a:r>
              <a:rPr lang="cs-CZ" sz="3200" dirty="0" smtClean="0"/>
              <a:t>Upřímnost a opravdovost </a:t>
            </a:r>
            <a:r>
              <a:rPr lang="cs-CZ" sz="2200" dirty="0" smtClean="0"/>
              <a:t>– děti musí vidět na našem životě, že to myslíme vážně. Modlitba za obyčejné věci a očekávání výsledku. Kde hledáme v nouzi pomoc?</a:t>
            </a:r>
          </a:p>
          <a:p>
            <a:pPr lvl="0">
              <a:spcBef>
                <a:spcPts val="1200"/>
              </a:spcBef>
            </a:pPr>
            <a:r>
              <a:rPr lang="cs-CZ" sz="2800" dirty="0" smtClean="0"/>
              <a:t>Vidí na nás děti, že Boží Slovo k nám mluví </a:t>
            </a:r>
            <a:r>
              <a:rPr lang="cs-CZ" sz="2800" dirty="0" smtClean="0"/>
              <a:t/>
            </a:r>
            <a:br>
              <a:rPr lang="cs-CZ" sz="2800" dirty="0" smtClean="0"/>
            </a:br>
            <a:r>
              <a:rPr lang="cs-CZ" sz="2800" dirty="0" smtClean="0"/>
              <a:t>a </a:t>
            </a:r>
            <a:r>
              <a:rPr lang="cs-CZ" sz="2800" dirty="0" smtClean="0"/>
              <a:t>proměňuje nás?</a:t>
            </a:r>
          </a:p>
          <a:p>
            <a:pPr lvl="0">
              <a:spcBef>
                <a:spcPts val="1200"/>
              </a:spcBef>
            </a:pPr>
            <a:r>
              <a:rPr lang="cs-CZ" sz="2800" dirty="0" smtClean="0"/>
              <a:t>Dokážeme přiznat vinu tak, že je vidět, že činíme pokání a prosíme o odpuštění? </a:t>
            </a:r>
            <a:r>
              <a:rPr lang="cs-CZ" sz="2200" dirty="0" smtClean="0"/>
              <a:t>Tohle mnohdy znamená pro dítě víc, než hodiny vyučování.</a:t>
            </a:r>
          </a:p>
          <a:p>
            <a:pPr lvl="0">
              <a:spcBef>
                <a:spcPts val="1200"/>
              </a:spcBef>
            </a:pPr>
            <a:r>
              <a:rPr lang="cs-CZ" sz="3200" dirty="0" smtClean="0"/>
              <a:t>Jak mluvíme o božích věcech s jinými lidmi? </a:t>
            </a:r>
          </a:p>
          <a:p>
            <a:endParaRPr lang="cs-CZ"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Důležité:</a:t>
            </a:r>
          </a:p>
        </p:txBody>
      </p:sp>
      <p:sp>
        <p:nvSpPr>
          <p:cNvPr id="3" name="Zástupný symbol pro obsah 2"/>
          <p:cNvSpPr>
            <a:spLocks noGrp="1"/>
          </p:cNvSpPr>
          <p:nvPr>
            <p:ph idx="1"/>
          </p:nvPr>
        </p:nvSpPr>
        <p:spPr/>
        <p:txBody>
          <a:bodyPr>
            <a:normAutofit/>
          </a:bodyPr>
          <a:lstStyle/>
          <a:p>
            <a:r>
              <a:rPr lang="cs-CZ" dirty="0" smtClean="0"/>
              <a:t>Stojíme na skále nebo na písku?</a:t>
            </a:r>
          </a:p>
          <a:p>
            <a:r>
              <a:rPr lang="cs-CZ" dirty="0" smtClean="0"/>
              <a:t>Matouš 7,24-29</a:t>
            </a:r>
          </a:p>
          <a:p>
            <a:pPr lvl="0"/>
            <a:r>
              <a:rPr lang="cs-CZ" dirty="0" smtClean="0"/>
              <a:t>Kdo slyší a plní Boží slovo – přetrvá; </a:t>
            </a:r>
          </a:p>
          <a:p>
            <a:pPr lvl="0"/>
            <a:r>
              <a:rPr lang="cs-CZ" dirty="0" smtClean="0"/>
              <a:t>kdo slyší a neplní – při povodni a vichřici se rozsype.</a:t>
            </a:r>
          </a:p>
          <a:p>
            <a:pPr lvl="0"/>
            <a:r>
              <a:rPr lang="cs-CZ" dirty="0" smtClean="0"/>
              <a:t>Milostí jsme spasení, ale přetrvá ten, kdo plní Boží slovo. </a:t>
            </a: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nebezpečí:</a:t>
            </a:r>
          </a:p>
        </p:txBody>
      </p:sp>
      <p:sp>
        <p:nvSpPr>
          <p:cNvPr id="3" name="Zástupný symbol pro obsah 2"/>
          <p:cNvSpPr>
            <a:spLocks noGrp="1"/>
          </p:cNvSpPr>
          <p:nvPr>
            <p:ph idx="1"/>
          </p:nvPr>
        </p:nvSpPr>
        <p:spPr>
          <a:xfrm>
            <a:off x="457200" y="1600200"/>
            <a:ext cx="7467600" cy="4709120"/>
          </a:xfrm>
        </p:spPr>
        <p:txBody>
          <a:bodyPr>
            <a:normAutofit fontScale="85000" lnSpcReduction="20000"/>
          </a:bodyPr>
          <a:lstStyle/>
          <a:p>
            <a:pPr marL="72000" lvl="2">
              <a:spcBef>
                <a:spcPts val="1200"/>
              </a:spcBef>
            </a:pPr>
            <a:r>
              <a:rPr lang="cs-CZ" sz="2800" b="1" dirty="0" smtClean="0"/>
              <a:t>Křesťanem z donucení? </a:t>
            </a:r>
            <a:r>
              <a:rPr lang="cs-CZ" dirty="0" smtClean="0"/>
              <a:t>mnohdy touží osvobodit se od teroru a násilí, jakým jim víra byla vnucována</a:t>
            </a:r>
          </a:p>
          <a:p>
            <a:pPr marL="72000" lvl="2">
              <a:spcBef>
                <a:spcPts val="1200"/>
              </a:spcBef>
            </a:pPr>
            <a:r>
              <a:rPr lang="cs-CZ" sz="2800" b="1" dirty="0" smtClean="0"/>
              <a:t>Příliš vysoké nároky? </a:t>
            </a:r>
            <a:r>
              <a:rPr lang="cs-CZ" dirty="0" smtClean="0"/>
              <a:t>nemožnost dosáhnout ideálu, který je od nich vyžadován.</a:t>
            </a:r>
          </a:p>
          <a:p>
            <a:pPr marL="72000" lvl="2">
              <a:spcBef>
                <a:spcPts val="1200"/>
              </a:spcBef>
            </a:pPr>
            <a:r>
              <a:rPr lang="cs-CZ" sz="2800" b="1" dirty="0" smtClean="0"/>
              <a:t>Útoky „světa“ </a:t>
            </a:r>
            <a:r>
              <a:rPr lang="cs-CZ" dirty="0" smtClean="0"/>
              <a:t>– kolektiv kamarádů, radovánky tohoto světa, způsob života ve světě, a také obavy z výsměchu a pronásledování …</a:t>
            </a:r>
          </a:p>
          <a:p>
            <a:pPr marL="72000" lvl="2">
              <a:spcBef>
                <a:spcPts val="1200"/>
              </a:spcBef>
            </a:pPr>
            <a:r>
              <a:rPr lang="cs-CZ" sz="2800" b="1" dirty="0" smtClean="0"/>
              <a:t>P</a:t>
            </a:r>
            <a:r>
              <a:rPr lang="cs-CZ" sz="2800" b="1" dirty="0" smtClean="0"/>
              <a:t>řetvářka </a:t>
            </a:r>
            <a:r>
              <a:rPr lang="cs-CZ" dirty="0" smtClean="0"/>
              <a:t>– „kážou víno, pijí vodu“ – doma v krizi se teprve ukáže, jak jsme na tom s naší vírou a vztahem s Hospodinem. Děti jsou na to velmi citlivé….</a:t>
            </a:r>
          </a:p>
          <a:p>
            <a:pPr marL="72000" lvl="2" algn="ctr">
              <a:spcBef>
                <a:spcPts val="1200"/>
              </a:spcBef>
              <a:buNone/>
            </a:pPr>
            <a:r>
              <a:rPr lang="cs-CZ" sz="2800" b="1" dirty="0" smtClean="0">
                <a:solidFill>
                  <a:srgbClr val="00B0F0"/>
                </a:solidFill>
                <a:effectLst>
                  <a:glow rad="228600">
                    <a:schemeClr val="accent1">
                      <a:satMod val="175000"/>
                      <a:alpha val="40000"/>
                    </a:schemeClr>
                  </a:glow>
                </a:effectLst>
              </a:rPr>
              <a:t>Je Křesťanství pro naše děti to, po </a:t>
            </a:r>
            <a:r>
              <a:rPr lang="cs-CZ" sz="2800" b="1" dirty="0" smtClean="0">
                <a:solidFill>
                  <a:srgbClr val="00B0F0"/>
                </a:solidFill>
                <a:effectLst>
                  <a:glow rad="228600">
                    <a:schemeClr val="accent1">
                      <a:satMod val="175000"/>
                      <a:alpha val="40000"/>
                    </a:schemeClr>
                  </a:glow>
                </a:effectLst>
              </a:rPr>
              <a:t>čem </a:t>
            </a:r>
            <a:r>
              <a:rPr lang="cs-CZ" sz="2800" b="1" dirty="0" smtClean="0">
                <a:solidFill>
                  <a:srgbClr val="00B0F0"/>
                </a:solidFill>
                <a:effectLst>
                  <a:glow rad="228600">
                    <a:schemeClr val="accent1">
                      <a:satMod val="175000"/>
                      <a:alpha val="40000"/>
                    </a:schemeClr>
                  </a:glow>
                </a:effectLst>
              </a:rPr>
              <a:t>touží nebo se jim vybavuje jen samé zákazy, omezení, pocit méněcennosti, vytěsňování ze společnosti </a:t>
            </a:r>
            <a:r>
              <a:rPr lang="cs-CZ" sz="2800" b="1" dirty="0" smtClean="0">
                <a:solidFill>
                  <a:srgbClr val="00B0F0"/>
                </a:solidFill>
                <a:effectLst>
                  <a:glow rad="228600">
                    <a:schemeClr val="accent1">
                      <a:satMod val="175000"/>
                      <a:alpha val="40000"/>
                    </a:schemeClr>
                  </a:glow>
                </a:effectLst>
              </a:rPr>
              <a:t> </a:t>
            </a:r>
            <a:r>
              <a:rPr lang="cs-CZ" sz="2800" b="1" dirty="0" smtClean="0">
                <a:solidFill>
                  <a:srgbClr val="00B0F0"/>
                </a:solidFill>
                <a:effectLst>
                  <a:glow rad="228600">
                    <a:schemeClr val="accent1">
                      <a:satMod val="175000"/>
                      <a:alpha val="40000"/>
                    </a:schemeClr>
                  </a:glow>
                </a:effectLst>
              </a:rPr>
              <a:t>????</a:t>
            </a:r>
            <a:endParaRPr lang="cs-CZ" sz="2800" b="1" dirty="0">
              <a:solidFill>
                <a:srgbClr val="00B0F0"/>
              </a:solidFill>
              <a:effectLst>
                <a:glow rad="228600">
                  <a:schemeClr val="accent1">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Překážky</a:t>
            </a:r>
          </a:p>
        </p:txBody>
      </p:sp>
      <p:sp>
        <p:nvSpPr>
          <p:cNvPr id="3" name="Zástupný symbol pro obsah 2"/>
          <p:cNvSpPr>
            <a:spLocks noGrp="1"/>
          </p:cNvSpPr>
          <p:nvPr>
            <p:ph idx="1"/>
          </p:nvPr>
        </p:nvSpPr>
        <p:spPr>
          <a:xfrm>
            <a:off x="457200" y="1600200"/>
            <a:ext cx="8075240" cy="4525963"/>
          </a:xfrm>
        </p:spPr>
        <p:txBody>
          <a:bodyPr>
            <a:normAutofit fontScale="77500" lnSpcReduction="20000"/>
          </a:bodyPr>
          <a:lstStyle/>
          <a:p>
            <a:r>
              <a:rPr lang="cs-CZ" dirty="0" smtClean="0"/>
              <a:t>Pán chce, abychom jej poslouchali protože jej milujeme, </a:t>
            </a:r>
            <a:r>
              <a:rPr lang="cs-CZ" dirty="0" smtClean="0"/>
              <a:t/>
            </a:r>
            <a:br>
              <a:rPr lang="cs-CZ" dirty="0" smtClean="0"/>
            </a:br>
            <a:r>
              <a:rPr lang="cs-CZ" dirty="0" smtClean="0"/>
              <a:t>ne </a:t>
            </a:r>
            <a:r>
              <a:rPr lang="cs-CZ" dirty="0" smtClean="0"/>
              <a:t>z </a:t>
            </a:r>
            <a:r>
              <a:rPr lang="cs-CZ" dirty="0" smtClean="0"/>
              <a:t>donucení, </a:t>
            </a:r>
            <a:r>
              <a:rPr lang="cs-CZ" dirty="0" smtClean="0"/>
              <a:t>nedobrovolně. Jan 15: 9-11 </a:t>
            </a:r>
          </a:p>
          <a:p>
            <a:pPr indent="0" algn="ctr">
              <a:spcBef>
                <a:spcPts val="1200"/>
              </a:spcBef>
              <a:buNone/>
            </a:pPr>
            <a:r>
              <a:rPr lang="cs-CZ" b="1" dirty="0" smtClean="0">
                <a:solidFill>
                  <a:srgbClr val="00B0F0"/>
                </a:solidFill>
              </a:rPr>
              <a:t>„Jako si Otec zamiloval mne, </a:t>
            </a:r>
            <a:br>
              <a:rPr lang="cs-CZ" b="1" dirty="0" smtClean="0">
                <a:solidFill>
                  <a:srgbClr val="00B0F0"/>
                </a:solidFill>
              </a:rPr>
            </a:br>
            <a:r>
              <a:rPr lang="cs-CZ" b="1" dirty="0" smtClean="0">
                <a:solidFill>
                  <a:srgbClr val="00B0F0"/>
                </a:solidFill>
              </a:rPr>
              <a:t>tak jsem si já zamiloval vás. </a:t>
            </a:r>
            <a:br>
              <a:rPr lang="cs-CZ" b="1" dirty="0" smtClean="0">
                <a:solidFill>
                  <a:srgbClr val="00B0F0"/>
                </a:solidFill>
              </a:rPr>
            </a:br>
            <a:r>
              <a:rPr lang="cs-CZ" b="1" dirty="0" smtClean="0">
                <a:solidFill>
                  <a:srgbClr val="00B0F0"/>
                </a:solidFill>
              </a:rPr>
              <a:t>Zůstaňte v mé lásce. </a:t>
            </a:r>
            <a:br>
              <a:rPr lang="cs-CZ" b="1" dirty="0" smtClean="0">
                <a:solidFill>
                  <a:srgbClr val="00B0F0"/>
                </a:solidFill>
              </a:rPr>
            </a:br>
            <a:r>
              <a:rPr lang="cs-CZ" b="1" dirty="0" smtClean="0">
                <a:solidFill>
                  <a:srgbClr val="00B0F0"/>
                </a:solidFill>
              </a:rPr>
              <a:t>Zachováte-li má přikázání, zůstanete v mé lásce, </a:t>
            </a:r>
            <a:r>
              <a:rPr lang="cs-CZ" b="1" dirty="0">
                <a:solidFill>
                  <a:srgbClr val="00B0F0"/>
                </a:solidFill>
              </a:rPr>
              <a:t/>
            </a:r>
            <a:br>
              <a:rPr lang="cs-CZ" b="1" dirty="0">
                <a:solidFill>
                  <a:srgbClr val="00B0F0"/>
                </a:solidFill>
              </a:rPr>
            </a:br>
            <a:r>
              <a:rPr lang="cs-CZ" b="1" dirty="0" smtClean="0">
                <a:solidFill>
                  <a:srgbClr val="00B0F0"/>
                </a:solidFill>
              </a:rPr>
              <a:t>jako </a:t>
            </a:r>
            <a:r>
              <a:rPr lang="cs-CZ" b="1" dirty="0" smtClean="0">
                <a:solidFill>
                  <a:srgbClr val="00B0F0"/>
                </a:solidFill>
              </a:rPr>
              <a:t>já zachovávám přikázání svého Otce </a:t>
            </a:r>
            <a:r>
              <a:rPr lang="cs-CZ" b="1" dirty="0" smtClean="0">
                <a:solidFill>
                  <a:srgbClr val="00B0F0"/>
                </a:solidFill>
              </a:rPr>
              <a:t/>
            </a:r>
            <a:br>
              <a:rPr lang="cs-CZ" b="1" dirty="0" smtClean="0">
                <a:solidFill>
                  <a:srgbClr val="00B0F0"/>
                </a:solidFill>
              </a:rPr>
            </a:br>
            <a:r>
              <a:rPr lang="cs-CZ" b="1" dirty="0" smtClean="0">
                <a:solidFill>
                  <a:srgbClr val="00B0F0"/>
                </a:solidFill>
              </a:rPr>
              <a:t>a </a:t>
            </a:r>
            <a:r>
              <a:rPr lang="cs-CZ" b="1" dirty="0" smtClean="0">
                <a:solidFill>
                  <a:srgbClr val="00B0F0"/>
                </a:solidFill>
              </a:rPr>
              <a:t>zůstávám v jeho lásce. </a:t>
            </a:r>
            <a:r>
              <a:rPr lang="cs-CZ" b="1" dirty="0" smtClean="0">
                <a:solidFill>
                  <a:srgbClr val="00B0F0"/>
                </a:solidFill>
              </a:rPr>
              <a:t/>
            </a:r>
            <a:br>
              <a:rPr lang="cs-CZ" b="1" dirty="0" smtClean="0">
                <a:solidFill>
                  <a:srgbClr val="00B0F0"/>
                </a:solidFill>
              </a:rPr>
            </a:br>
            <a:r>
              <a:rPr lang="cs-CZ" b="1" dirty="0" smtClean="0">
                <a:solidFill>
                  <a:srgbClr val="00B0F0"/>
                </a:solidFill>
              </a:rPr>
              <a:t>To </a:t>
            </a:r>
            <a:r>
              <a:rPr lang="cs-CZ" b="1" dirty="0" smtClean="0">
                <a:solidFill>
                  <a:srgbClr val="00B0F0"/>
                </a:solidFill>
              </a:rPr>
              <a:t>jsem vám pověděl, aby moje radost byla ve vás </a:t>
            </a:r>
            <a:r>
              <a:rPr lang="cs-CZ" b="1" dirty="0" smtClean="0">
                <a:solidFill>
                  <a:srgbClr val="00B0F0"/>
                </a:solidFill>
              </a:rPr>
              <a:t/>
            </a:r>
            <a:br>
              <a:rPr lang="cs-CZ" b="1" dirty="0" smtClean="0">
                <a:solidFill>
                  <a:srgbClr val="00B0F0"/>
                </a:solidFill>
              </a:rPr>
            </a:br>
            <a:r>
              <a:rPr lang="cs-CZ" b="1" dirty="0" smtClean="0">
                <a:solidFill>
                  <a:srgbClr val="00B0F0"/>
                </a:solidFill>
              </a:rPr>
              <a:t>a </a:t>
            </a:r>
            <a:r>
              <a:rPr lang="cs-CZ" b="1" dirty="0" smtClean="0">
                <a:solidFill>
                  <a:srgbClr val="00B0F0"/>
                </a:solidFill>
              </a:rPr>
              <a:t>vaše radost byla plná.</a:t>
            </a:r>
          </a:p>
          <a:p>
            <a:pPr>
              <a:spcBef>
                <a:spcPts val="1200"/>
              </a:spcBef>
            </a:pPr>
            <a:r>
              <a:rPr lang="cs-CZ" dirty="0" smtClean="0"/>
              <a:t>Život křesťana je opravdový, plnohodnotný a </a:t>
            </a:r>
            <a:r>
              <a:rPr lang="cs-CZ" dirty="0" smtClean="0"/>
              <a:t>radostný.</a:t>
            </a:r>
            <a:br>
              <a:rPr lang="cs-CZ" dirty="0" smtClean="0"/>
            </a:br>
            <a:r>
              <a:rPr lang="cs-CZ" dirty="0" smtClean="0"/>
              <a:t>Svět pro nás není alternativou. </a:t>
            </a:r>
            <a:r>
              <a:rPr lang="cs-CZ" dirty="0" smtClean="0"/>
              <a:t/>
            </a:r>
            <a:br>
              <a:rPr lang="cs-CZ" dirty="0" smtClean="0"/>
            </a:br>
            <a:r>
              <a:rPr lang="cs-CZ" dirty="0" smtClean="0"/>
              <a:t>Toto není omezení, ale výsada. </a:t>
            </a:r>
            <a:r>
              <a:rPr lang="cs-CZ" dirty="0" smtClean="0"/>
              <a:t/>
            </a:r>
            <a:br>
              <a:rPr lang="cs-CZ" dirty="0" smtClean="0"/>
            </a:br>
            <a:r>
              <a:rPr lang="cs-CZ" dirty="0" smtClean="0"/>
              <a:t>Kéž </a:t>
            </a:r>
            <a:r>
              <a:rPr lang="cs-CZ" dirty="0" smtClean="0"/>
              <a:t>to naše děti co nejdříve pochopí.</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důležité</a:t>
            </a:r>
          </a:p>
        </p:txBody>
      </p:sp>
      <p:sp>
        <p:nvSpPr>
          <p:cNvPr id="3" name="Zástupný symbol pro obsah 2"/>
          <p:cNvSpPr>
            <a:spLocks noGrp="1"/>
          </p:cNvSpPr>
          <p:nvPr>
            <p:ph idx="1"/>
          </p:nvPr>
        </p:nvSpPr>
        <p:spPr>
          <a:xfrm>
            <a:off x="457200" y="1600200"/>
            <a:ext cx="8003232" cy="4525963"/>
          </a:xfrm>
        </p:spPr>
        <p:txBody>
          <a:bodyPr/>
          <a:lstStyle/>
          <a:p>
            <a:pPr>
              <a:buNone/>
            </a:pPr>
            <a:r>
              <a:rPr lang="cs-CZ" dirty="0" smtClean="0"/>
              <a:t>Nezbývá nám, </a:t>
            </a:r>
            <a:br>
              <a:rPr lang="cs-CZ" dirty="0" smtClean="0"/>
            </a:br>
            <a:r>
              <a:rPr lang="cs-CZ" dirty="0" smtClean="0"/>
              <a:t>než se horlivě modlit za své děti:</a:t>
            </a:r>
          </a:p>
          <a:p>
            <a:pPr lvl="0"/>
            <a:r>
              <a:rPr lang="cs-CZ" dirty="0" smtClean="0"/>
              <a:t>aby </a:t>
            </a:r>
            <a:r>
              <a:rPr lang="cs-CZ" dirty="0" smtClean="0"/>
              <a:t>nalezli a poznali Pána, </a:t>
            </a:r>
          </a:p>
          <a:p>
            <a:pPr lvl="0"/>
            <a:r>
              <a:rPr lang="cs-CZ" dirty="0" smtClean="0"/>
              <a:t>zamilovaly se do něj,</a:t>
            </a:r>
          </a:p>
          <a:p>
            <a:pPr lvl="0"/>
            <a:r>
              <a:rPr lang="cs-CZ" dirty="0" smtClean="0"/>
              <a:t>a toužily jej následovat jako svého Mistra</a:t>
            </a:r>
          </a:p>
          <a:p>
            <a:r>
              <a:rPr lang="cs-CZ" dirty="0" smtClean="0"/>
              <a:t>a </a:t>
            </a:r>
            <a:r>
              <a:rPr lang="cs-CZ" dirty="0" smtClean="0"/>
              <a:t>my, abychom byli dobrým příkladem</a:t>
            </a: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8  potřeb </a:t>
            </a:r>
            <a:r>
              <a:rPr lang="cs-CZ"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dítěte podle RR</a:t>
            </a:r>
            <a:endParaRPr lang="cs-CZ"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3" name="Zástupný symbol pro obsah 2"/>
          <p:cNvSpPr>
            <a:spLocks noGrp="1"/>
          </p:cNvSpPr>
          <p:nvPr>
            <p:ph idx="1"/>
          </p:nvPr>
        </p:nvSpPr>
        <p:spPr/>
        <p:txBody>
          <a:bodyPr>
            <a:normAutofit fontScale="47500" lnSpcReduction="20000"/>
          </a:bodyPr>
          <a:lstStyle/>
          <a:p>
            <a:r>
              <a:rPr lang="cs-CZ" b="1" dirty="0" smtClean="0"/>
              <a:t>Láska</a:t>
            </a:r>
            <a:endParaRPr lang="cs-CZ" dirty="0" smtClean="0"/>
          </a:p>
          <a:p>
            <a:pPr lvl="1" fontAlgn="base">
              <a:spcAft>
                <a:spcPts val="600"/>
              </a:spcAft>
            </a:pPr>
            <a:r>
              <a:rPr lang="cs-CZ" sz="3400" dirty="0"/>
              <a:t>Dítě potřebuje vědět, že jej někdo miluje, ať už dělá dobré nebo a mizerné volby, ať se mu daří dobře nebo bídně, ať je šťastný nebo rozhněvaný. Jinými slovy, dítě potřebuje bezpodmínečnou lásku. Je spousta způsobů jak mu můžete dát najevo Vaši lásku navzdory tomu, co ono dělá nebo jak se chová:</a:t>
            </a:r>
          </a:p>
          <a:p>
            <a:pPr lvl="1" fontAlgn="base">
              <a:spcAft>
                <a:spcPts val="600"/>
              </a:spcAft>
            </a:pPr>
            <a:r>
              <a:rPr lang="cs-CZ" sz="3400" dirty="0"/>
              <a:t>Děti slabikují lásku č-a-s. Dávání dítěti Váš čas bude pro něj znamenat nejvíce. Buďte spolehliví a věrní k setkáváním a událostem.</a:t>
            </a:r>
          </a:p>
          <a:p>
            <a:pPr lvl="1" fontAlgn="base">
              <a:spcAft>
                <a:spcPts val="600"/>
              </a:spcAft>
            </a:pPr>
            <a:r>
              <a:rPr lang="cs-CZ" sz="3400" dirty="0"/>
              <a:t>Naslouchejte, když má dítě něco co říct. Dejte mu Vaši plnou pozornost. Mějte dobrý oční kontakt, a nedělejte něco jiného mezitím co dítě mluví. Pokud udělalo dítě něco špatného nebo zde je nedorozumění, vyslechněte je.</a:t>
            </a:r>
          </a:p>
          <a:p>
            <a:pPr lvl="1" fontAlgn="base">
              <a:spcAft>
                <a:spcPts val="600"/>
              </a:spcAft>
            </a:pPr>
            <a:r>
              <a:rPr lang="cs-CZ" sz="3400" dirty="0"/>
              <a:t>Používejte přiměřeně dotek k vyjádření Vašeho přijetí dítěte, např. ruku na jeho ramena.</a:t>
            </a:r>
          </a:p>
          <a:p>
            <a:pPr lvl="1" fontAlgn="base">
              <a:spcAft>
                <a:spcPts val="600"/>
              </a:spcAft>
            </a:pPr>
            <a:r>
              <a:rPr lang="cs-CZ" sz="3400" dirty="0"/>
              <a:t>Zacházejte s ním s úctou. Užívejte utvrzující slova a ujistěte se, že tón hlasu a hlasitost vyjadřují trpělivost a lásku.</a:t>
            </a:r>
          </a:p>
          <a:p>
            <a:pPr lvl="1" fontAlgn="base">
              <a:spcAft>
                <a:spcPts val="600"/>
              </a:spcAft>
            </a:pPr>
            <a:r>
              <a:rPr lang="cs-CZ" sz="3400" dirty="0"/>
              <a:t>Říkejte, “Ty jsi skvělé dítě,” nebo, “Ty jsi neobyčejný člověk.”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8  potřeb dítěte podle RR</a:t>
            </a:r>
            <a:endParaRPr lang="cs-CZ"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3" name="Zástupný symbol pro obsah 2"/>
          <p:cNvSpPr>
            <a:spLocks noGrp="1"/>
          </p:cNvSpPr>
          <p:nvPr>
            <p:ph idx="1"/>
          </p:nvPr>
        </p:nvSpPr>
        <p:spPr>
          <a:xfrm>
            <a:off x="457200" y="1417638"/>
            <a:ext cx="7643192" cy="5069160"/>
          </a:xfrm>
        </p:spPr>
        <p:txBody>
          <a:bodyPr>
            <a:normAutofit fontScale="92500" lnSpcReduction="20000"/>
          </a:bodyPr>
          <a:lstStyle/>
          <a:p>
            <a:r>
              <a:rPr lang="cs-CZ" b="1" dirty="0" smtClean="0"/>
              <a:t>Porozumění</a:t>
            </a:r>
            <a:endParaRPr lang="cs-CZ" dirty="0" smtClean="0"/>
          </a:p>
          <a:p>
            <a:pPr lvl="1">
              <a:spcAft>
                <a:spcPts val="600"/>
              </a:spcAft>
            </a:pPr>
            <a:r>
              <a:rPr lang="cs-CZ" dirty="0" smtClean="0"/>
              <a:t>Dítě získá pocit bezpečí, když je uznáváno pro jeho pokusy něčeho dosáhnout. Chce vědět, že mu někdo pomůže a bude s ním mluvit o jeho problémech. Zde jsou některé návrhy:</a:t>
            </a:r>
          </a:p>
          <a:p>
            <a:pPr lvl="1" fontAlgn="base">
              <a:spcAft>
                <a:spcPts val="600"/>
              </a:spcAft>
            </a:pPr>
            <a:r>
              <a:rPr lang="cs-CZ" dirty="0"/>
              <a:t>Přistihněte dítě, jak dělá správně a dělá správné věci a ujistěte ho o tom. Odhalte jeho pokusy něčeho dosáhnout. Pokud to dítě neuspěje, povzbuďte jej, aby na tom dále pracovalo.</a:t>
            </a:r>
          </a:p>
          <a:p>
            <a:pPr lvl="1" fontAlgn="base">
              <a:spcAft>
                <a:spcPts val="600"/>
              </a:spcAft>
            </a:pPr>
            <a:r>
              <a:rPr lang="cs-CZ" dirty="0"/>
              <a:t>Buďte připraveni naslouchat, když dítě chce mluvit. </a:t>
            </a:r>
            <a:r>
              <a:rPr lang="cs-CZ" dirty="0"/>
              <a:t>Jeho téma pro Vás ne vždy musí být zajímavé, ale je to důležité pro něj. </a:t>
            </a:r>
            <a:r>
              <a:rPr lang="cs-CZ" dirty="0" smtClean="0"/>
              <a:t/>
            </a:r>
            <a:br>
              <a:rPr lang="cs-CZ" dirty="0" smtClean="0"/>
            </a:br>
            <a:r>
              <a:rPr lang="cs-CZ" dirty="0" smtClean="0"/>
              <a:t>Zajímejte </a:t>
            </a:r>
            <a:r>
              <a:rPr lang="cs-CZ" dirty="0"/>
              <a:t>se o to, co chce dítě říci.</a:t>
            </a:r>
          </a:p>
          <a:p>
            <a:pPr lvl="1" fontAlgn="base">
              <a:spcAft>
                <a:spcPts val="600"/>
              </a:spcAft>
            </a:pPr>
            <a:r>
              <a:rPr lang="cs-CZ" dirty="0"/>
              <a:t>Řekněte, “Jsem rád, když to tak usilovně zkoušíš,” “Mluvme o tom,” nebo, “Promiň.”</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Vychováváme naše děti</a:t>
            </a:r>
          </a:p>
        </p:txBody>
      </p:sp>
      <p:sp>
        <p:nvSpPr>
          <p:cNvPr id="3" name="Zástupný symbol pro obsah 2"/>
          <p:cNvSpPr>
            <a:spLocks noGrp="1"/>
          </p:cNvSpPr>
          <p:nvPr>
            <p:ph idx="1"/>
          </p:nvPr>
        </p:nvSpPr>
        <p:spPr>
          <a:xfrm>
            <a:off x="457200" y="1600200"/>
            <a:ext cx="8507288" cy="5141168"/>
          </a:xfrm>
        </p:spPr>
        <p:txBody>
          <a:bodyPr>
            <a:normAutofit fontScale="70000" lnSpcReduction="20000"/>
          </a:bodyPr>
          <a:lstStyle/>
          <a:p>
            <a:r>
              <a:rPr lang="cs-CZ" dirty="0" smtClean="0"/>
              <a:t>Úkol pro rodiče: 5. Mojžíšova 6,1-9</a:t>
            </a:r>
          </a:p>
          <a:p>
            <a:pPr algn="ctr">
              <a:buNone/>
            </a:pPr>
            <a:r>
              <a:rPr lang="cs-CZ" dirty="0" smtClean="0"/>
              <a:t>Toto jsou přikázání, nařízení a práva, kterým vás Hospodin, váš Bůh, přikázal vyučovat, abyste je dodržovali v zemi, do níž táhnete a kterou máte obsadit:   </a:t>
            </a:r>
            <a:br>
              <a:rPr lang="cs-CZ" dirty="0" smtClean="0"/>
            </a:br>
            <a:r>
              <a:rPr lang="cs-CZ" dirty="0" smtClean="0"/>
              <a:t>Aby ses bál Hospodina, svého Boha, a bedlivě dbal na všechna jeho nařízení a příkazy, které ti udílím, ty i tvůj syn a tvůj vnuk, po všechny dny svého života, abys byl dlouho živ. </a:t>
            </a:r>
            <a:br>
              <a:rPr lang="cs-CZ" dirty="0" smtClean="0"/>
            </a:br>
            <a:r>
              <a:rPr lang="cs-CZ" dirty="0" smtClean="0"/>
              <a:t>Poslouchej je, Izraeli, a bedlivě je dodržuj. Tak se ti povede dobře a velmi se rozmnožíte v zemi oplývající mlékem a medem, jak ti přislíbil Hospodin, Bůh tvých otců.  </a:t>
            </a:r>
            <a:br>
              <a:rPr lang="cs-CZ" dirty="0" smtClean="0"/>
            </a:br>
            <a:r>
              <a:rPr lang="cs-CZ" dirty="0" smtClean="0"/>
              <a:t>Slyš, Izraeli, Hospodin je náš Bůh, Hospodin jediný.  Budeš milovat Hospodina, svého Boha, celým svým srdcem a celou svou duší a celou svou silou. A tato slova, která ti dnes přikazuji, budeš mít v srdci. </a:t>
            </a:r>
            <a:br>
              <a:rPr lang="cs-CZ" dirty="0" smtClean="0"/>
            </a:br>
            <a:r>
              <a:rPr lang="cs-CZ" dirty="0" smtClean="0"/>
              <a:t>Budeš je vštěpovat svým synům a budeš o nich rozmlouvat, když budeš sedět doma nebo půjdeš cestou, když budeš uléhat nebo vstávat. Uvážeš si je jako znamení na ruku a budeš je mít jako pásek na čele mezi očima. Napíšeš je také na veřeje svého domu a na své brány. </a:t>
            </a: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8  potřeb dítěte podle RR</a:t>
            </a:r>
            <a:endParaRPr lang="cs-CZ"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3" name="Zástupný symbol pro obsah 2"/>
          <p:cNvSpPr>
            <a:spLocks noGrp="1"/>
          </p:cNvSpPr>
          <p:nvPr>
            <p:ph idx="1"/>
          </p:nvPr>
        </p:nvSpPr>
        <p:spPr/>
        <p:txBody>
          <a:bodyPr>
            <a:normAutofit fontScale="77500" lnSpcReduction="20000"/>
          </a:bodyPr>
          <a:lstStyle/>
          <a:p>
            <a:r>
              <a:rPr lang="cs-CZ" b="1" dirty="0" smtClean="0"/>
              <a:t>Pocit sounáležitosti</a:t>
            </a:r>
            <a:endParaRPr lang="cs-CZ" dirty="0" smtClean="0"/>
          </a:p>
          <a:p>
            <a:pPr lvl="1" fontAlgn="base">
              <a:spcAft>
                <a:spcPts val="600"/>
              </a:spcAft>
            </a:pPr>
            <a:r>
              <a:rPr lang="cs-CZ" dirty="0"/>
              <a:t>Dítě potřebuje pocit patřit někam, což mu dává pocit identity. Z tohoto důvodu jsou organizovány mnohé gangy. </a:t>
            </a:r>
            <a:r>
              <a:rPr lang="cs-CZ" b="1" dirty="0"/>
              <a:t>Pro vytvoření pocitu patřit někam:</a:t>
            </a:r>
          </a:p>
          <a:p>
            <a:pPr lvl="1" fontAlgn="base">
              <a:spcAft>
                <a:spcPts val="600"/>
              </a:spcAft>
            </a:pPr>
            <a:r>
              <a:rPr lang="cs-CZ" dirty="0"/>
              <a:t>Zavolejte dítě jeho jménem. Dejte mu pocítit, že jej znáte osobně a nejen jako jednoho ze skupiny. </a:t>
            </a:r>
          </a:p>
          <a:p>
            <a:pPr lvl="1" fontAlgn="base">
              <a:spcAft>
                <a:spcPts val="600"/>
              </a:spcAft>
            </a:pPr>
            <a:r>
              <a:rPr lang="cs-CZ" dirty="0"/>
              <a:t>Pomozte dětem se vzájemně poznat. Dejte jim příležitosti společně pravost na projektech a zakusit úspěch jako hlídka a skupina.</a:t>
            </a:r>
          </a:p>
          <a:p>
            <a:pPr lvl="1" fontAlgn="base">
              <a:spcAft>
                <a:spcPts val="600"/>
              </a:spcAft>
            </a:pPr>
            <a:r>
              <a:rPr lang="cs-CZ" dirty="0"/>
              <a:t>Zapojte dítě do různých částí setkání a činností. Nechte jej Vám pomoci věci připravit, přečíst biblický příběh nahlas, nebo dát ukázku. </a:t>
            </a:r>
          </a:p>
          <a:p>
            <a:pPr lvl="1" fontAlgn="base">
              <a:spcAft>
                <a:spcPts val="600"/>
              </a:spcAft>
            </a:pPr>
            <a:r>
              <a:rPr lang="cs-CZ" dirty="0"/>
              <a:t>Řekněte, “My máme takové štěstí, že tě máme v této skupině,” nebo, “Ty pracuješ dobře s tvou hlídkou.”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8  potřeb dítěte podle RR</a:t>
            </a:r>
            <a:endParaRPr lang="cs-CZ"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3" name="Zástupný symbol pro obsah 2"/>
          <p:cNvSpPr>
            <a:spLocks noGrp="1"/>
          </p:cNvSpPr>
          <p:nvPr>
            <p:ph idx="1"/>
          </p:nvPr>
        </p:nvSpPr>
        <p:spPr/>
        <p:txBody>
          <a:bodyPr>
            <a:normAutofit fontScale="70000" lnSpcReduction="20000"/>
          </a:bodyPr>
          <a:lstStyle/>
          <a:p>
            <a:r>
              <a:rPr lang="cs-CZ" b="1" dirty="0" smtClean="0"/>
              <a:t>Pocit důležitosti</a:t>
            </a:r>
            <a:endParaRPr lang="cs-CZ" dirty="0" smtClean="0"/>
          </a:p>
          <a:p>
            <a:pPr lvl="1" fontAlgn="base">
              <a:spcAft>
                <a:spcPts val="600"/>
              </a:spcAft>
            </a:pPr>
            <a:r>
              <a:rPr lang="cs-CZ" sz="2800" dirty="0"/>
              <a:t>Dítě potřebuje cítit, že je důležité pro druhé a má schopnost dělat něco, co má nějakou hodnotu. Toto mu pomůže rozvíjet sebevědomí. </a:t>
            </a:r>
            <a:r>
              <a:rPr lang="cs-CZ" sz="2800" dirty="0"/>
              <a:t>Skrze sebevědomí se dítě bude učit a vyvíjet. </a:t>
            </a:r>
            <a:r>
              <a:rPr lang="cs-CZ" sz="2800" dirty="0" smtClean="0"/>
              <a:t/>
            </a:r>
            <a:br>
              <a:rPr lang="cs-CZ" sz="2800" dirty="0" smtClean="0"/>
            </a:br>
            <a:r>
              <a:rPr lang="cs-CZ" sz="2800" dirty="0" smtClean="0"/>
              <a:t/>
            </a:r>
            <a:br>
              <a:rPr lang="cs-CZ" sz="2800" dirty="0" smtClean="0"/>
            </a:br>
            <a:r>
              <a:rPr lang="cs-CZ" sz="2800" b="1" dirty="0" smtClean="0"/>
              <a:t>Aby </a:t>
            </a:r>
            <a:r>
              <a:rPr lang="cs-CZ" sz="2800" b="1" dirty="0"/>
              <a:t>jste pomohli dětem poznat, že jsou důležité:</a:t>
            </a:r>
          </a:p>
          <a:p>
            <a:pPr lvl="1" fontAlgn="base">
              <a:spcAft>
                <a:spcPts val="600"/>
              </a:spcAft>
            </a:pPr>
            <a:r>
              <a:rPr lang="cs-CZ" sz="2800" dirty="0"/>
              <a:t>Rozvíjejte vedoucí schopnosti v každém dítěti. Nechte jej naučit skupinu nové hře, udělejte ukázku, nebo veďte jeho hlídku. </a:t>
            </a:r>
          </a:p>
          <a:p>
            <a:pPr lvl="1" fontAlgn="base">
              <a:spcAft>
                <a:spcPts val="600"/>
              </a:spcAft>
            </a:pPr>
            <a:r>
              <a:rPr lang="cs-CZ" sz="2800" dirty="0"/>
              <a:t>Odměňte úspěch, když dítě zvládne novou dovednost. Uznejte ho odměnou, jakmile  dosáhne něčeho významného. Nechte jej použít jeho novou dovednost na setkáních nebo událostech.</a:t>
            </a:r>
          </a:p>
          <a:p>
            <a:pPr lvl="1" fontAlgn="base">
              <a:spcAft>
                <a:spcPts val="600"/>
              </a:spcAft>
            </a:pPr>
            <a:r>
              <a:rPr lang="cs-CZ" sz="2800" dirty="0"/>
              <a:t>Řekněte, “Ty jsi skvělý vedoucí,” nebo, “Ty jsi věrný k splnění tvé zodpovědnosti.”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8  potřeb dítěte podle RR</a:t>
            </a:r>
            <a:endParaRPr lang="cs-CZ"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3" name="Zástupný symbol pro obsah 2"/>
          <p:cNvSpPr>
            <a:spLocks noGrp="1"/>
          </p:cNvSpPr>
          <p:nvPr>
            <p:ph idx="1"/>
          </p:nvPr>
        </p:nvSpPr>
        <p:spPr/>
        <p:txBody>
          <a:bodyPr>
            <a:normAutofit fontScale="62500" lnSpcReduction="20000"/>
          </a:bodyPr>
          <a:lstStyle/>
          <a:p>
            <a:r>
              <a:rPr lang="cs-CZ" b="1" dirty="0" smtClean="0"/>
              <a:t>Činnosti</a:t>
            </a:r>
            <a:endParaRPr lang="cs-CZ" dirty="0" smtClean="0"/>
          </a:p>
          <a:p>
            <a:pPr lvl="1" fontAlgn="base">
              <a:spcAft>
                <a:spcPts val="600"/>
              </a:spcAft>
            </a:pPr>
            <a:r>
              <a:rPr lang="cs-CZ" sz="3100" dirty="0"/>
              <a:t>Každý chlapec touží po dobrodružství a zábavě s dětmi jeho věku. </a:t>
            </a:r>
            <a:r>
              <a:rPr lang="cs-CZ" sz="3100" dirty="0"/>
              <a:t>Chlapec potřebuje přiměřené činnosti jako průchod jeho energie a k tvořivému využití jeho volného času. </a:t>
            </a:r>
            <a:r>
              <a:rPr lang="cs-CZ" sz="3100" dirty="0" smtClean="0"/>
              <a:t/>
            </a:r>
            <a:br>
              <a:rPr lang="cs-CZ" sz="3100" dirty="0" smtClean="0"/>
            </a:br>
            <a:r>
              <a:rPr lang="cs-CZ" sz="3100" dirty="0" smtClean="0"/>
              <a:t/>
            </a:r>
            <a:br>
              <a:rPr lang="cs-CZ" sz="3100" dirty="0" smtClean="0"/>
            </a:br>
            <a:r>
              <a:rPr lang="cs-CZ" sz="3100" dirty="0" smtClean="0"/>
              <a:t>Proto </a:t>
            </a:r>
            <a:r>
              <a:rPr lang="cs-CZ" sz="3100" dirty="0"/>
              <a:t>by velitel měl:</a:t>
            </a:r>
          </a:p>
          <a:p>
            <a:pPr lvl="1" fontAlgn="base">
              <a:spcAft>
                <a:spcPts val="600"/>
              </a:spcAft>
            </a:pPr>
            <a:r>
              <a:rPr lang="cs-CZ" sz="3100" dirty="0"/>
              <a:t>Rozumět tomu, že hra je důležitá pro mysl chlapce, jeho tělo, a charakter. Plánujte mít čas pro </a:t>
            </a:r>
            <a:r>
              <a:rPr lang="cs-CZ" sz="3100" dirty="0" err="1"/>
              <a:t>relax</a:t>
            </a:r>
            <a:r>
              <a:rPr lang="cs-CZ" sz="3100" dirty="0"/>
              <a:t> na každé schůzce. </a:t>
            </a:r>
          </a:p>
          <a:p>
            <a:pPr lvl="1" fontAlgn="base">
              <a:spcAft>
                <a:spcPts val="600"/>
              </a:spcAft>
            </a:pPr>
            <a:r>
              <a:rPr lang="cs-CZ" sz="3100" dirty="0"/>
              <a:t>Buďte si vědomi toho, kdy potřebuje chlapec změnit činnosti. Ať je klidný čas prostřídán aktivním časem. Střídejte činnosti tak, aby jste zahrnuli jak venkovní aktivity, tak činnosti a hry v klubovně.</a:t>
            </a:r>
          </a:p>
          <a:p>
            <a:pPr lvl="1" fontAlgn="base">
              <a:spcAft>
                <a:spcPts val="600"/>
              </a:spcAft>
            </a:pPr>
            <a:r>
              <a:rPr lang="cs-CZ" sz="3100" dirty="0"/>
              <a:t>Poskytujte činnosti, které pomohou rozvíjet svalové dovednosti.</a:t>
            </a:r>
          </a:p>
          <a:p>
            <a:pPr lvl="1" fontAlgn="base">
              <a:spcAft>
                <a:spcPts val="600"/>
              </a:spcAft>
            </a:pPr>
            <a:r>
              <a:rPr lang="cs-CZ" sz="3200" dirty="0"/>
              <a:t>Říkejte dětem</a:t>
            </a:r>
            <a:r>
              <a:rPr lang="cs-CZ" sz="3200" dirty="0" smtClean="0"/>
              <a:t>: </a:t>
            </a:r>
            <a:r>
              <a:rPr lang="cs-CZ" sz="3100" dirty="0" smtClean="0"/>
              <a:t>“</a:t>
            </a:r>
            <a:r>
              <a:rPr lang="cs-CZ" sz="3100" dirty="0"/>
              <a:t>Jsem rád, že </a:t>
            </a:r>
            <a:r>
              <a:rPr lang="cs-CZ" sz="3100" dirty="0" smtClean="0"/>
              <a:t>zkoušíš </a:t>
            </a:r>
            <a:r>
              <a:rPr lang="cs-CZ" sz="3100" dirty="0"/>
              <a:t>dělat to nejlepší co můžeš,” nebo, “Děkuji ti, že dodržuješ pravidla.”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8  potřeb dítěte podle RR</a:t>
            </a:r>
            <a:endParaRPr lang="cs-CZ"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3" name="Zástupný symbol pro obsah 2"/>
          <p:cNvSpPr>
            <a:spLocks noGrp="1"/>
          </p:cNvSpPr>
          <p:nvPr>
            <p:ph idx="1"/>
          </p:nvPr>
        </p:nvSpPr>
        <p:spPr>
          <a:xfrm>
            <a:off x="457200" y="1600200"/>
            <a:ext cx="7787208" cy="4525963"/>
          </a:xfrm>
        </p:spPr>
        <p:txBody>
          <a:bodyPr>
            <a:normAutofit fontScale="92500"/>
          </a:bodyPr>
          <a:lstStyle/>
          <a:p>
            <a:r>
              <a:rPr lang="cs-CZ" b="1" dirty="0" smtClean="0"/>
              <a:t>Příležitost pro rozvoj</a:t>
            </a:r>
            <a:r>
              <a:rPr lang="cs-CZ" dirty="0" smtClean="0"/>
              <a:t> </a:t>
            </a:r>
          </a:p>
          <a:p>
            <a:pPr lvl="1" fontAlgn="base">
              <a:lnSpc>
                <a:spcPct val="90000"/>
              </a:lnSpc>
              <a:spcAft>
                <a:spcPts val="600"/>
              </a:spcAft>
            </a:pPr>
            <a:r>
              <a:rPr lang="cs-CZ" dirty="0"/>
              <a:t>Dítě potřebuje příležitosti k objevení jeho nadání a rozvíjení schopností. </a:t>
            </a:r>
            <a:r>
              <a:rPr lang="cs-CZ" dirty="0"/>
              <a:t>Toto mu dává pocit dosažení něčeho, další důležitý krok v rozvíjení sebevědomí. </a:t>
            </a:r>
            <a:r>
              <a:rPr lang="cs-CZ" dirty="0" smtClean="0"/>
              <a:t/>
            </a:r>
            <a:br>
              <a:rPr lang="cs-CZ" dirty="0" smtClean="0"/>
            </a:br>
            <a:r>
              <a:rPr lang="cs-CZ" b="1" dirty="0" smtClean="0"/>
              <a:t>K </a:t>
            </a:r>
            <a:r>
              <a:rPr lang="cs-CZ" b="1" dirty="0"/>
              <a:t>pomoci dětem s tímto, velitel potřebuje:</a:t>
            </a:r>
          </a:p>
          <a:p>
            <a:pPr lvl="1" fontAlgn="base">
              <a:lnSpc>
                <a:spcPct val="90000"/>
              </a:lnSpc>
              <a:spcAft>
                <a:spcPts val="600"/>
              </a:spcAft>
            </a:pPr>
            <a:r>
              <a:rPr lang="cs-CZ" dirty="0"/>
              <a:t>Soustředit se na pomoc dítěti pro splnění požadavků v </a:t>
            </a:r>
            <a:r>
              <a:rPr lang="cs-CZ" dirty="0" err="1"/>
              <a:t>odborkách</a:t>
            </a:r>
            <a:r>
              <a:rPr lang="cs-CZ" dirty="0"/>
              <a:t> </a:t>
            </a:r>
            <a:r>
              <a:rPr lang="cs-CZ" dirty="0" smtClean="0"/>
              <a:t>Poskytněte </a:t>
            </a:r>
            <a:r>
              <a:rPr lang="cs-CZ" dirty="0"/>
              <a:t>příležitosti pro dítě, aby pracovalo samostatně a také ve skupině.</a:t>
            </a:r>
          </a:p>
          <a:p>
            <a:pPr lvl="1" fontAlgn="base">
              <a:lnSpc>
                <a:spcPct val="90000"/>
              </a:lnSpc>
              <a:spcAft>
                <a:spcPts val="600"/>
              </a:spcAft>
            </a:pPr>
            <a:r>
              <a:rPr lang="cs-CZ" sz="2800" dirty="0"/>
              <a:t>Říkejte dětem</a:t>
            </a:r>
            <a:r>
              <a:rPr lang="cs-CZ" sz="2800" dirty="0" smtClean="0"/>
              <a:t>: </a:t>
            </a:r>
            <a:r>
              <a:rPr lang="cs-CZ" dirty="0" smtClean="0"/>
              <a:t>“Děkuji, udělal jsi to moc dobře” </a:t>
            </a:r>
            <a:r>
              <a:rPr lang="cs-CZ" dirty="0"/>
              <a:t>nebo, “Jaký je </a:t>
            </a:r>
            <a:r>
              <a:rPr lang="cs-CZ" dirty="0" smtClean="0"/>
              <a:t>Tvůj </a:t>
            </a:r>
            <a:r>
              <a:rPr lang="cs-CZ" dirty="0"/>
              <a:t>příští cíl, a jak </a:t>
            </a:r>
            <a:r>
              <a:rPr lang="cs-CZ" dirty="0" smtClean="0"/>
              <a:t>jej dosáhneš?”</a:t>
            </a: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8  potřeb dítěte podle RR</a:t>
            </a:r>
            <a:endParaRPr lang="cs-CZ"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3" name="Zástupný symbol pro obsah 2"/>
          <p:cNvSpPr>
            <a:spLocks noGrp="1"/>
          </p:cNvSpPr>
          <p:nvPr>
            <p:ph idx="1"/>
          </p:nvPr>
        </p:nvSpPr>
        <p:spPr/>
        <p:txBody>
          <a:bodyPr>
            <a:normAutofit fontScale="92500" lnSpcReduction="10000"/>
          </a:bodyPr>
          <a:lstStyle/>
          <a:p>
            <a:r>
              <a:rPr lang="cs-CZ" b="1" dirty="0" smtClean="0"/>
              <a:t>Vedení</a:t>
            </a:r>
            <a:endParaRPr lang="cs-CZ" dirty="0" smtClean="0"/>
          </a:p>
          <a:p>
            <a:pPr lvl="1" hangingPunct="0"/>
            <a:r>
              <a:rPr lang="cs-CZ" sz="2300" dirty="0" smtClean="0"/>
              <a:t>Dítě potřebuje pravidla </a:t>
            </a:r>
            <a:r>
              <a:rPr lang="cs-CZ" sz="2300" dirty="0" smtClean="0"/>
              <a:t>chování </a:t>
            </a:r>
            <a:r>
              <a:rPr lang="cs-CZ" sz="2300" dirty="0" smtClean="0"/>
              <a:t>pro život. Dítě, které je drženo v mezích jistých pravidel je šťastnější a cítí se bezpečné. </a:t>
            </a:r>
            <a:r>
              <a:rPr lang="cs-CZ" sz="2300" dirty="0" smtClean="0"/>
              <a:t/>
            </a:r>
            <a:br>
              <a:rPr lang="cs-CZ" sz="2300" dirty="0" smtClean="0"/>
            </a:br>
            <a:r>
              <a:rPr lang="cs-CZ" sz="2300" b="1" dirty="0" smtClean="0"/>
              <a:t>Zde </a:t>
            </a:r>
            <a:r>
              <a:rPr lang="cs-CZ" sz="2300" b="1" dirty="0" smtClean="0"/>
              <a:t>jsou některé návrhy: </a:t>
            </a:r>
          </a:p>
          <a:p>
            <a:pPr lvl="1" fontAlgn="base" hangingPunct="0"/>
            <a:r>
              <a:rPr lang="cs-CZ" sz="2300" dirty="0" smtClean="0"/>
              <a:t>Buďte pevní, přesto soucitní.</a:t>
            </a:r>
          </a:p>
          <a:p>
            <a:pPr lvl="1" fontAlgn="base" hangingPunct="0"/>
            <a:r>
              <a:rPr lang="cs-CZ" sz="2300" dirty="0" smtClean="0"/>
              <a:t>Včleňte </a:t>
            </a:r>
            <a:r>
              <a:rPr lang="cs-CZ" sz="2300" dirty="0" err="1" smtClean="0"/>
              <a:t>Zákonník</a:t>
            </a:r>
            <a:r>
              <a:rPr lang="cs-CZ" sz="2300" dirty="0" smtClean="0"/>
              <a:t> RR do lekce, pobožností, a činností. Pomozte dětem vidět jeho  platnost v denním životě.</a:t>
            </a:r>
          </a:p>
          <a:p>
            <a:pPr lvl="1" fontAlgn="base" hangingPunct="0"/>
            <a:r>
              <a:rPr lang="cs-CZ" sz="2300" dirty="0" smtClean="0"/>
              <a:t>Mluvte o volbách a rozhodnutích založených na biblických kritériích.</a:t>
            </a:r>
          </a:p>
          <a:p>
            <a:pPr lvl="1" fontAlgn="base" hangingPunct="0"/>
            <a:r>
              <a:rPr lang="cs-CZ" sz="2300" dirty="0" smtClean="0"/>
              <a:t>Říkejte dětem: </a:t>
            </a:r>
            <a:r>
              <a:rPr lang="cs-CZ" sz="2300" dirty="0" smtClean="0"/>
              <a:t>“Ty jsi skvělým příkladem pro druhé,” nebo, “Děkuji ti, že jsi ukázal druhým, jak dodržovat pravidla.”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8  potřeb dítěte podle RR</a:t>
            </a:r>
            <a:endParaRPr lang="cs-CZ"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3" name="Zástupný symbol pro obsah 2"/>
          <p:cNvSpPr>
            <a:spLocks noGrp="1"/>
          </p:cNvSpPr>
          <p:nvPr>
            <p:ph idx="1"/>
          </p:nvPr>
        </p:nvSpPr>
        <p:spPr/>
        <p:txBody>
          <a:bodyPr>
            <a:normAutofit fontScale="62500" lnSpcReduction="20000"/>
          </a:bodyPr>
          <a:lstStyle/>
          <a:p>
            <a:r>
              <a:rPr lang="cs-CZ" b="1" dirty="0" smtClean="0"/>
              <a:t>Křesťanský život</a:t>
            </a:r>
            <a:endParaRPr lang="cs-CZ" dirty="0" smtClean="0"/>
          </a:p>
          <a:p>
            <a:pPr lvl="1" fontAlgn="base" hangingPunct="0">
              <a:spcAft>
                <a:spcPts val="600"/>
              </a:spcAft>
            </a:pPr>
            <a:r>
              <a:rPr lang="cs-CZ" sz="3000" dirty="0"/>
              <a:t>Dítěti musí být dána příležitost přijmout Krista. Ono potřebuje tu vnitřní sílu, kterou přináší Kristova přítomnost. </a:t>
            </a:r>
            <a:r>
              <a:rPr lang="cs-CZ" sz="3000" dirty="0"/>
              <a:t>Navštěvování církve, studium Bible, modlitba, a svědčení jsou mezi dětmi  nejdůležitější potřeby. </a:t>
            </a:r>
            <a:r>
              <a:rPr lang="cs-CZ" sz="3000" dirty="0" smtClean="0"/>
              <a:t/>
            </a:r>
            <a:br>
              <a:rPr lang="cs-CZ" sz="3000" dirty="0" smtClean="0"/>
            </a:br>
            <a:r>
              <a:rPr lang="cs-CZ" sz="3000" dirty="0" smtClean="0"/>
              <a:t/>
            </a:r>
            <a:br>
              <a:rPr lang="cs-CZ" sz="3000" dirty="0" smtClean="0"/>
            </a:br>
            <a:r>
              <a:rPr lang="cs-CZ" sz="3000" b="1" dirty="0" smtClean="0"/>
              <a:t>Aby </a:t>
            </a:r>
            <a:r>
              <a:rPr lang="cs-CZ" sz="3000" b="1" dirty="0"/>
              <a:t>pomohl dětem růst duchovně, velitel potřebuje:</a:t>
            </a:r>
          </a:p>
          <a:p>
            <a:pPr lvl="1" fontAlgn="base" hangingPunct="0">
              <a:spcAft>
                <a:spcPts val="600"/>
              </a:spcAft>
            </a:pPr>
            <a:r>
              <a:rPr lang="cs-CZ" sz="3000" dirty="0"/>
              <a:t>Být citlivý na připravenost dítěte k přijmutí Krista. </a:t>
            </a:r>
            <a:r>
              <a:rPr lang="cs-CZ" sz="3000" dirty="0" smtClean="0"/>
              <a:t>Buďte </a:t>
            </a:r>
            <a:r>
              <a:rPr lang="cs-CZ" sz="3000" dirty="0"/>
              <a:t>pravdiví v odpovídání otázek. </a:t>
            </a:r>
            <a:r>
              <a:rPr lang="cs-CZ" sz="3000" dirty="0"/>
              <a:t>Nemusíte mít vždy odpověď, ale ujistěte dítě, že ji zkusíte najít nebo že můžete prozkoumat toto téma společně. Pozvěte hosta na Vaše setkání, aby se dotkl složitých otázek.</a:t>
            </a:r>
          </a:p>
          <a:p>
            <a:pPr lvl="1" fontAlgn="base" hangingPunct="0">
              <a:spcAft>
                <a:spcPts val="600"/>
              </a:spcAft>
            </a:pPr>
            <a:r>
              <a:rPr lang="cs-CZ" sz="3000" dirty="0"/>
              <a:t>Poskytněte příležitosti pro dítě, aby prožilo dávání, uctívání, a modlitbu během setkání a událostí.</a:t>
            </a:r>
          </a:p>
          <a:p>
            <a:pPr lvl="1" fontAlgn="base" hangingPunct="0">
              <a:spcAft>
                <a:spcPts val="600"/>
              </a:spcAft>
            </a:pPr>
            <a:r>
              <a:rPr lang="cs-CZ" sz="3000" dirty="0" smtClean="0"/>
              <a:t>Říkejte dětem: </a:t>
            </a:r>
            <a:r>
              <a:rPr lang="cs-CZ" sz="3000" dirty="0"/>
              <a:t>“Děkuji ti, že jsi živoucím svědectvím,” </a:t>
            </a:r>
            <a:r>
              <a:rPr lang="cs-CZ" sz="3000" dirty="0" smtClean="0"/>
              <a:t/>
            </a:r>
            <a:br>
              <a:rPr lang="cs-CZ" sz="3000" dirty="0" smtClean="0"/>
            </a:br>
            <a:r>
              <a:rPr lang="cs-CZ" sz="3000" dirty="0" smtClean="0"/>
              <a:t>nebo</a:t>
            </a:r>
            <a:r>
              <a:rPr lang="cs-CZ" sz="3000" dirty="0"/>
              <a:t>, “Jsem hrdý, že jsi přivedl přítele na toto setkání.”</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Vychováváme naše děti</a:t>
            </a:r>
          </a:p>
        </p:txBody>
      </p:sp>
      <p:sp>
        <p:nvSpPr>
          <p:cNvPr id="3" name="Zástupný symbol pro obsah 2"/>
          <p:cNvSpPr>
            <a:spLocks noGrp="1"/>
          </p:cNvSpPr>
          <p:nvPr>
            <p:ph idx="1"/>
          </p:nvPr>
        </p:nvSpPr>
        <p:spPr>
          <a:xfrm>
            <a:off x="457200" y="1600200"/>
            <a:ext cx="8507288" cy="5141168"/>
          </a:xfrm>
        </p:spPr>
        <p:txBody>
          <a:bodyPr>
            <a:normAutofit fontScale="70000" lnSpcReduction="20000"/>
          </a:bodyPr>
          <a:lstStyle/>
          <a:p>
            <a:r>
              <a:rPr lang="cs-CZ" dirty="0" smtClean="0"/>
              <a:t>Úkol pro rodiče: 5. Mojžíšova 6,1-9</a:t>
            </a:r>
          </a:p>
          <a:p>
            <a:pPr algn="ctr">
              <a:buNone/>
            </a:pPr>
            <a:r>
              <a:rPr lang="cs-CZ" dirty="0" smtClean="0"/>
              <a:t>Toto jsou přikázání, nařízení a práva, kterým vás Hospodin, váš Bůh, přikázal vyučovat, abyste je dodržovali v zemi, do níž táhnete a kterou máte obsadit:   </a:t>
            </a:r>
            <a:br>
              <a:rPr lang="cs-CZ" dirty="0" smtClean="0"/>
            </a:br>
            <a:r>
              <a:rPr lang="cs-CZ" dirty="0" smtClean="0"/>
              <a:t>Aby ses bál Hospodina, svého Boha, a bedlivě dbal na všechna jeho nařízení a příkazy, které ti udílím, </a:t>
            </a:r>
            <a:r>
              <a:rPr lang="cs-CZ" b="1" dirty="0" smtClean="0">
                <a:solidFill>
                  <a:srgbClr val="FF0000"/>
                </a:solidFill>
              </a:rPr>
              <a:t>ty i tvůj syn a tvůj vnuk</a:t>
            </a:r>
            <a:r>
              <a:rPr lang="cs-CZ" dirty="0" smtClean="0"/>
              <a:t>, po všechny dny svého života, abys byl dlouho živ. </a:t>
            </a:r>
            <a:br>
              <a:rPr lang="cs-CZ" dirty="0" smtClean="0"/>
            </a:br>
            <a:r>
              <a:rPr lang="cs-CZ" dirty="0" smtClean="0"/>
              <a:t>Poslouchej je, Izraeli, a bedlivě je dodržuj. Tak se ti povede dobře a velmi se rozmnožíte v zemi oplývající mlékem a medem, jak ti přislíbil Hospodin, Bůh tvých otců.  </a:t>
            </a:r>
            <a:br>
              <a:rPr lang="cs-CZ" dirty="0" smtClean="0"/>
            </a:br>
            <a:r>
              <a:rPr lang="cs-CZ" dirty="0" smtClean="0"/>
              <a:t>Slyš, Izraeli, Hospodin je náš Bůh, Hospodin jediný.  Budeš milovat Hospodina, svého Boha, celým svým srdcem a celou svou duší a celou svou silou. A tato slova, která ti dnes přikazuji, budeš mít v srdci. </a:t>
            </a:r>
            <a:br>
              <a:rPr lang="cs-CZ" dirty="0" smtClean="0"/>
            </a:br>
            <a:r>
              <a:rPr lang="cs-CZ" dirty="0" smtClean="0"/>
              <a:t>Budeš je vštěpovat svým synům a budeš o nich rozmlouvat, když budeš sedět doma nebo půjdeš cestou, když budeš uléhat nebo vstávat. Uvážeš si je jako znamení na ruku a budeš je mít jako pásek na čele mezi očima. Napíšeš je také na veřeje svého domu a na své brány. </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Vychováváme naše děti</a:t>
            </a:r>
          </a:p>
        </p:txBody>
      </p:sp>
      <p:sp>
        <p:nvSpPr>
          <p:cNvPr id="3" name="Zástupný symbol pro obsah 2"/>
          <p:cNvSpPr>
            <a:spLocks noGrp="1"/>
          </p:cNvSpPr>
          <p:nvPr>
            <p:ph idx="1"/>
          </p:nvPr>
        </p:nvSpPr>
        <p:spPr>
          <a:xfrm>
            <a:off x="457200" y="1600200"/>
            <a:ext cx="8507288" cy="5141168"/>
          </a:xfrm>
        </p:spPr>
        <p:txBody>
          <a:bodyPr>
            <a:normAutofit fontScale="70000" lnSpcReduction="20000"/>
          </a:bodyPr>
          <a:lstStyle/>
          <a:p>
            <a:r>
              <a:rPr lang="cs-CZ" dirty="0" smtClean="0"/>
              <a:t>Úkol pro rodiče: 5. Mojžíšova 6,1-9</a:t>
            </a:r>
          </a:p>
          <a:p>
            <a:pPr algn="ctr">
              <a:buNone/>
            </a:pPr>
            <a:r>
              <a:rPr lang="cs-CZ" dirty="0" smtClean="0"/>
              <a:t>Toto jsou přikázání, nařízení a práva, kterým vás Hospodin, váš Bůh, přikázal vyučovat, abyste je dodržovali v zemi, do níž táhnete a kterou máte obsadit:   </a:t>
            </a:r>
            <a:br>
              <a:rPr lang="cs-CZ" dirty="0" smtClean="0"/>
            </a:br>
            <a:r>
              <a:rPr lang="cs-CZ" dirty="0" smtClean="0"/>
              <a:t>Aby ses bál Hospodina, svého Boha, a bedlivě dbal na všechna jeho nařízení a příkazy, které ti udílím, </a:t>
            </a:r>
            <a:r>
              <a:rPr lang="cs-CZ" b="1" dirty="0" smtClean="0">
                <a:solidFill>
                  <a:srgbClr val="FF0000"/>
                </a:solidFill>
              </a:rPr>
              <a:t>ty i tvůj syn a tvůj vnuk</a:t>
            </a:r>
            <a:r>
              <a:rPr lang="cs-CZ" dirty="0" smtClean="0"/>
              <a:t>, po všechny dny svého života, abys byl dlouho živ. </a:t>
            </a:r>
            <a:br>
              <a:rPr lang="cs-CZ" dirty="0" smtClean="0"/>
            </a:br>
            <a:r>
              <a:rPr lang="cs-CZ" dirty="0" smtClean="0"/>
              <a:t>Poslouchej je, Izraeli, a bedlivě je dodržuj. Tak se ti povede dobře a velmi se rozmnožíte v zemi oplývající mlékem a medem, jak ti přislíbil Hospodin, Bůh tvých otců.  </a:t>
            </a:r>
            <a:br>
              <a:rPr lang="cs-CZ" dirty="0" smtClean="0"/>
            </a:br>
            <a:r>
              <a:rPr lang="cs-CZ" dirty="0" smtClean="0"/>
              <a:t>Slyš, Izraeli, Hospodin je náš Bůh, Hospodin jediný.  Budeš milovat Hospodina, svého Boha, celým svým srdcem a celou svou duší a celou svou silou. A tato slova, která ti dnes přikazuji, budeš mít v srdci. </a:t>
            </a:r>
            <a:br>
              <a:rPr lang="cs-CZ" dirty="0" smtClean="0"/>
            </a:br>
            <a:r>
              <a:rPr lang="cs-CZ" b="1" dirty="0" smtClean="0">
                <a:solidFill>
                  <a:srgbClr val="FF0000"/>
                </a:solidFill>
              </a:rPr>
              <a:t>Budeš je vštěpovat svým synům a budeš o nich rozmlouvat</a:t>
            </a:r>
            <a:r>
              <a:rPr lang="cs-CZ" dirty="0" smtClean="0"/>
              <a:t>, když budeš sedět doma nebo půjdeš cestou, když budeš uléhat nebo vstávat. Uvážeš si je jako znamení na ruku a budeš je mít jako pásek na čele mezi očima. Napíšeš je také na veřeje svého domu a na své brány. </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Vychováváme naše děti</a:t>
            </a:r>
          </a:p>
        </p:txBody>
      </p:sp>
      <p:sp>
        <p:nvSpPr>
          <p:cNvPr id="3" name="Zástupný symbol pro obsah 2"/>
          <p:cNvSpPr>
            <a:spLocks noGrp="1"/>
          </p:cNvSpPr>
          <p:nvPr>
            <p:ph idx="1"/>
          </p:nvPr>
        </p:nvSpPr>
        <p:spPr>
          <a:xfrm>
            <a:off x="457200" y="1600200"/>
            <a:ext cx="8507288" cy="4525963"/>
          </a:xfrm>
        </p:spPr>
        <p:txBody>
          <a:bodyPr>
            <a:normAutofit fontScale="55000" lnSpcReduction="20000"/>
          </a:bodyPr>
          <a:lstStyle/>
          <a:p>
            <a:pPr marL="180000" lvl="1">
              <a:buNone/>
            </a:pPr>
            <a:r>
              <a:rPr lang="cs-CZ" sz="3800" b="1" dirty="0" smtClean="0"/>
              <a:t>Jsme zodpovědní za sebe, za své děti a za své vnoučata!</a:t>
            </a:r>
          </a:p>
          <a:p>
            <a:pPr lvl="0">
              <a:spcBef>
                <a:spcPts val="1200"/>
              </a:spcBef>
            </a:pPr>
            <a:r>
              <a:rPr lang="cs-CZ" sz="3200" dirty="0" smtClean="0"/>
              <a:t>Hospodin slibuje, že pokud budeme žít podle Božího Slova, bude se nám dobře dařit</a:t>
            </a:r>
            <a:r>
              <a:rPr lang="cs-CZ" sz="3200" dirty="0" smtClean="0"/>
              <a:t>.</a:t>
            </a:r>
            <a:r>
              <a:rPr lang="cs-CZ" sz="2800" dirty="0" smtClean="0"/>
              <a:t/>
            </a:r>
            <a:br>
              <a:rPr lang="cs-CZ" sz="2800" dirty="0" smtClean="0"/>
            </a:br>
            <a:endParaRPr lang="cs-CZ" sz="2800" dirty="0" smtClean="0"/>
          </a:p>
          <a:p>
            <a:pPr lvl="0">
              <a:spcBef>
                <a:spcPts val="1200"/>
              </a:spcBef>
            </a:pPr>
            <a:r>
              <a:rPr lang="cs-CZ" sz="3200" dirty="0" smtClean="0"/>
              <a:t>Jde o to, abychom </a:t>
            </a:r>
            <a:r>
              <a:rPr lang="cs-CZ" sz="3200" b="1" dirty="0" smtClean="0"/>
              <a:t>„Milovali Hospodina celým srdcem, duší a sílou“.</a:t>
            </a:r>
            <a:endParaRPr lang="cs-CZ" sz="3200" dirty="0" smtClean="0"/>
          </a:p>
          <a:p>
            <a:pPr lvl="1">
              <a:spcBef>
                <a:spcPts val="1200"/>
              </a:spcBef>
            </a:pPr>
            <a:r>
              <a:rPr lang="cs-CZ" sz="2800" dirty="0" smtClean="0"/>
              <a:t>Pánu jde o vztah, ne o otročí poslouchání.</a:t>
            </a:r>
          </a:p>
          <a:p>
            <a:pPr lvl="1">
              <a:spcBef>
                <a:spcPts val="1200"/>
              </a:spcBef>
            </a:pPr>
            <a:r>
              <a:rPr lang="cs-CZ" sz="2800" dirty="0" smtClean="0"/>
              <a:t>Všimněte si, že to je vlastně první přikázání – „budete mně milovat ….“</a:t>
            </a:r>
          </a:p>
          <a:p>
            <a:pPr lvl="1">
              <a:spcBef>
                <a:spcPts val="1200"/>
              </a:spcBef>
            </a:pPr>
            <a:r>
              <a:rPr lang="cs-CZ" sz="2800" dirty="0" smtClean="0"/>
              <a:t>POSLOUCHAT – ano, ale jako výsledek lásky k Pánu.</a:t>
            </a:r>
          </a:p>
          <a:p>
            <a:pPr lvl="1">
              <a:spcBef>
                <a:spcPts val="1200"/>
              </a:spcBef>
            </a:pPr>
            <a:r>
              <a:rPr lang="cs-CZ" sz="2800" dirty="0" smtClean="0"/>
              <a:t>Naše láska se má projevit tím, že budeme </a:t>
            </a:r>
            <a:r>
              <a:rPr lang="cs-CZ" sz="2800" b="1" dirty="0" smtClean="0"/>
              <a:t>poslouchat Jeho Slovo. </a:t>
            </a:r>
            <a:br>
              <a:rPr lang="cs-CZ" sz="2800" b="1" dirty="0" smtClean="0"/>
            </a:br>
            <a:r>
              <a:rPr lang="cs-CZ" sz="2800" b="1" dirty="0" smtClean="0"/>
              <a:t>(Máme je mít v srdci – neustále)</a:t>
            </a:r>
            <a:endParaRPr lang="cs-CZ" sz="2800" dirty="0" smtClean="0"/>
          </a:p>
          <a:p>
            <a:pPr marL="448056" lvl="1" indent="0" algn="ctr">
              <a:spcBef>
                <a:spcPts val="1200"/>
              </a:spcBef>
              <a:buNone/>
            </a:pPr>
            <a:r>
              <a:rPr lang="cs-CZ" sz="2800" dirty="0" smtClean="0"/>
              <a:t>Jan 14:23: </a:t>
            </a:r>
            <a:r>
              <a:rPr lang="cs-CZ" sz="3600" b="1" dirty="0" smtClean="0"/>
              <a:t>Kdo mně miluje, bude zachovávat mé slovo, </a:t>
            </a:r>
            <a:br>
              <a:rPr lang="cs-CZ" sz="3600" b="1" dirty="0" smtClean="0"/>
            </a:br>
            <a:r>
              <a:rPr lang="cs-CZ" sz="3600" b="1" dirty="0" smtClean="0"/>
              <a:t>a můj Otec ho bude milovat; </a:t>
            </a:r>
            <a:br>
              <a:rPr lang="cs-CZ" sz="3600" b="1" dirty="0" smtClean="0"/>
            </a:br>
            <a:r>
              <a:rPr lang="cs-CZ" sz="3600" b="1" dirty="0" smtClean="0"/>
              <a:t>přijdeme k němu a učiníme si u něho příbytek.</a:t>
            </a:r>
            <a:r>
              <a:rPr lang="cs-CZ" sz="2800" b="1" u="sng" dirty="0" smtClean="0"/>
              <a:t/>
            </a:r>
            <a:br>
              <a:rPr lang="cs-CZ" sz="2800" b="1" u="sng" dirty="0" smtClean="0"/>
            </a:br>
            <a:endParaRPr lang="cs-CZ"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Vychováváme naše děti</a:t>
            </a:r>
          </a:p>
        </p:txBody>
      </p:sp>
      <p:sp>
        <p:nvSpPr>
          <p:cNvPr id="3" name="Zástupný symbol pro obsah 2"/>
          <p:cNvSpPr>
            <a:spLocks noGrp="1"/>
          </p:cNvSpPr>
          <p:nvPr>
            <p:ph idx="1"/>
          </p:nvPr>
        </p:nvSpPr>
        <p:spPr/>
        <p:txBody>
          <a:bodyPr>
            <a:normAutofit/>
          </a:bodyPr>
          <a:lstStyle/>
          <a:p>
            <a:pPr lvl="0"/>
            <a:r>
              <a:rPr lang="cs-CZ" sz="2800" dirty="0" smtClean="0"/>
              <a:t>Názory dnešní společnosti se podstatně liší od toho, co nás učí Bible.</a:t>
            </a:r>
            <a:br>
              <a:rPr lang="cs-CZ" sz="2800" dirty="0" smtClean="0"/>
            </a:br>
            <a:r>
              <a:rPr lang="cs-CZ" sz="2800" dirty="0" smtClean="0"/>
              <a:t>Nedejme se ovlivnit. Většina ne vždy má pravdu.</a:t>
            </a:r>
          </a:p>
          <a:p>
            <a:pPr lvl="0"/>
            <a:r>
              <a:rPr lang="cs-CZ" sz="2800" dirty="0" smtClean="0"/>
              <a:t>Např. Úmluva o právech dítěte … </a:t>
            </a:r>
          </a:p>
          <a:p>
            <a:pPr lvl="0"/>
            <a:r>
              <a:rPr lang="cs-CZ" sz="2800" dirty="0" smtClean="0"/>
              <a:t>Názory na způsob výchovy</a:t>
            </a:r>
          </a:p>
          <a:p>
            <a:pPr lvl="0"/>
            <a:r>
              <a:rPr lang="cs-CZ" sz="2800" dirty="0" smtClean="0"/>
              <a:t>Normy morálky</a:t>
            </a:r>
          </a:p>
          <a:p>
            <a:pPr lvl="0"/>
            <a:r>
              <a:rPr lang="cs-CZ" sz="2800" dirty="0" smtClean="0"/>
              <a:t>Svoboda v pojetí dnešních médii</a:t>
            </a:r>
            <a:endParaRPr lang="cs-CZ"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Vychováváme naše děti</a:t>
            </a:r>
          </a:p>
        </p:txBody>
      </p:sp>
      <p:sp>
        <p:nvSpPr>
          <p:cNvPr id="3" name="Zástupný symbol pro obsah 2"/>
          <p:cNvSpPr>
            <a:spLocks noGrp="1"/>
          </p:cNvSpPr>
          <p:nvPr>
            <p:ph idx="1"/>
          </p:nvPr>
        </p:nvSpPr>
        <p:spPr/>
        <p:txBody>
          <a:bodyPr>
            <a:normAutofit/>
          </a:bodyPr>
          <a:lstStyle/>
          <a:p>
            <a:pPr lvl="0"/>
            <a:r>
              <a:rPr lang="cs-CZ" sz="2800" dirty="0" smtClean="0"/>
              <a:t>Nebuďme naivní – naše děti nejsou vůči těmto vlivům imunní. </a:t>
            </a:r>
          </a:p>
          <a:p>
            <a:pPr lvl="0"/>
            <a:r>
              <a:rPr lang="cs-CZ" sz="2800" dirty="0" smtClean="0"/>
              <a:t>Lidé dnes jsou vystavení pokušení mnohem více než kdy v minulosti.</a:t>
            </a:r>
          </a:p>
          <a:p>
            <a:pPr lvl="0"/>
            <a:r>
              <a:rPr lang="cs-CZ" sz="2800" dirty="0" smtClean="0"/>
              <a:t>Jak s tím můžeme bojovat?</a:t>
            </a:r>
            <a:br>
              <a:rPr lang="cs-CZ" sz="2800" dirty="0" smtClean="0"/>
            </a:br>
            <a:r>
              <a:rPr lang="cs-CZ" sz="2800" dirty="0" smtClean="0"/>
              <a:t>Jak ochránit naše děti?</a:t>
            </a:r>
            <a:endParaRPr lang="cs-CZ" sz="2800" dirty="0"/>
          </a:p>
        </p:txBody>
      </p:sp>
    </p:spTree>
    <p:extLst>
      <p:ext uri="{BB962C8B-B14F-4D97-AF65-F5344CB8AC3E}">
        <p14:creationId xmlns:p14="http://schemas.microsoft.com/office/powerpoint/2010/main" val="2897780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Vychováváme naše děti</a:t>
            </a:r>
          </a:p>
        </p:txBody>
      </p:sp>
      <p:sp>
        <p:nvSpPr>
          <p:cNvPr id="3" name="Zástupný symbol pro obsah 2"/>
          <p:cNvSpPr>
            <a:spLocks noGrp="1"/>
          </p:cNvSpPr>
          <p:nvPr>
            <p:ph idx="1"/>
          </p:nvPr>
        </p:nvSpPr>
        <p:spPr/>
        <p:txBody>
          <a:bodyPr>
            <a:normAutofit lnSpcReduction="10000"/>
          </a:bodyPr>
          <a:lstStyle/>
          <a:p>
            <a:pPr lvl="0"/>
            <a:r>
              <a:rPr lang="cs-CZ" sz="2800" dirty="0" smtClean="0"/>
              <a:t>Vštěpovat svým synům Boží Slovo = </a:t>
            </a:r>
            <a:r>
              <a:rPr lang="cs-CZ" sz="2800" dirty="0" smtClean="0"/>
              <a:t/>
            </a:r>
            <a:br>
              <a:rPr lang="cs-CZ" sz="2800" dirty="0" smtClean="0"/>
            </a:br>
            <a:r>
              <a:rPr lang="cs-CZ" sz="2800" dirty="0" smtClean="0"/>
              <a:t>to </a:t>
            </a:r>
            <a:r>
              <a:rPr lang="cs-CZ" sz="2800" dirty="0" smtClean="0"/>
              <a:t>je naše zodpovědnost. </a:t>
            </a:r>
            <a:r>
              <a:rPr lang="cs-CZ" sz="2800" b="1" u="sng" dirty="0" smtClean="0"/>
              <a:t>Boží nařízení.</a:t>
            </a:r>
            <a:br>
              <a:rPr lang="cs-CZ" sz="2800" b="1" u="sng" dirty="0" smtClean="0"/>
            </a:br>
            <a:endParaRPr lang="cs-CZ" sz="2800" dirty="0" smtClean="0"/>
          </a:p>
          <a:p>
            <a:pPr lvl="0"/>
            <a:r>
              <a:rPr lang="cs-CZ" sz="2800" dirty="0" smtClean="0"/>
              <a:t>Charles </a:t>
            </a:r>
            <a:r>
              <a:rPr lang="cs-CZ" sz="2800" dirty="0" err="1" smtClean="0"/>
              <a:t>Spurgeon</a:t>
            </a:r>
            <a:r>
              <a:rPr lang="cs-CZ" sz="2800" dirty="0" smtClean="0"/>
              <a:t> říkal:</a:t>
            </a:r>
            <a:br>
              <a:rPr lang="cs-CZ" sz="2800" dirty="0" smtClean="0"/>
            </a:br>
            <a:r>
              <a:rPr lang="cs-CZ" sz="2800" dirty="0" smtClean="0"/>
              <a:t> „Z mladých křesťanů se stávají nejlepší křesťané.“</a:t>
            </a:r>
            <a:br>
              <a:rPr lang="cs-CZ" sz="2800" dirty="0" smtClean="0"/>
            </a:br>
            <a:endParaRPr lang="cs-CZ" sz="2800" dirty="0" smtClean="0"/>
          </a:p>
          <a:p>
            <a:pPr lvl="0"/>
            <a:r>
              <a:rPr lang="cs-CZ" sz="2800" dirty="0" smtClean="0"/>
              <a:t>Hledáš Boží povolání?</a:t>
            </a:r>
            <a:br>
              <a:rPr lang="cs-CZ" sz="2800" dirty="0" smtClean="0"/>
            </a:br>
            <a:r>
              <a:rPr lang="cs-CZ" sz="2800" dirty="0" smtClean="0"/>
              <a:t>Co </a:t>
            </a:r>
            <a:r>
              <a:rPr lang="cs-CZ" sz="2800" dirty="0" smtClean="0"/>
              <a:t>když máš být pouze matkou (otcem)</a:t>
            </a:r>
            <a:br>
              <a:rPr lang="cs-CZ" sz="2800" dirty="0" smtClean="0"/>
            </a:br>
            <a:r>
              <a:rPr lang="cs-CZ" sz="2800" dirty="0" smtClean="0"/>
              <a:t>příštího Samuele? </a:t>
            </a:r>
            <a:endParaRPr lang="cs-CZ" sz="2800" dirty="0"/>
          </a:p>
        </p:txBody>
      </p:sp>
    </p:spTree>
    <p:extLst>
      <p:ext uri="{BB962C8B-B14F-4D97-AF65-F5344CB8AC3E}">
        <p14:creationId xmlns:p14="http://schemas.microsoft.com/office/powerpoint/2010/main" val="1270633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Vychováváme naše děti</a:t>
            </a:r>
          </a:p>
        </p:txBody>
      </p:sp>
      <p:sp>
        <p:nvSpPr>
          <p:cNvPr id="3" name="Zástupný symbol pro obsah 2"/>
          <p:cNvSpPr>
            <a:spLocks noGrp="1"/>
          </p:cNvSpPr>
          <p:nvPr>
            <p:ph idx="1"/>
          </p:nvPr>
        </p:nvSpPr>
        <p:spPr/>
        <p:txBody>
          <a:bodyPr>
            <a:normAutofit/>
          </a:bodyPr>
          <a:lstStyle/>
          <a:p>
            <a:pPr>
              <a:spcBef>
                <a:spcPts val="1200"/>
              </a:spcBef>
            </a:pPr>
            <a:r>
              <a:rPr lang="cs-CZ" sz="2000" dirty="0" smtClean="0"/>
              <a:t>Přísloví 13:24 </a:t>
            </a:r>
            <a:r>
              <a:rPr lang="cs-CZ" sz="2800" dirty="0" smtClean="0"/>
              <a:t> </a:t>
            </a:r>
            <a:br>
              <a:rPr lang="cs-CZ" sz="2800" dirty="0" smtClean="0"/>
            </a:br>
            <a:r>
              <a:rPr lang="cs-CZ" sz="2800" dirty="0" smtClean="0"/>
              <a:t>Kdo šetří hůl, nenávidí svého syna, </a:t>
            </a:r>
            <a:r>
              <a:rPr lang="cs-CZ" sz="2800" dirty="0" smtClean="0"/>
              <a:t/>
            </a:r>
            <a:br>
              <a:rPr lang="cs-CZ" sz="2800" dirty="0" smtClean="0"/>
            </a:br>
            <a:r>
              <a:rPr lang="cs-CZ" sz="2800" dirty="0" smtClean="0"/>
              <a:t>kdežto </a:t>
            </a:r>
            <a:r>
              <a:rPr lang="cs-CZ" sz="2800" dirty="0" smtClean="0"/>
              <a:t>kdo jej miluje, trestá ho včas.</a:t>
            </a:r>
          </a:p>
          <a:p>
            <a:pPr>
              <a:spcBef>
                <a:spcPts val="1200"/>
              </a:spcBef>
            </a:pPr>
            <a:r>
              <a:rPr lang="cs-CZ" sz="2000" dirty="0" smtClean="0"/>
              <a:t>Přísloví 10:13 </a:t>
            </a:r>
            <a:r>
              <a:rPr lang="cs-CZ" sz="2800" dirty="0" smtClean="0"/>
              <a:t> </a:t>
            </a:r>
            <a:br>
              <a:rPr lang="cs-CZ" sz="2800" dirty="0" smtClean="0"/>
            </a:br>
            <a:r>
              <a:rPr lang="cs-CZ" sz="2800" dirty="0" smtClean="0"/>
              <a:t>Ve rtech rozvážného nalezneš moudrost, na záda nerozumného patří hůl.</a:t>
            </a:r>
          </a:p>
          <a:p>
            <a:pPr>
              <a:spcBef>
                <a:spcPts val="1200"/>
              </a:spcBef>
            </a:pPr>
            <a:r>
              <a:rPr lang="cs-CZ" sz="2000" dirty="0" smtClean="0"/>
              <a:t>Přísloví 26:3 </a:t>
            </a:r>
            <a:r>
              <a:rPr lang="cs-CZ" sz="2800" dirty="0" smtClean="0"/>
              <a:t> </a:t>
            </a:r>
            <a:br>
              <a:rPr lang="cs-CZ" sz="2800" dirty="0" smtClean="0"/>
            </a:br>
            <a:r>
              <a:rPr lang="cs-CZ" sz="2800" dirty="0" smtClean="0"/>
              <a:t>Na koně je bič, na osla uzda, na hřbety tupců ale hůl.</a:t>
            </a:r>
            <a:endParaRPr lang="cs-CZ"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229</TotalTime>
  <Words>1146</Words>
  <Application>Microsoft Office PowerPoint</Application>
  <PresentationFormat>Předvádění na obrazovce (4:3)</PresentationFormat>
  <Paragraphs>136</Paragraphs>
  <Slides>25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25</vt:i4>
      </vt:variant>
    </vt:vector>
  </HeadingPairs>
  <TitlesOfParts>
    <vt:vector size="29" baseType="lpstr">
      <vt:lpstr>Arial</vt:lpstr>
      <vt:lpstr>Franklin Gothic Book</vt:lpstr>
      <vt:lpstr>Wingdings 2</vt:lpstr>
      <vt:lpstr>Technic</vt:lpstr>
      <vt:lpstr>Vychováváme  naše  děti  máme na to?</vt:lpstr>
      <vt:lpstr>Vychováváme naše děti</vt:lpstr>
      <vt:lpstr>Vychováváme naše děti</vt:lpstr>
      <vt:lpstr>Vychováváme naše děti</vt:lpstr>
      <vt:lpstr>Vychováváme naše děti</vt:lpstr>
      <vt:lpstr>Vychováváme naše děti</vt:lpstr>
      <vt:lpstr>Vychováváme naše děti</vt:lpstr>
      <vt:lpstr>Vychováváme naše děti</vt:lpstr>
      <vt:lpstr>Vychováváme naše děti</vt:lpstr>
      <vt:lpstr>Překážky</vt:lpstr>
      <vt:lpstr>Jak na to ?   Funguje to?</vt:lpstr>
      <vt:lpstr>Jak být dobrým příkladem?</vt:lpstr>
      <vt:lpstr>Jak být dobrým příkladem?</vt:lpstr>
      <vt:lpstr>Důležité:</vt:lpstr>
      <vt:lpstr>nebezpečí:</vt:lpstr>
      <vt:lpstr>Překážky</vt:lpstr>
      <vt:lpstr>důležité</vt:lpstr>
      <vt:lpstr>8  potřeb dítěte podle RR</vt:lpstr>
      <vt:lpstr>8  potřeb dítěte podle RR</vt:lpstr>
      <vt:lpstr>8  potřeb dítěte podle RR</vt:lpstr>
      <vt:lpstr>8  potřeb dítěte podle RR</vt:lpstr>
      <vt:lpstr>8  potřeb dítěte podle RR</vt:lpstr>
      <vt:lpstr>8  potřeb dítěte podle RR</vt:lpstr>
      <vt:lpstr>8  potřeb dítěte podle RR</vt:lpstr>
      <vt:lpstr>8  potřeb dítěte podle RR</vt:lpstr>
    </vt:vector>
  </TitlesOfParts>
  <Company>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Vychováváme  naše  děti</dc:title>
  <dc:creator>Petr Walach</dc:creator>
  <cp:lastModifiedBy>Petr Walach</cp:lastModifiedBy>
  <cp:revision>22</cp:revision>
  <dcterms:created xsi:type="dcterms:W3CDTF">2010-09-11T18:27:22Z</dcterms:created>
  <dcterms:modified xsi:type="dcterms:W3CDTF">2016-04-02T21:07:52Z</dcterms:modified>
</cp:coreProperties>
</file>