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87" r:id="rId3"/>
    <p:sldId id="288" r:id="rId4"/>
    <p:sldId id="257" r:id="rId5"/>
    <p:sldId id="299" r:id="rId6"/>
    <p:sldId id="259" r:id="rId7"/>
    <p:sldId id="300" r:id="rId8"/>
    <p:sldId id="293" r:id="rId9"/>
    <p:sldId id="296" r:id="rId10"/>
    <p:sldId id="297" r:id="rId11"/>
    <p:sldId id="294" r:id="rId12"/>
    <p:sldId id="298" r:id="rId13"/>
    <p:sldId id="292" r:id="rId14"/>
    <p:sldId id="295" r:id="rId15"/>
    <p:sldId id="301" r:id="rId16"/>
    <p:sldId id="284" r:id="rId17"/>
    <p:sldId id="278" r:id="rId18"/>
    <p:sldId id="285" r:id="rId19"/>
    <p:sldId id="279" r:id="rId20"/>
    <p:sldId id="286" r:id="rId21"/>
    <p:sldId id="280" r:id="rId22"/>
    <p:sldId id="290" r:id="rId23"/>
    <p:sldId id="283" r:id="rId24"/>
    <p:sldId id="282" r:id="rId25"/>
    <p:sldId id="302" r:id="rId26"/>
    <p:sldId id="277" r:id="rId27"/>
    <p:sldId id="272" r:id="rId28"/>
    <p:sldId id="261" r:id="rId29"/>
    <p:sldId id="273" r:id="rId30"/>
    <p:sldId id="28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25"/>
    <p:restoredTop sz="93574"/>
  </p:normalViewPr>
  <p:slideViewPr>
    <p:cSldViewPr snapToGrid="0" snapToObjects="1">
      <p:cViewPr>
        <p:scale>
          <a:sx n="100" d="100"/>
          <a:sy n="100" d="100"/>
        </p:scale>
        <p:origin x="760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CD47F-8262-C74F-B008-C5D5A8012FC1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87827-DF65-ED46-9621-70B2A5000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0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87827-DF65-ED46-9621-70B2A5000A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3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0D8E-14D9-134D-8E70-17BF8CED2B4A}" type="datetime1">
              <a:rPr lang="cs-CZ" smtClean="0"/>
              <a:t>29.11.16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2E6B8-22CD-5A42-B7A2-FC4CBA1C912E}" type="datetime1">
              <a:rPr lang="cs-CZ" smtClean="0"/>
              <a:t>29.11.16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19AE-CF7B-9441-BB14-CB12885AF4AD}" type="datetime1">
              <a:rPr lang="cs-CZ" smtClean="0"/>
              <a:t>29.11.16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C92D-32F4-5741-858A-B98C7D80263C}" type="datetime1">
              <a:rPr lang="cs-CZ" smtClean="0"/>
              <a:t>29.11.16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55E4-06EE-6648-B9B1-5C03148AA331}" type="datetime1">
              <a:rPr lang="cs-CZ" smtClean="0"/>
              <a:t>29.11.16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E6591-6875-6246-B064-6837754A97D2}" type="datetime1">
              <a:rPr lang="cs-CZ" smtClean="0"/>
              <a:t>29.11.16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A9F-DF96-7B43-B0BF-2D00D09CB273}" type="datetime1">
              <a:rPr lang="cs-CZ" smtClean="0"/>
              <a:t>29.11.16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F6C2-A41E-1C4C-BF09-BD2DA5A4FAD0}" type="datetime1">
              <a:rPr lang="cs-CZ" smtClean="0"/>
              <a:t>29.11.16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E778-1FA8-3D4D-884C-234E30DF6BB5}" type="datetime1">
              <a:rPr lang="cs-CZ" smtClean="0"/>
              <a:t>29.11.16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14F0F06-1605-DE49-A942-1913F26CF361}" type="datetime1">
              <a:rPr lang="cs-CZ" smtClean="0"/>
              <a:t>29.11.16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3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C807-99BC-444F-AE7A-FD386CD06178}" type="datetime1">
              <a:rPr lang="cs-CZ" smtClean="0"/>
              <a:t>29.11.16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52FD12D-8AA4-3C49-B668-7918EA6AC984}" type="datetime1">
              <a:rPr lang="cs-CZ" smtClean="0"/>
              <a:t>29.11.16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20" Type="http://schemas.openxmlformats.org/officeDocument/2006/relationships/image" Target="../media/image2.jpg"/><Relationship Id="rId10" Type="http://schemas.openxmlformats.org/officeDocument/2006/relationships/image" Target="../media/image60.jpeg"/><Relationship Id="rId11" Type="http://schemas.openxmlformats.org/officeDocument/2006/relationships/image" Target="../media/image61.png"/><Relationship Id="rId12" Type="http://schemas.openxmlformats.org/officeDocument/2006/relationships/image" Target="../media/image62.jpeg"/><Relationship Id="rId13" Type="http://schemas.openxmlformats.org/officeDocument/2006/relationships/image" Target="../media/image63.png"/><Relationship Id="rId14" Type="http://schemas.openxmlformats.org/officeDocument/2006/relationships/image" Target="../media/image64.jpeg"/><Relationship Id="rId15" Type="http://schemas.openxmlformats.org/officeDocument/2006/relationships/image" Target="../media/image65.png"/><Relationship Id="rId16" Type="http://schemas.openxmlformats.org/officeDocument/2006/relationships/image" Target="../media/image66.jpeg"/><Relationship Id="rId17" Type="http://schemas.openxmlformats.org/officeDocument/2006/relationships/image" Target="../media/image67.png"/><Relationship Id="rId18" Type="http://schemas.openxmlformats.org/officeDocument/2006/relationships/image" Target="../media/image37.jpeg"/><Relationship Id="rId19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6" Type="http://schemas.openxmlformats.org/officeDocument/2006/relationships/image" Target="../media/image56.jpeg"/><Relationship Id="rId7" Type="http://schemas.openxmlformats.org/officeDocument/2006/relationships/image" Target="../media/image57.png"/><Relationship Id="rId8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jpeg"/><Relationship Id="rId13" Type="http://schemas.openxmlformats.org/officeDocument/2006/relationships/image" Target="../media/image79.png"/><Relationship Id="rId14" Type="http://schemas.openxmlformats.org/officeDocument/2006/relationships/image" Target="../media/image66.jpeg"/><Relationship Id="rId15" Type="http://schemas.openxmlformats.org/officeDocument/2006/relationships/image" Target="../media/image67.png"/><Relationship Id="rId16" Type="http://schemas.openxmlformats.org/officeDocument/2006/relationships/image" Target="../media/image37.jpeg"/><Relationship Id="rId17" Type="http://schemas.openxmlformats.org/officeDocument/2006/relationships/image" Target="../media/image38.jpeg"/><Relationship Id="rId18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5" Type="http://schemas.openxmlformats.org/officeDocument/2006/relationships/image" Target="../media/image71.png"/><Relationship Id="rId6" Type="http://schemas.openxmlformats.org/officeDocument/2006/relationships/image" Target="../media/image72.jpeg"/><Relationship Id="rId7" Type="http://schemas.openxmlformats.org/officeDocument/2006/relationships/image" Target="../media/image73.png"/><Relationship Id="rId8" Type="http://schemas.openxmlformats.org/officeDocument/2006/relationships/image" Target="../media/image74.jpeg"/><Relationship Id="rId9" Type="http://schemas.openxmlformats.org/officeDocument/2006/relationships/image" Target="../media/image75.png"/><Relationship Id="rId10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Relationship Id="rId3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Relationship Id="rId3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5" Type="http://schemas.openxmlformats.org/officeDocument/2006/relationships/image" Target="../media/image85.jpg"/><Relationship Id="rId6" Type="http://schemas.openxmlformats.org/officeDocument/2006/relationships/image" Target="../media/image86.jpg"/><Relationship Id="rId7" Type="http://schemas.openxmlformats.org/officeDocument/2006/relationships/image" Target="../media/image87.jpg"/><Relationship Id="rId8" Type="http://schemas.openxmlformats.org/officeDocument/2006/relationships/image" Target="../media/image88.jpg"/><Relationship Id="rId9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g"/><Relationship Id="rId5" Type="http://schemas.openxmlformats.org/officeDocument/2006/relationships/hyperlink" Target="mailto:David_symoncz@yahoo.ca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MISIE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Symon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97281" y="5100060"/>
            <a:ext cx="222668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 BUČOVICE 4. 12. 2016</a:t>
            </a:r>
            <a:r>
              <a:rPr lang="en-US" sz="1500" dirty="0" smtClean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							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1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2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1" y="17710"/>
            <a:ext cx="484621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8" y="286603"/>
            <a:ext cx="4074051" cy="5764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10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1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160" y="-398215"/>
            <a:ext cx="9547860" cy="7377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11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2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0"/>
            <a:ext cx="4837926" cy="6843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82" y="-2540"/>
            <a:ext cx="484830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12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¨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0"/>
            <a:ext cx="10287000" cy="68580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13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1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1" y="-313305"/>
            <a:ext cx="5396402" cy="763659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47" y="719881"/>
            <a:ext cx="5428255" cy="4022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14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15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0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Umělecké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pic>
        <p:nvPicPr>
          <p:cNvPr id="10" name="Obrázek 9" descr="BiH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9509" y="0"/>
            <a:ext cx="701298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16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6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5400"/>
            <a:ext cx="38862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1701800"/>
            <a:ext cx="3886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946400"/>
            <a:ext cx="26924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4406900"/>
            <a:ext cx="346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2" name="Group 9"/>
          <p:cNvGrpSpPr>
            <a:grpSpLocks/>
          </p:cNvGrpSpPr>
          <p:nvPr/>
        </p:nvGrpSpPr>
        <p:grpSpPr bwMode="auto">
          <a:xfrm>
            <a:off x="8578850" y="3141908"/>
            <a:ext cx="3302000" cy="2311400"/>
            <a:chOff x="0" y="0"/>
            <a:chExt cx="2080" cy="1456"/>
          </a:xfrm>
        </p:grpSpPr>
        <p:pic>
          <p:nvPicPr>
            <p:cNvPr id="26634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" y="104"/>
              <a:ext cx="1874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5" name="Picture 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80" cy="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33" name="Picture 10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50800"/>
            <a:ext cx="41783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17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7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4" descr="6454_249856955391_600780391_8252953_4627014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9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/>
            </a:r>
            <a:br>
              <a:rPr lang="cs-CZ" smtClean="0"/>
            </a:br>
            <a:endParaRPr lang="cs-CZ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7045326" y="88901"/>
            <a:ext cx="2098675" cy="1304925"/>
            <a:chOff x="0" y="0"/>
            <a:chExt cx="1322" cy="821"/>
          </a:xfrm>
        </p:grpSpPr>
        <p:pic>
          <p:nvPicPr>
            <p:cNvPr id="7" name="Picture 2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2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9"/>
              <a:ext cx="1322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18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8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212725"/>
            <a:ext cx="27305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179388"/>
            <a:ext cx="2552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33451"/>
            <a:ext cx="9144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4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4213225"/>
            <a:ext cx="30734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210050"/>
            <a:ext cx="3060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200525"/>
            <a:ext cx="30988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19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2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Různé_42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337310" y="5257271"/>
            <a:ext cx="9372600" cy="1035157"/>
          </a:xfrm>
          <a:prstGeom prst="rect">
            <a:avLst/>
          </a:prstGeom>
          <a:solidFill>
            <a:srgbClr val="0070C0"/>
          </a:solidFill>
          <a:ln w="3175">
            <a:solidFill>
              <a:schemeClr val="accent1"/>
            </a:solidFill>
            <a:prstDash val="sysDash"/>
          </a:ln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endParaRPr lang="cs-CZ" sz="20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</a:rPr>
              <a:t>Irena a David </a:t>
            </a:r>
            <a:r>
              <a:rPr lang="cs-CZ" sz="2800" b="1" dirty="0" err="1">
                <a:solidFill>
                  <a:schemeClr val="bg1"/>
                </a:solidFill>
              </a:rPr>
              <a:t>Symonovi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</a:rPr>
              <a:t>– misie </a:t>
            </a:r>
            <a:r>
              <a:rPr lang="cs-CZ" sz="2800" b="1" dirty="0">
                <a:solidFill>
                  <a:schemeClr val="bg1"/>
                </a:solidFill>
              </a:rPr>
              <a:t>v Bosně a </a:t>
            </a:r>
            <a:r>
              <a:rPr lang="cs-CZ" sz="2800" b="1" dirty="0" smtClean="0">
                <a:solidFill>
                  <a:schemeClr val="bg1"/>
                </a:solidFill>
              </a:rPr>
              <a:t>Hercegovině</a:t>
            </a:r>
            <a:r>
              <a:rPr lang="cs-CZ" sz="2800" dirty="0" smtClean="0">
                <a:solidFill>
                  <a:schemeClr val="bg1"/>
                </a:solidFill>
              </a:rPr>
              <a:t>                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5" name="Obrázek 4" descr="IMG_15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7310" y="408358"/>
            <a:ext cx="5920740" cy="4440555"/>
          </a:xfrm>
          <a:prstGeom prst="rect">
            <a:avLst/>
          </a:prstGeom>
        </p:spPr>
      </p:pic>
      <p:pic>
        <p:nvPicPr>
          <p:cNvPr id="6" name="Obrázek 5" descr="IMG_7760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0510" y="1810019"/>
            <a:ext cx="2619400" cy="3038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 descr="IMG_359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1" descr="IMG_4876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782" y="357166"/>
            <a:ext cx="2071702" cy="2731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ázek 5" descr="2011-11-clanak o EUSu kao o sekti-Blic 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6161" y="4149080"/>
            <a:ext cx="390887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20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8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0036"/>
            <a:ext cx="5715000" cy="437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1587500"/>
            <a:ext cx="338772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4005263"/>
            <a:ext cx="51816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7439026" y="88901"/>
            <a:ext cx="2098675" cy="1304925"/>
            <a:chOff x="0" y="0"/>
            <a:chExt cx="1322" cy="821"/>
          </a:xfrm>
        </p:grpSpPr>
        <p:pic>
          <p:nvPicPr>
            <p:cNvPr id="11" name="Picture 2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2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4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9"/>
              <a:ext cx="1322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21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3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Obrázek 3" descr="dream big-EUSova vizija za BiH gradov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7295" y="-101600"/>
            <a:ext cx="6778646" cy="958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4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marL="838200" indent="-838200"/>
            <a:r>
              <a:rPr lang="cs-CZ" sz="1600" dirty="0">
                <a:latin typeface="Arial" charset="0"/>
              </a:rPr>
              <a:t/>
            </a:r>
            <a:br>
              <a:rPr lang="cs-CZ" sz="1600" dirty="0">
                <a:latin typeface="Arial" charset="0"/>
              </a:rPr>
            </a:br>
            <a:r>
              <a:rPr lang="cs-CZ" sz="1600" dirty="0">
                <a:latin typeface="Arial" charset="0"/>
              </a:rPr>
              <a:t/>
            </a:r>
            <a:br>
              <a:rPr lang="cs-CZ" sz="1600" dirty="0">
                <a:latin typeface="Arial" charset="0"/>
              </a:rPr>
            </a:br>
            <a:endParaRPr lang="en-US" sz="1600" dirty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22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0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5" name="Group 9"/>
          <p:cNvGrpSpPr>
            <a:grpSpLocks/>
          </p:cNvGrpSpPr>
          <p:nvPr/>
        </p:nvGrpSpPr>
        <p:grpSpPr bwMode="auto">
          <a:xfrm>
            <a:off x="2755900" y="888425"/>
            <a:ext cx="2590800" cy="1879600"/>
            <a:chOff x="0" y="0"/>
            <a:chExt cx="1632" cy="1184"/>
          </a:xfrm>
        </p:grpSpPr>
        <p:pic>
          <p:nvPicPr>
            <p:cNvPr id="14343" name="Picture 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1584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4" name="Picture 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32" cy="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48" name="Group 12"/>
          <p:cNvGrpSpPr>
            <a:grpSpLocks/>
          </p:cNvGrpSpPr>
          <p:nvPr/>
        </p:nvGrpSpPr>
        <p:grpSpPr bwMode="auto">
          <a:xfrm>
            <a:off x="9236075" y="1986044"/>
            <a:ext cx="2540000" cy="1689100"/>
            <a:chOff x="0" y="0"/>
            <a:chExt cx="1600" cy="1064"/>
          </a:xfrm>
        </p:grpSpPr>
        <p:pic>
          <p:nvPicPr>
            <p:cNvPr id="14346" name="Picture 10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3"/>
              <a:ext cx="1552" cy="1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1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00" cy="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52" name="Group 16"/>
          <p:cNvGrpSpPr>
            <a:grpSpLocks/>
          </p:cNvGrpSpPr>
          <p:nvPr/>
        </p:nvGrpSpPr>
        <p:grpSpPr bwMode="auto">
          <a:xfrm>
            <a:off x="1973263" y="4048345"/>
            <a:ext cx="2476500" cy="1879600"/>
            <a:chOff x="0" y="0"/>
            <a:chExt cx="1560" cy="1184"/>
          </a:xfrm>
        </p:grpSpPr>
        <p:pic>
          <p:nvPicPr>
            <p:cNvPr id="14350" name="Picture 14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151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1" name="Picture 15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55" name="Group 19"/>
          <p:cNvGrpSpPr>
            <a:grpSpLocks/>
          </p:cNvGrpSpPr>
          <p:nvPr/>
        </p:nvGrpSpPr>
        <p:grpSpPr bwMode="auto">
          <a:xfrm>
            <a:off x="5838825" y="1582165"/>
            <a:ext cx="2514600" cy="1763713"/>
            <a:chOff x="0" y="0"/>
            <a:chExt cx="1584" cy="1112"/>
          </a:xfrm>
        </p:grpSpPr>
        <p:pic>
          <p:nvPicPr>
            <p:cNvPr id="14353" name="Picture 1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1536" cy="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4" name="Picture 18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84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58" name="Group 22"/>
          <p:cNvGrpSpPr>
            <a:grpSpLocks/>
          </p:cNvGrpSpPr>
          <p:nvPr/>
        </p:nvGrpSpPr>
        <p:grpSpPr bwMode="auto">
          <a:xfrm>
            <a:off x="4505325" y="3324445"/>
            <a:ext cx="3441700" cy="2603500"/>
            <a:chOff x="0" y="0"/>
            <a:chExt cx="2168" cy="1640"/>
          </a:xfrm>
        </p:grpSpPr>
        <p:pic>
          <p:nvPicPr>
            <p:cNvPr id="14356" name="Picture 20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2116" cy="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7" name="Picture 21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68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64" name="Group 28"/>
          <p:cNvGrpSpPr>
            <a:grpSpLocks/>
          </p:cNvGrpSpPr>
          <p:nvPr/>
        </p:nvGrpSpPr>
        <p:grpSpPr bwMode="auto">
          <a:xfrm>
            <a:off x="711835" y="643950"/>
            <a:ext cx="2336800" cy="1765300"/>
            <a:chOff x="0" y="0"/>
            <a:chExt cx="1472" cy="1112"/>
          </a:xfrm>
        </p:grpSpPr>
        <p:pic>
          <p:nvPicPr>
            <p:cNvPr id="14362" name="Picture 2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1418" cy="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3" name="Picture 27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72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67" name="Group 31"/>
          <p:cNvGrpSpPr>
            <a:grpSpLocks/>
          </p:cNvGrpSpPr>
          <p:nvPr/>
        </p:nvGrpSpPr>
        <p:grpSpPr bwMode="auto">
          <a:xfrm>
            <a:off x="8495203" y="3745185"/>
            <a:ext cx="2882900" cy="1358900"/>
            <a:chOff x="0" y="0"/>
            <a:chExt cx="1815" cy="856"/>
          </a:xfrm>
        </p:grpSpPr>
        <p:pic>
          <p:nvPicPr>
            <p:cNvPr id="14365" name="Picture 2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1767" cy="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6" name="Picture 30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16" cy="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7"/>
          <p:cNvGrpSpPr>
            <a:grpSpLocks/>
          </p:cNvGrpSpPr>
          <p:nvPr/>
        </p:nvGrpSpPr>
        <p:grpSpPr bwMode="auto">
          <a:xfrm>
            <a:off x="0" y="2514025"/>
            <a:ext cx="2755900" cy="2095500"/>
            <a:chOff x="0" y="0"/>
            <a:chExt cx="1736" cy="1320"/>
          </a:xfrm>
        </p:grpSpPr>
        <p:pic>
          <p:nvPicPr>
            <p:cNvPr id="35" name="Picture 3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1688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6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36" cy="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25"/>
          <p:cNvGrpSpPr>
            <a:grpSpLocks/>
          </p:cNvGrpSpPr>
          <p:nvPr/>
        </p:nvGrpSpPr>
        <p:grpSpPr bwMode="auto">
          <a:xfrm>
            <a:off x="7439026" y="88901"/>
            <a:ext cx="2098675" cy="1304925"/>
            <a:chOff x="0" y="0"/>
            <a:chExt cx="1322" cy="821"/>
          </a:xfrm>
        </p:grpSpPr>
        <p:pic>
          <p:nvPicPr>
            <p:cNvPr id="38" name="Picture 23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2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4"/>
            <p:cNvPicPr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9"/>
              <a:ext cx="1322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23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9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9" name="Group 7"/>
          <p:cNvGrpSpPr>
            <a:grpSpLocks/>
          </p:cNvGrpSpPr>
          <p:nvPr/>
        </p:nvGrpSpPr>
        <p:grpSpPr bwMode="auto">
          <a:xfrm>
            <a:off x="1682750" y="1568450"/>
            <a:ext cx="1981200" cy="1511300"/>
            <a:chOff x="0" y="0"/>
            <a:chExt cx="1248" cy="952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12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5" name="Group 13"/>
          <p:cNvGrpSpPr>
            <a:grpSpLocks/>
          </p:cNvGrpSpPr>
          <p:nvPr/>
        </p:nvGrpSpPr>
        <p:grpSpPr bwMode="auto">
          <a:xfrm>
            <a:off x="376238" y="3848100"/>
            <a:ext cx="2730500" cy="1841500"/>
            <a:chOff x="0" y="0"/>
            <a:chExt cx="1720" cy="1160"/>
          </a:xfrm>
        </p:grpSpPr>
        <p:pic>
          <p:nvPicPr>
            <p:cNvPr id="13323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1667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20" cy="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31" name="Group 19"/>
          <p:cNvGrpSpPr>
            <a:grpSpLocks/>
          </p:cNvGrpSpPr>
          <p:nvPr/>
        </p:nvGrpSpPr>
        <p:grpSpPr bwMode="auto">
          <a:xfrm>
            <a:off x="376238" y="419101"/>
            <a:ext cx="1917700" cy="1460500"/>
            <a:chOff x="0" y="0"/>
            <a:chExt cx="1208" cy="920"/>
          </a:xfrm>
        </p:grpSpPr>
        <p:pic>
          <p:nvPicPr>
            <p:cNvPr id="13329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1160" cy="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0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08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37" name="Group 25"/>
          <p:cNvGrpSpPr>
            <a:grpSpLocks/>
          </p:cNvGrpSpPr>
          <p:nvPr/>
        </p:nvGrpSpPr>
        <p:grpSpPr bwMode="auto">
          <a:xfrm>
            <a:off x="7446569" y="3207749"/>
            <a:ext cx="2336800" cy="3098800"/>
            <a:chOff x="0" y="0"/>
            <a:chExt cx="1472" cy="1952"/>
          </a:xfrm>
        </p:grpSpPr>
        <p:pic>
          <p:nvPicPr>
            <p:cNvPr id="13335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1424" cy="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6" name="Picture 24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72" cy="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43" name="Group 31"/>
          <p:cNvGrpSpPr>
            <a:grpSpLocks/>
          </p:cNvGrpSpPr>
          <p:nvPr/>
        </p:nvGrpSpPr>
        <p:grpSpPr bwMode="auto">
          <a:xfrm>
            <a:off x="6494029" y="2032000"/>
            <a:ext cx="1600200" cy="2095500"/>
            <a:chOff x="0" y="0"/>
            <a:chExt cx="1008" cy="1320"/>
          </a:xfrm>
        </p:grpSpPr>
        <p:pic>
          <p:nvPicPr>
            <p:cNvPr id="13341" name="Picture 2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954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2" name="Picture 30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08" cy="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46" name="Group 34"/>
          <p:cNvGrpSpPr>
            <a:grpSpLocks/>
          </p:cNvGrpSpPr>
          <p:nvPr/>
        </p:nvGrpSpPr>
        <p:grpSpPr bwMode="auto">
          <a:xfrm>
            <a:off x="8488363" y="1601199"/>
            <a:ext cx="2133600" cy="1625600"/>
            <a:chOff x="0" y="0"/>
            <a:chExt cx="1344" cy="1024"/>
          </a:xfrm>
        </p:grpSpPr>
        <p:pic>
          <p:nvPicPr>
            <p:cNvPr id="13344" name="Picture 3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1296" cy="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5" name="Picture 33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44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7"/>
          <p:cNvGrpSpPr>
            <a:grpSpLocks/>
          </p:cNvGrpSpPr>
          <p:nvPr/>
        </p:nvGrpSpPr>
        <p:grpSpPr bwMode="auto">
          <a:xfrm>
            <a:off x="2673350" y="3170977"/>
            <a:ext cx="2755900" cy="2095500"/>
            <a:chOff x="0" y="0"/>
            <a:chExt cx="1736" cy="1320"/>
          </a:xfrm>
        </p:grpSpPr>
        <p:pic>
          <p:nvPicPr>
            <p:cNvPr id="41" name="Picture 3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24"/>
              <a:ext cx="1688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6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36" cy="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25"/>
          <p:cNvGrpSpPr>
            <a:grpSpLocks/>
          </p:cNvGrpSpPr>
          <p:nvPr/>
        </p:nvGrpSpPr>
        <p:grpSpPr bwMode="auto">
          <a:xfrm>
            <a:off x="7439026" y="88901"/>
            <a:ext cx="2098675" cy="1304925"/>
            <a:chOff x="0" y="0"/>
            <a:chExt cx="1322" cy="821"/>
          </a:xfrm>
        </p:grpSpPr>
        <p:pic>
          <p:nvPicPr>
            <p:cNvPr id="47" name="Picture 2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2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4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9"/>
              <a:ext cx="1322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TextBox 48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24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25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4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193"/>
            <a:ext cx="9918700" cy="7016079"/>
          </a:xfrm>
        </p:spPr>
      </p:pic>
      <p:sp>
        <p:nvSpPr>
          <p:cNvPr id="9" name="TextBox 8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26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6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1284"/>
            <a:ext cx="9949949" cy="7038184"/>
          </a:xfrm>
        </p:spPr>
      </p:pic>
      <p:sp>
        <p:nvSpPr>
          <p:cNvPr id="9" name="TextBox 8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27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1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Tentative </a:t>
            </a:r>
            <a:r>
              <a:rPr lang="en-US" sz="4000" dirty="0" smtClean="0"/>
              <a:t>Research Question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3"/>
            <a:ext cx="10326783" cy="4216863"/>
          </a:xfrm>
        </p:spPr>
        <p:txBody>
          <a:bodyPr>
            <a:normAutofit fontScale="47500" lnSpcReduction="20000"/>
          </a:bodyPr>
          <a:lstStyle/>
          <a:p>
            <a:endParaRPr lang="en-US" sz="2900" b="1" dirty="0" smtClean="0"/>
          </a:p>
          <a:p>
            <a:pPr>
              <a:buFont typeface="Calibri" charset="0"/>
              <a:buChar char=" "/>
            </a:pPr>
            <a:r>
              <a:rPr lang="en-US" sz="4200" b="1" dirty="0"/>
              <a:t>How have the last 30 years of the Czech experience </a:t>
            </a:r>
            <a:r>
              <a:rPr lang="en-US" sz="4200" b="1" dirty="0" smtClean="0"/>
              <a:t>shaped </a:t>
            </a:r>
            <a:r>
              <a:rPr lang="en-US" sz="4200" b="1" dirty="0"/>
              <a:t>the mission theology and practice of Czech missionaries in the Balkans?</a:t>
            </a:r>
            <a:endParaRPr lang="en-US" sz="4200" dirty="0"/>
          </a:p>
          <a:p>
            <a:endParaRPr lang="en-US" dirty="0" smtClean="0"/>
          </a:p>
          <a:p>
            <a:r>
              <a:rPr lang="en-US" sz="3200" dirty="0" smtClean="0"/>
              <a:t>1. How </a:t>
            </a:r>
            <a:r>
              <a:rPr lang="en-US" sz="3200" dirty="0"/>
              <a:t>much of Czech mission theory and practice is imported from outside, especially from western Europe and North America?</a:t>
            </a:r>
          </a:p>
          <a:p>
            <a:r>
              <a:rPr lang="en-US" sz="3200" dirty="0"/>
              <a:t> </a:t>
            </a:r>
          </a:p>
          <a:p>
            <a:r>
              <a:rPr lang="en-US" sz="3200" dirty="0" smtClean="0"/>
              <a:t>2. What </a:t>
            </a:r>
            <a:r>
              <a:rPr lang="en-US" sz="3200" dirty="0"/>
              <a:t>theological and missiological motifs and Bible texts are of significance to contemporary Czech mission?</a:t>
            </a:r>
          </a:p>
          <a:p>
            <a:endParaRPr lang="en-US" sz="3200" dirty="0"/>
          </a:p>
          <a:p>
            <a:r>
              <a:rPr lang="en-US" sz="3200" dirty="0" smtClean="0"/>
              <a:t>3. How </a:t>
            </a:r>
            <a:r>
              <a:rPr lang="en-US" sz="3200" dirty="0"/>
              <a:t>does the church in the Czech Republic (30ys) understand ‘mission’? </a:t>
            </a:r>
          </a:p>
          <a:p>
            <a:endParaRPr lang="en-US" sz="3200" dirty="0"/>
          </a:p>
          <a:p>
            <a:r>
              <a:rPr lang="en-US" sz="3200" dirty="0" smtClean="0"/>
              <a:t>4. Which </a:t>
            </a:r>
            <a:r>
              <a:rPr lang="en-US" sz="3200" dirty="0"/>
              <a:t>factors in the Czech identity and experience shape their approach to mission? </a:t>
            </a:r>
          </a:p>
          <a:p>
            <a:endParaRPr lang="en-US" sz="3200" dirty="0"/>
          </a:p>
          <a:p>
            <a:r>
              <a:rPr lang="en-US" sz="3200" dirty="0" smtClean="0"/>
              <a:t>5. How </a:t>
            </a:r>
            <a:r>
              <a:rPr lang="en-US" sz="3200" dirty="0"/>
              <a:t>has been mission carried out between 1989 and 2016 in the </a:t>
            </a:r>
            <a:r>
              <a:rPr lang="en-US" sz="3200" dirty="0" smtClean="0"/>
              <a:t>Balkan </a:t>
            </a:r>
            <a:r>
              <a:rPr lang="en-US" sz="3200" dirty="0"/>
              <a:t>region?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7280" y="6444827"/>
            <a:ext cx="1153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DAVID SYMON </a:t>
            </a:r>
            <a:r>
              <a:rPr lang="en-US" sz="1400" b="1" dirty="0" smtClean="0">
                <a:solidFill>
                  <a:schemeClr val="bg1"/>
                </a:solidFill>
              </a:rPr>
              <a:t>Czech contemporary </a:t>
            </a:r>
            <a:r>
              <a:rPr lang="en-US" sz="1400" b="1" dirty="0" smtClean="0">
                <a:solidFill>
                  <a:schemeClr val="bg1"/>
                </a:solidFill>
              </a:rPr>
              <a:t>mission</a:t>
            </a:r>
            <a:r>
              <a:rPr lang="en-US" sz="1400" dirty="0" smtClean="0">
                <a:solidFill>
                  <a:schemeClr val="bg1"/>
                </a:solidFill>
              </a:rPr>
              <a:t>, Oxford Centre for Mission Studies, </a:t>
            </a:r>
            <a:r>
              <a:rPr lang="en-US" sz="1400" dirty="0" err="1" smtClean="0">
                <a:solidFill>
                  <a:schemeClr val="bg1"/>
                </a:solidFill>
              </a:rPr>
              <a:t>dsymon@ocms.ac.uk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80" y="66862"/>
            <a:ext cx="1358898" cy="1019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25" y="71613"/>
            <a:ext cx="1358898" cy="1019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50" y="48756"/>
            <a:ext cx="1358898" cy="1019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19" y="53507"/>
            <a:ext cx="1358898" cy="10191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086" y="66863"/>
            <a:ext cx="1013516" cy="10191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55" y="71613"/>
            <a:ext cx="1358898" cy="10191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47" y="71613"/>
            <a:ext cx="1101809" cy="10191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28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Contribution </a:t>
            </a:r>
            <a:r>
              <a:rPr lang="en-GB" sz="4000" dirty="0"/>
              <a:t>to theory </a:t>
            </a:r>
            <a:r>
              <a:rPr lang="en-GB" sz="4000" dirty="0"/>
              <a:t>&amp;</a:t>
            </a:r>
            <a:r>
              <a:rPr lang="en-GB" sz="4000" dirty="0" smtClean="0"/>
              <a:t> </a:t>
            </a:r>
            <a:r>
              <a:rPr lang="en-GB" sz="4000" dirty="0" smtClean="0"/>
              <a:t>practice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965883"/>
            <a:ext cx="10744200" cy="423171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2400" dirty="0"/>
              <a:t> </a:t>
            </a:r>
            <a:endParaRPr lang="en-GB" sz="2400" dirty="0" smtClean="0"/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To </a:t>
            </a:r>
            <a:r>
              <a:rPr lang="en-GB" sz="2000" dirty="0"/>
              <a:t>help pioneer Czech missiology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To prepare the ground </a:t>
            </a:r>
            <a:r>
              <a:rPr lang="en-GB" sz="2000" dirty="0"/>
              <a:t>for further research on the </a:t>
            </a:r>
            <a:r>
              <a:rPr lang="en-GB" sz="2000" dirty="0" smtClean="0"/>
              <a:t>same topic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To </a:t>
            </a:r>
            <a:r>
              <a:rPr lang="en-GB" sz="2000" dirty="0"/>
              <a:t>contribute </a:t>
            </a:r>
            <a:r>
              <a:rPr lang="en-GB" sz="2000" dirty="0" smtClean="0"/>
              <a:t>to </a:t>
            </a:r>
            <a:r>
              <a:rPr lang="en-GB" sz="2000" dirty="0"/>
              <a:t>the discourse on mission theology and practice from </a:t>
            </a:r>
            <a:r>
              <a:rPr lang="en-GB" sz="2000" dirty="0" smtClean="0"/>
              <a:t>the Slavic/Eastern </a:t>
            </a:r>
            <a:r>
              <a:rPr lang="en-GB" sz="2000" dirty="0"/>
              <a:t>European </a:t>
            </a:r>
            <a:r>
              <a:rPr lang="en-GB" sz="2000" dirty="0" smtClean="0"/>
              <a:t>perspective</a:t>
            </a:r>
          </a:p>
          <a:p>
            <a:pPr lvl="1">
              <a:buFont typeface="Arial" charset="0"/>
              <a:buChar char="•"/>
            </a:pPr>
            <a:endParaRPr lang="en-GB" sz="2000" dirty="0"/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To </a:t>
            </a:r>
            <a:r>
              <a:rPr lang="en-GB" sz="2000" dirty="0"/>
              <a:t>show the Czech mission practice how to understand its </a:t>
            </a:r>
            <a:r>
              <a:rPr lang="en-GB" sz="2000" dirty="0" smtClean="0"/>
              <a:t>‘</a:t>
            </a:r>
            <a:r>
              <a:rPr lang="en-GB" sz="2000" dirty="0" err="1"/>
              <a:t>C</a:t>
            </a:r>
            <a:r>
              <a:rPr lang="en-GB" sz="2000" dirty="0" err="1" smtClean="0"/>
              <a:t>zechness</a:t>
            </a:r>
            <a:r>
              <a:rPr lang="en-GB" sz="2000" dirty="0"/>
              <a:t>’ and </a:t>
            </a:r>
            <a:r>
              <a:rPr lang="en-GB" sz="2000" dirty="0" smtClean="0"/>
              <a:t>how </a:t>
            </a:r>
            <a:r>
              <a:rPr lang="en-GB" sz="2000" dirty="0"/>
              <a:t>to utilize it, while </a:t>
            </a:r>
            <a:r>
              <a:rPr lang="en-GB" sz="2000" dirty="0" smtClean="0"/>
              <a:t>carrying out </a:t>
            </a:r>
            <a:r>
              <a:rPr lang="en-GB" sz="2000" dirty="0"/>
              <a:t>mission incarnationally and contextually. </a:t>
            </a:r>
          </a:p>
          <a:p>
            <a:pPr lvl="1">
              <a:buFont typeface="Arial" charset="0"/>
              <a:buChar char="•"/>
            </a:pPr>
            <a:r>
              <a:rPr lang="en-GB" sz="2000" dirty="0"/>
              <a:t>To equip the current and future Czech missionaries in the Balkans </a:t>
            </a:r>
            <a:endParaRPr lang="en-GB" sz="2000" dirty="0" smtClean="0"/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To </a:t>
            </a:r>
            <a:r>
              <a:rPr lang="en-GB" sz="2000" dirty="0"/>
              <a:t>make a step towards founding </a:t>
            </a:r>
            <a:r>
              <a:rPr lang="en-GB" sz="2000" dirty="0" smtClean="0"/>
              <a:t>of a Czech </a:t>
            </a:r>
            <a:r>
              <a:rPr lang="en-GB" sz="2000" dirty="0"/>
              <a:t>Mission Association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7280" y="6444827"/>
            <a:ext cx="1153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DAVID SYMON </a:t>
            </a:r>
            <a:r>
              <a:rPr lang="en-US" sz="1400" b="1" dirty="0">
                <a:solidFill>
                  <a:schemeClr val="bg1"/>
                </a:solidFill>
              </a:rPr>
              <a:t>Czech contemporary mission</a:t>
            </a:r>
            <a:r>
              <a:rPr lang="en-US" sz="1400" dirty="0">
                <a:solidFill>
                  <a:schemeClr val="bg1"/>
                </a:solidFill>
              </a:rPr>
              <a:t>, Oxford Centre for Mission Studies, </a:t>
            </a:r>
            <a:r>
              <a:rPr lang="en-US" sz="1400" dirty="0" err="1">
                <a:solidFill>
                  <a:schemeClr val="bg1"/>
                </a:solidFill>
              </a:rPr>
              <a:t>dsymon@ocms.ac.uk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25" y="340947"/>
            <a:ext cx="2048048" cy="1536036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73" y="335454"/>
            <a:ext cx="2055372" cy="1541529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44450" prst="convex"/>
            <a:extrusionClr>
              <a:schemeClr val="bg1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29</a:t>
            </a:r>
            <a:r>
              <a:rPr lang="en-US" sz="1400" dirty="0" smtClean="0">
                <a:solidFill>
                  <a:schemeClr val="bg1"/>
                </a:solidFill>
              </a:rPr>
              <a:t>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9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Umělecké_02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7609" y="1340768"/>
            <a:ext cx="3081337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2567608" y="1412777"/>
            <a:ext cx="1531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chemeClr val="bg1">
                    <a:lumMod val="85000"/>
                  </a:schemeClr>
                </a:solidFill>
              </a:rPr>
              <a:t>ČESKÁ REPUBLIKA</a:t>
            </a:r>
          </a:p>
        </p:txBody>
      </p:sp>
      <p:sp>
        <p:nvSpPr>
          <p:cNvPr id="8" name="Šipka doprava 7"/>
          <p:cNvSpPr/>
          <p:nvPr/>
        </p:nvSpPr>
        <p:spPr>
          <a:xfrm>
            <a:off x="5663952" y="4293097"/>
            <a:ext cx="792162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9" name="Obrázek 8" descr="kornati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7609" y="3861048"/>
            <a:ext cx="3102825" cy="2232248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>
            <a:off x="5663952" y="2564905"/>
            <a:ext cx="792162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1" name="Obrázek 10" descr="IMG_32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28048" y="2060848"/>
            <a:ext cx="3995936" cy="29969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3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9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323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27270" b="42106"/>
          <a:stretch/>
        </p:blipFill>
        <p:spPr bwMode="auto">
          <a:xfrm>
            <a:off x="7883941" y="4151430"/>
            <a:ext cx="4284000" cy="241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0" y="719318"/>
            <a:ext cx="8417755" cy="5611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TextBox 10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30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4200" y="609434"/>
            <a:ext cx="4192341" cy="407038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KONTAKT</a:t>
            </a:r>
          </a:p>
          <a:p>
            <a:r>
              <a:rPr lang="en-US" dirty="0" smtClean="0"/>
              <a:t>Irena a David </a:t>
            </a:r>
            <a:r>
              <a:rPr lang="en-US" dirty="0" err="1" smtClean="0"/>
              <a:t>Symonovi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Jiráskova</a:t>
            </a:r>
            <a:r>
              <a:rPr lang="en-US" dirty="0" smtClean="0"/>
              <a:t> 726, </a:t>
            </a:r>
            <a:r>
              <a:rPr lang="en-US" dirty="0" err="1" smtClean="0"/>
              <a:t>Dobřichovice</a:t>
            </a:r>
            <a:r>
              <a:rPr lang="en-US" dirty="0" smtClean="0"/>
              <a:t>, 252 29</a:t>
            </a:r>
          </a:p>
          <a:p>
            <a:r>
              <a:rPr lang="en-US" dirty="0" smtClean="0">
                <a:hlinkClick r:id="rId5"/>
              </a:rPr>
              <a:t>david_symoncz@yahoo.ca</a:t>
            </a:r>
            <a:endParaRPr lang="en-US" dirty="0" smtClean="0"/>
          </a:p>
          <a:p>
            <a:r>
              <a:rPr lang="en-US" dirty="0" smtClean="0"/>
              <a:t>736 22 88 77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5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66800" y="286603"/>
            <a:ext cx="10088880" cy="1450757"/>
          </a:xfrm>
        </p:spPr>
        <p:txBody>
          <a:bodyPr/>
          <a:lstStyle/>
          <a:p>
            <a:r>
              <a:rPr lang="en-US" dirty="0" err="1" smtClean="0"/>
              <a:t>Misie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" y="4496047"/>
            <a:ext cx="2857500" cy="2146300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563" y="83403"/>
            <a:ext cx="8244539" cy="549635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228600" dist="50800" dir="5400000" sx="102000" sy="102000" algn="ctr" rotWithShape="0">
              <a:srgbClr val="FFC000"/>
            </a:outerShdw>
            <a:reflection endPos="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4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Lk 24:13-35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5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2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Češi</a:t>
            </a:r>
            <a:r>
              <a:rPr lang="en-US" sz="4000" dirty="0" smtClean="0"/>
              <a:t> a </a:t>
            </a:r>
            <a:r>
              <a:rPr lang="en-US" sz="4000" dirty="0" err="1" smtClean="0"/>
              <a:t>misie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23" y="4105216"/>
            <a:ext cx="3241887" cy="2254568"/>
          </a:xfrm>
          <a:prstGeom prst="rect">
            <a:avLst/>
          </a:prstGeom>
          <a:effectLst>
            <a:reflection endPos="0" dist="50800" dir="5400000" sy="-100000" algn="bl" rotWithShape="0"/>
            <a:softEdge rad="762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035" y="4092515"/>
            <a:ext cx="4008121" cy="2254568"/>
          </a:xfrm>
          <a:prstGeom prst="rect">
            <a:avLst/>
          </a:prstGeom>
          <a:effectLst>
            <a:reflection endPos="0" dist="50800" dir="5400000" sy="-100000" algn="bl" rotWithShape="0"/>
            <a:softEdge rad="762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75" y="1912754"/>
            <a:ext cx="3265121" cy="2254567"/>
          </a:xfrm>
          <a:prstGeom prst="rect">
            <a:avLst/>
          </a:prstGeom>
          <a:effectLst>
            <a:reflection endPos="0" dist="50800" dir="5400000" sy="-100000" algn="bl" rotWithShape="0"/>
            <a:softEdge rad="762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39" y="1851202"/>
            <a:ext cx="3149645" cy="2345134"/>
          </a:xfrm>
          <a:effectLst>
            <a:reflection endPos="0" dist="50800" dir="5400000" sy="-100000" algn="bl" rotWithShape="0"/>
            <a:softEdge rad="76200"/>
          </a:effectLst>
        </p:spPr>
      </p:pic>
      <p:sp>
        <p:nvSpPr>
          <p:cNvPr id="10" name="TextBox 9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6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7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6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" y="0"/>
            <a:ext cx="9990677" cy="6835140"/>
          </a:xfrm>
        </p:spPr>
      </p:pic>
      <p:sp>
        <p:nvSpPr>
          <p:cNvPr id="7" name="TextBox 6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8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9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55" y="-655632"/>
            <a:ext cx="6387225" cy="80627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228600"/>
            <a:ext cx="5219700" cy="73865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25941" y="6444921"/>
            <a:ext cx="287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FromCzech2016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9</a:t>
            </a:r>
            <a:r>
              <a:rPr lang="en-US" sz="1400" dirty="0" smtClean="0">
                <a:solidFill>
                  <a:schemeClr val="bg1"/>
                </a:solidFill>
              </a:rPr>
              <a:t>			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">
            <a:off x="10036685" y="5758860"/>
            <a:ext cx="1330673" cy="5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8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Retrospektiva</Template>
  <TotalTime>6185</TotalTime>
  <Words>307</Words>
  <Application>Microsoft Macintosh PowerPoint</Application>
  <PresentationFormat>Widescreen</PresentationFormat>
  <Paragraphs>73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Calibri</vt:lpstr>
      <vt:lpstr>Calibri Light</vt:lpstr>
      <vt:lpstr>Futura Medium</vt:lpstr>
      <vt:lpstr>Arial</vt:lpstr>
      <vt:lpstr>Retrospect</vt:lpstr>
      <vt:lpstr>MISIE</vt:lpstr>
      <vt:lpstr>PowerPoint Presentation</vt:lpstr>
      <vt:lpstr>PowerPoint Presentation</vt:lpstr>
      <vt:lpstr>Misie</vt:lpstr>
      <vt:lpstr>Lk 24:13-35 </vt:lpstr>
      <vt:lpstr>Češi a misie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¨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Tentative Research Question</vt:lpstr>
      <vt:lpstr>Contribution to theory &amp; practice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 contemporary mission</dc:title>
  <dc:creator>David Symon</dc:creator>
  <cp:lastModifiedBy>David Symon</cp:lastModifiedBy>
  <cp:revision>62</cp:revision>
  <cp:lastPrinted>2016-10-18T18:49:48Z</cp:lastPrinted>
  <dcterms:created xsi:type="dcterms:W3CDTF">2016-10-17T10:36:32Z</dcterms:created>
  <dcterms:modified xsi:type="dcterms:W3CDTF">2016-12-01T10:18:26Z</dcterms:modified>
</cp:coreProperties>
</file>