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2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348" y="1371600"/>
            <a:ext cx="8147304" cy="1344168"/>
          </a:xfrm>
        </p:spPr>
        <p:txBody>
          <a:bodyPr vert="horz" lIns="91440" tIns="45720" rIns="91440" bIns="45720" rtlCol="0" anchor="b" anchorCtr="0"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algn="ctr" defTabSz="914400" rtl="0" eaLnBrk="1" latinLnBrk="0" hangingPunct="1">
              <a:lnSpc>
                <a:spcPts val="64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348" y="2715767"/>
            <a:ext cx="8147304" cy="667512"/>
          </a:xfrm>
        </p:spPr>
        <p:txBody>
          <a:bodyPr vert="horz" lIns="91440" tIns="45720" rIns="91440" bIns="45720" rtlCol="0"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75000"/>
              <a:buFont typeface="Wingdings 2" pitchFamily="18" charset="2"/>
              <a:buNone/>
              <a:defRPr sz="2200" b="0" kern="120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449D725-AF79-4FB6-8D02-83EAC61E3211}" type="datetimeFigureOut">
              <a:rPr lang="en-US" smtClean="0"/>
              <a:t>13.01.13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13.01.13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4805045" y="430306"/>
            <a:ext cx="3840480" cy="5432612"/>
          </a:xfrm>
          <a:solidFill>
            <a:schemeClr val="bg1">
              <a:lumMod val="85000"/>
            </a:schemeClr>
          </a:solidFill>
          <a:ln w="127000" cap="sq">
            <a:solidFill>
              <a:schemeClr val="bg1"/>
            </a:solidFill>
            <a:miter lim="800000"/>
          </a:ln>
          <a:effectLst>
            <a:outerShdw blurRad="76200" dist="12700" dir="5400000" sx="100500" sy="100500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/>
          </a:scene3d>
          <a:sp3d extrusionH="50800">
            <a:extrusionClr>
              <a:schemeClr val="tx1"/>
            </a:extrusionClr>
            <a:contourClr>
              <a:schemeClr val="tx1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2000"/>
              </a:spcBef>
              <a:buClr>
                <a:schemeClr val="accent2">
                  <a:lumMod val="50000"/>
                  <a:lumOff val="50000"/>
                </a:schemeClr>
              </a:buClr>
              <a:buSzPct val="75000"/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7pPr marL="2743200" indent="-457200">
              <a:defRPr/>
            </a:lvl7pPr>
            <a:lvl8pPr marL="2743200" indent="-457200">
              <a:defRPr/>
            </a:lvl8pPr>
            <a:lvl9pPr marL="2743200" indent="-457200">
              <a:defRPr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13.01.13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1412" y="417513"/>
            <a:ext cx="1600200" cy="5708650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1174" y="417513"/>
            <a:ext cx="6499225" cy="57086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13.01.13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449D725-AF79-4FB6-8D02-83EAC61E3211}" type="datetimeFigureOut">
              <a:rPr lang="en-US" smtClean="0"/>
              <a:t>13.01.13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13.01.13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475" y="4343398"/>
            <a:ext cx="8147049" cy="1346013"/>
          </a:xfrm>
        </p:spPr>
        <p:txBody>
          <a:bodyPr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>
              <a:lnSpc>
                <a:spcPts val="6400"/>
              </a:lnSpc>
              <a:defRPr sz="60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475" y="5688105"/>
            <a:ext cx="8147050" cy="663387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>
              <a:spcBef>
                <a:spcPts val="0"/>
              </a:spcBef>
              <a:buNone/>
              <a:defRPr b="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B449D725-AF79-4FB6-8D02-83EAC61E3211}" type="datetimeFigureOut">
              <a:rPr lang="en-US" smtClean="0"/>
              <a:t>13.01.13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981200" y="685800"/>
            <a:ext cx="5181600" cy="3352800"/>
          </a:xfrm>
          <a:solidFill>
            <a:schemeClr val="tx1">
              <a:lumMod val="75000"/>
            </a:schemeClr>
          </a:solidFill>
          <a:ln w="127000" cap="sq">
            <a:solidFill>
              <a:schemeClr val="tx1"/>
            </a:solidFill>
            <a:miter lim="800000"/>
          </a:ln>
          <a:effectLst>
            <a:outerShdw blurRad="63500" sx="101000" sy="101000" algn="ctr" rotWithShape="0">
              <a:schemeClr val="bg2">
                <a:lumMod val="20000"/>
                <a:lumOff val="80000"/>
                <a:alpha val="40000"/>
              </a:schemeClr>
            </a:outerShdw>
          </a:effectLst>
          <a:scene3d>
            <a:camera prst="orthographicFront"/>
            <a:lightRig rig="twoPt" dir="t">
              <a:rot lat="0" lon="0" rev="9000000"/>
            </a:lightRig>
          </a:scene3d>
          <a:sp3d prstMaterial="matte">
            <a:bevelT w="12700" prst="relaxedInset"/>
            <a:bevelB w="38100" h="127000" prst="relaxedInset"/>
            <a:extrusionClr>
              <a:schemeClr val="tx1"/>
            </a:extrusionClr>
            <a:contourClr>
              <a:schemeClr val="tx1"/>
            </a:contourClr>
          </a:sp3d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1774826"/>
            <a:ext cx="8147050" cy="1873250"/>
          </a:xfrm>
        </p:spPr>
        <p:txBody>
          <a:bodyPr anchor="b" anchorCtr="0"/>
          <a:lstStyle>
            <a:lvl1pPr algn="ctr">
              <a:defRPr sz="60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3654519"/>
            <a:ext cx="8147050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13.01.13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475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5046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2290763" indent="-461963"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13.01.13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75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5046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5046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13.01.13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502920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5045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13.01.13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13.01.13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2532" y="403412"/>
            <a:ext cx="3840480" cy="57227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13.01.13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761565"/>
            <a:ext cx="8147051" cy="4364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2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49D725-AF79-4FB6-8D02-83EAC61E3211}" type="datetimeFigureOut">
              <a:rPr lang="en-US" smtClean="0"/>
              <a:t>13.01.13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76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Homilie" TargetMode="External"/><Relationship Id="rId4" Type="http://schemas.openxmlformats.org/officeDocument/2006/relationships/hyperlink" Target="http://cs.wikipedia.org/wiki/Exegez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s.wikipedia.org/wiki/K%C3%A1z%C3%A1n%C3%A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ffectLst/>
              </a:rPr>
              <a:t>Kázání, </a:t>
            </a:r>
            <a:r>
              <a:rPr lang="cs-CZ" dirty="0" smtClean="0">
                <a:effectLst/>
              </a:rPr>
              <a:t>úvodní slovo, svědectví, zamyšlení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EBED, 13.1.2013, </a:t>
            </a:r>
            <a:r>
              <a:rPr lang="en-US" dirty="0" err="1" smtClean="0"/>
              <a:t>Jirka</a:t>
            </a:r>
            <a:r>
              <a:rPr lang="en-US" dirty="0" smtClean="0"/>
              <a:t> </a:t>
            </a:r>
            <a:r>
              <a:rPr lang="en-US" dirty="0" err="1" smtClean="0"/>
              <a:t>Pospíšil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341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cap="small" dirty="0"/>
              <a:t>6) Letmý pohled na výkladové </a:t>
            </a:r>
            <a:r>
              <a:rPr lang="cs-CZ" b="1" u="sng" cap="small" dirty="0" smtClean="0"/>
              <a:t>kázání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Osnova VK:</a:t>
            </a:r>
            <a:endParaRPr lang="cs-CZ" dirty="0"/>
          </a:p>
          <a:p>
            <a:pPr lvl="0"/>
            <a:r>
              <a:rPr lang="cs-CZ" dirty="0"/>
              <a:t>úvod + představení názvu kázání (vychází z TEZE)</a:t>
            </a:r>
          </a:p>
          <a:p>
            <a:pPr lvl="0"/>
            <a:r>
              <a:rPr lang="cs-CZ" dirty="0"/>
              <a:t>1-2 příklady z života podporující název – TEZI - kázání</a:t>
            </a:r>
          </a:p>
          <a:p>
            <a:pPr lvl="0"/>
            <a:r>
              <a:rPr lang="cs-CZ" dirty="0"/>
              <a:t>přechod k hlavním bodům</a:t>
            </a:r>
          </a:p>
          <a:p>
            <a:pPr lvl="0"/>
            <a:r>
              <a:rPr lang="cs-CZ" dirty="0"/>
              <a:t>2-5 hlavních bodů (všechny vycházejí z TEZE) – podrobný výklad, vysvětlení všech cizích slov, aplikace</a:t>
            </a:r>
          </a:p>
          <a:p>
            <a:pPr lvl="0"/>
            <a:r>
              <a:rPr lang="cs-CZ" dirty="0"/>
              <a:t>celkové shrnutí + APLIKACE, výzva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590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cap="small" dirty="0"/>
              <a:t>7. Úkol do </a:t>
            </a:r>
            <a:r>
              <a:rPr lang="cs-CZ" b="1" u="sng" cap="small" dirty="0" smtClean="0"/>
              <a:t>skupin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Vytvoř kázání dle osnovy se 3 body na text:</a:t>
            </a:r>
          </a:p>
          <a:p>
            <a:r>
              <a:rPr lang="cs-CZ" dirty="0"/>
              <a:t>1 </a:t>
            </a:r>
            <a:r>
              <a:rPr lang="cs-CZ" dirty="0" err="1"/>
              <a:t>Kor</a:t>
            </a:r>
            <a:r>
              <a:rPr lang="cs-CZ" dirty="0"/>
              <a:t> 10/23-</a:t>
            </a:r>
            <a:r>
              <a:rPr lang="cs-CZ" dirty="0" smtClean="0"/>
              <a:t>33</a:t>
            </a:r>
          </a:p>
          <a:p>
            <a:r>
              <a:rPr lang="cs-CZ" dirty="0" smtClean="0"/>
              <a:t>Žalm </a:t>
            </a:r>
            <a:r>
              <a:rPr lang="cs-CZ" dirty="0"/>
              <a:t>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7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cap="small" dirty="0"/>
              <a:t>7. Úkol do </a:t>
            </a:r>
            <a:r>
              <a:rPr lang="cs-CZ" b="1" u="sng" cap="small" dirty="0" smtClean="0"/>
              <a:t>skupin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Kázání se </a:t>
            </a:r>
            <a:r>
              <a:rPr lang="cs-CZ" b="1" dirty="0"/>
              <a:t>3 body na text</a:t>
            </a:r>
            <a:r>
              <a:rPr lang="cs-CZ" b="1" dirty="0" smtClean="0"/>
              <a:t>: 1 </a:t>
            </a:r>
            <a:r>
              <a:rPr lang="cs-CZ" b="1" dirty="0" err="1"/>
              <a:t>Kor</a:t>
            </a:r>
            <a:r>
              <a:rPr lang="cs-CZ" b="1" dirty="0"/>
              <a:t> 10/23-</a:t>
            </a:r>
            <a:r>
              <a:rPr lang="cs-CZ" b="1" dirty="0" smtClean="0"/>
              <a:t>33, Žalm </a:t>
            </a:r>
            <a:r>
              <a:rPr lang="cs-CZ" b="1" dirty="0"/>
              <a:t>1</a:t>
            </a:r>
          </a:p>
          <a:p>
            <a:pPr lvl="0"/>
            <a:r>
              <a:rPr lang="cs-CZ" dirty="0"/>
              <a:t>úvod + představení názvu kázání (vychází z TEZE)</a:t>
            </a:r>
          </a:p>
          <a:p>
            <a:pPr lvl="0"/>
            <a:r>
              <a:rPr lang="cs-CZ" dirty="0"/>
              <a:t>1-2 příklady z života podporující název – TEZI - kázání</a:t>
            </a:r>
          </a:p>
          <a:p>
            <a:pPr lvl="0"/>
            <a:r>
              <a:rPr lang="cs-CZ" dirty="0"/>
              <a:t>přechod k hlavním bodům</a:t>
            </a:r>
          </a:p>
          <a:p>
            <a:pPr lvl="0"/>
            <a:r>
              <a:rPr lang="cs-CZ" dirty="0"/>
              <a:t>2-5 hlavních bodů (všechny vycházejí z TEZE) – podrobný výklad, vysvětlení všech cizích slov, aplikace</a:t>
            </a:r>
          </a:p>
          <a:p>
            <a:pPr lvl="0"/>
            <a:r>
              <a:rPr lang="cs-CZ" dirty="0"/>
              <a:t>celkové shrnutí + APLIKACE, </a:t>
            </a:r>
            <a:r>
              <a:rPr lang="cs-CZ" dirty="0" smtClean="0"/>
              <a:t>výzva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512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cap="small" dirty="0"/>
              <a:t>1) Proč vyučovat o kázání</a:t>
            </a:r>
            <a:r>
              <a:rPr lang="cs-CZ" b="1" u="sng" cap="small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Mluvíme-li o kázání, musíme říci, že kázání v současnosti prochází světovou krizí. Není to příliš populární prostředek komunikace. Je nahrazováno mnoha jinými, zábavnějšími a atraktivnějšími formami. Přesto kázání stále zůstává Bohem přikázanou formou komunikace evangelia.</a:t>
            </a:r>
          </a:p>
          <a:p>
            <a:r>
              <a:rPr lang="cs-CZ" dirty="0"/>
              <a:t>Proto je nutné, abychom mluvili o kázání, přemýšleli o něm, učili se kázat, hledali příležitosti, kdy můžeme kázat evangelium. Jak je psáno: </a:t>
            </a:r>
            <a:r>
              <a:rPr lang="cs-CZ" i="1" dirty="0"/>
              <a:t>Ale jak mohou vzývat toho, v něhož neuvěřili? A jak mohou uvěřit v toho, o kom neslyšeli? A jak mohou uslyšet, není-li tu nikdo, kdo by ho zvěstoval? (</a:t>
            </a:r>
            <a:r>
              <a:rPr lang="cs-CZ" i="1" dirty="0" err="1"/>
              <a:t>Ř</a:t>
            </a:r>
            <a:r>
              <a:rPr lang="cs-CZ" i="1" dirty="0"/>
              <a:t> 10:14)</a:t>
            </a:r>
            <a:endParaRPr lang="cs-CZ" dirty="0"/>
          </a:p>
          <a:p>
            <a:r>
              <a:rPr lang="cs-CZ" dirty="0"/>
              <a:t>Zápas o duši, Jaroslav </a:t>
            </a:r>
            <a:r>
              <a:rPr lang="cs-CZ" dirty="0" err="1"/>
              <a:t>Kelnar</a:t>
            </a:r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200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cap="small" dirty="0"/>
              <a:t>2) Věda o </a:t>
            </a:r>
            <a:r>
              <a:rPr lang="cs-CZ" b="1" u="sng" cap="small" dirty="0" smtClean="0"/>
              <a:t>kázání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Homiletika</a:t>
            </a:r>
            <a:r>
              <a:rPr lang="cs-CZ" dirty="0"/>
              <a:t> neboli kazatelství je nauka o </a:t>
            </a:r>
            <a:r>
              <a:rPr lang="cs-CZ" dirty="0">
                <a:hlinkClick r:id="rId2"/>
              </a:rPr>
              <a:t>kázání</a:t>
            </a:r>
            <a:r>
              <a:rPr lang="cs-CZ" dirty="0"/>
              <a:t> (o tom, jak správně kázat, tj. sestavovat a přednášet </a:t>
            </a:r>
            <a:r>
              <a:rPr lang="cs-CZ" dirty="0">
                <a:hlinkClick r:id="rId3"/>
              </a:rPr>
              <a:t>homilie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b="1" dirty="0" smtClean="0"/>
              <a:t>Homilie</a:t>
            </a:r>
            <a:r>
              <a:rPr lang="cs-CZ" dirty="0" smtClean="0"/>
              <a:t> </a:t>
            </a:r>
            <a:r>
              <a:rPr lang="cs-CZ" dirty="0"/>
              <a:t>(z řeckého </a:t>
            </a:r>
            <a:r>
              <a:rPr lang="cs-CZ" dirty="0" err="1"/>
              <a:t>homilia</a:t>
            </a:r>
            <a:r>
              <a:rPr lang="cs-CZ" dirty="0"/>
              <a:t>, shromáždění, beseda, vyučování) je v běžném církevním provozu jiný výraz pro </a:t>
            </a:r>
            <a:r>
              <a:rPr lang="cs-CZ" dirty="0">
                <a:hlinkClick r:id="rId2"/>
              </a:rPr>
              <a:t>kázání</a:t>
            </a:r>
            <a:r>
              <a:rPr lang="cs-CZ" dirty="0"/>
              <a:t>. V užším slova smyslu je homilie kázání </a:t>
            </a:r>
            <a:r>
              <a:rPr lang="cs-CZ" dirty="0">
                <a:hlinkClick r:id="rId4"/>
              </a:rPr>
              <a:t>exegetické</a:t>
            </a:r>
            <a:r>
              <a:rPr lang="cs-CZ" dirty="0"/>
              <a:t>, tj. věnované výkladu biblického čtení.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105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cap="small" dirty="0"/>
              <a:t>3) Cíl </a:t>
            </a:r>
            <a:r>
              <a:rPr lang="cs-CZ" b="1" u="sng" cap="small" dirty="0" smtClean="0"/>
              <a:t>kázání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SK2/37</a:t>
            </a:r>
            <a:r>
              <a:rPr lang="cs-CZ" dirty="0"/>
              <a:t> ...ta slova je zasáhla do srdce</a:t>
            </a:r>
          </a:p>
          <a:p>
            <a:r>
              <a:rPr lang="cs-CZ" dirty="0"/>
              <a:t>Skutky apoštolské 2:37 Když </a:t>
            </a:r>
            <a:r>
              <a:rPr lang="cs-CZ" i="1" dirty="0"/>
              <a:t>to</a:t>
            </a:r>
            <a:r>
              <a:rPr lang="cs-CZ" dirty="0"/>
              <a:t> uslyšeli, byli (hluboce zasaženi)t32 v srdci </a:t>
            </a:r>
            <a:r>
              <a:rPr lang="cs-CZ" i="1" dirty="0"/>
              <a:t>a</a:t>
            </a:r>
            <a:r>
              <a:rPr lang="cs-CZ" dirty="0"/>
              <a:t> řekli Petrovi i ostatním apoštolům: „Co </a:t>
            </a:r>
            <a:r>
              <a:rPr lang="cs-CZ" dirty="0" err="1"/>
              <a:t>smáme</a:t>
            </a:r>
            <a:r>
              <a:rPr lang="cs-CZ" dirty="0"/>
              <a:t> </a:t>
            </a:r>
            <a:r>
              <a:rPr lang="cs-CZ" dirty="0" err="1"/>
              <a:t>sdělat,a</a:t>
            </a:r>
            <a:r>
              <a:rPr lang="cs-CZ" dirty="0"/>
              <a:t> muži bratři?“  t32 </a:t>
            </a:r>
            <a:r>
              <a:rPr lang="cs-CZ" dirty="0" err="1"/>
              <a:t>ř</a:t>
            </a:r>
            <a:r>
              <a:rPr lang="cs-CZ" dirty="0"/>
              <a:t>.: </a:t>
            </a:r>
            <a:r>
              <a:rPr lang="cs-CZ" dirty="0" err="1"/>
              <a:t>probodeni</a:t>
            </a:r>
            <a:r>
              <a:rPr lang="cs-CZ" dirty="0"/>
              <a:t>;  </a:t>
            </a:r>
            <a:r>
              <a:rPr lang="cs-CZ" u="sng" dirty="0" err="1"/>
              <a:t>Př</a:t>
            </a:r>
            <a:r>
              <a:rPr lang="cs-CZ" u="sng" dirty="0"/>
              <a:t> 12:18</a:t>
            </a:r>
            <a:r>
              <a:rPr lang="cs-CZ" dirty="0"/>
              <a:t>; [jsou dvě možnosti, jak bodat jazykem (= mečem) - ke smrti, anebo k životu, a to dokonce věčnému …] </a:t>
            </a:r>
          </a:p>
          <a:p>
            <a:r>
              <a:rPr lang="cs-CZ" dirty="0"/>
              <a:t>Přísloví 12:18 </a:t>
            </a:r>
            <a:r>
              <a:rPr lang="cs-CZ" dirty="0" err="1"/>
              <a:t>Někdoa</a:t>
            </a:r>
            <a:r>
              <a:rPr lang="cs-CZ" dirty="0"/>
              <a:t> žvaní,t30 jako když bodát31 </a:t>
            </a:r>
            <a:r>
              <a:rPr lang="cs-CZ" dirty="0" err="1"/>
              <a:t>mečem,b</a:t>
            </a:r>
            <a:r>
              <a:rPr lang="cs-CZ" dirty="0"/>
              <a:t> ale jazyk moudrých </a:t>
            </a:r>
            <a:r>
              <a:rPr lang="cs-CZ" i="1" dirty="0"/>
              <a:t>přináší</a:t>
            </a:r>
            <a:r>
              <a:rPr lang="cs-CZ" dirty="0"/>
              <a:t> uzdravení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Sk </a:t>
            </a:r>
            <a:r>
              <a:rPr lang="cs-CZ" b="1" dirty="0"/>
              <a:t>4/29</a:t>
            </a:r>
            <a:r>
              <a:rPr lang="cs-CZ" dirty="0"/>
              <a:t> ...ať mluví TVÉ slovo se vší SMĚLOSTÍ</a:t>
            </a:r>
          </a:p>
          <a:p>
            <a:r>
              <a:rPr lang="cs-CZ" dirty="0"/>
              <a:t>Skutky apoštolské 4:29 A nyní, Pane, pohleď na jejich hrozby a dej svým </a:t>
            </a:r>
            <a:r>
              <a:rPr lang="cs-CZ" dirty="0" err="1"/>
              <a:t>otrokůma</a:t>
            </a:r>
            <a:r>
              <a:rPr lang="cs-CZ" dirty="0"/>
              <a:t> se vší </a:t>
            </a:r>
            <a:r>
              <a:rPr lang="cs-CZ" dirty="0" smtClean="0"/>
              <a:t>smělostí (B) </a:t>
            </a:r>
            <a:r>
              <a:rPr lang="cs-CZ" dirty="0" err="1"/>
              <a:t>mluvitc</a:t>
            </a:r>
            <a:r>
              <a:rPr lang="cs-CZ" dirty="0"/>
              <a:t> tvé </a:t>
            </a:r>
            <a:r>
              <a:rPr lang="cs-CZ" dirty="0" smtClean="0"/>
              <a:t>slovo</a:t>
            </a:r>
            <a:endParaRPr lang="cs-CZ" dirty="0"/>
          </a:p>
          <a:p>
            <a:r>
              <a:rPr lang="cs-CZ" dirty="0" smtClean="0"/>
              <a:t>(B) Skutky </a:t>
            </a:r>
            <a:r>
              <a:rPr lang="cs-CZ" dirty="0"/>
              <a:t>apoštolské 4:13 Když pozorovali Petrovu a Janovu </a:t>
            </a:r>
            <a:r>
              <a:rPr lang="cs-CZ" dirty="0" smtClean="0"/>
              <a:t>smělost(C) </a:t>
            </a:r>
            <a:r>
              <a:rPr lang="cs-CZ" dirty="0"/>
              <a:t>a shledali, že jsou </a:t>
            </a:r>
            <a:r>
              <a:rPr lang="cs-CZ" i="1" dirty="0"/>
              <a:t>to</a:t>
            </a:r>
            <a:r>
              <a:rPr lang="cs-CZ" dirty="0"/>
              <a:t> lidé neučenív8 a </a:t>
            </a:r>
            <a:r>
              <a:rPr lang="cs-CZ" dirty="0" err="1"/>
              <a:t>prostí,a</a:t>
            </a:r>
            <a:r>
              <a:rPr lang="cs-CZ" dirty="0"/>
              <a:t> žasli; poznávali je, že bývali s </a:t>
            </a:r>
            <a:r>
              <a:rPr lang="cs-CZ" dirty="0" smtClean="0"/>
              <a:t>Ježíšem</a:t>
            </a:r>
            <a:br>
              <a:rPr lang="cs-CZ" dirty="0" smtClean="0"/>
            </a:br>
            <a:r>
              <a:rPr lang="cs-CZ" dirty="0" smtClean="0"/>
              <a:t>(C) n</a:t>
            </a:r>
            <a:r>
              <a:rPr lang="cs-CZ" dirty="0"/>
              <a:t>.: otevřenost / výmluvnost v8 [tj. bez formálního rabínského vzdělání, tudíž nekvalifikovaní vykládat Zákon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083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cap="small" dirty="0"/>
              <a:t>3) Cíl </a:t>
            </a:r>
            <a:r>
              <a:rPr lang="cs-CZ" b="1" u="sng" cap="small" dirty="0" smtClean="0"/>
              <a:t>kázání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Boží dotek do srdce – hluboké zasažení</a:t>
            </a:r>
          </a:p>
          <a:p>
            <a:pPr lvl="0"/>
            <a:r>
              <a:rPr lang="cs-CZ" dirty="0"/>
              <a:t>Mluvení Božího slova + smělost(vyhlášení)</a:t>
            </a:r>
          </a:p>
          <a:p>
            <a:pPr lvl="0"/>
            <a:r>
              <a:rPr lang="cs-CZ" dirty="0"/>
              <a:t>Proměna člověka – poznání, že „bývali s Ježíšem“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59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cap="small" dirty="0"/>
              <a:t>4) Druhy a dělení </a:t>
            </a:r>
            <a:r>
              <a:rPr lang="cs-CZ" b="1" u="sng" cap="small" dirty="0" smtClean="0"/>
              <a:t>kázání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Rozdíl </a:t>
            </a:r>
            <a:r>
              <a:rPr lang="cs-CZ" dirty="0"/>
              <a:t>kázání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smtClean="0"/>
              <a:t>vyučování</a:t>
            </a:r>
            <a:r>
              <a:rPr lang="cs-CZ" dirty="0"/>
              <a:t> </a:t>
            </a:r>
          </a:p>
          <a:p>
            <a:r>
              <a:rPr lang="cs-CZ" dirty="0" smtClean="0"/>
              <a:t>Příležitostné </a:t>
            </a:r>
            <a:r>
              <a:rPr lang="cs-CZ" dirty="0" err="1"/>
              <a:t>x</a:t>
            </a:r>
            <a:r>
              <a:rPr lang="cs-CZ" dirty="0"/>
              <a:t> systematické</a:t>
            </a:r>
          </a:p>
          <a:p>
            <a:r>
              <a:rPr lang="cs-CZ" dirty="0"/>
              <a:t> </a:t>
            </a:r>
            <a:r>
              <a:rPr lang="cs-CZ" dirty="0" smtClean="0"/>
              <a:t>Druhy </a:t>
            </a:r>
            <a:r>
              <a:rPr lang="cs-CZ" dirty="0"/>
              <a:t>kázání:</a:t>
            </a:r>
          </a:p>
          <a:p>
            <a:pPr lvl="1"/>
            <a:r>
              <a:rPr lang="cs-CZ" dirty="0"/>
              <a:t>tematické</a:t>
            </a:r>
          </a:p>
          <a:p>
            <a:pPr lvl="1"/>
            <a:r>
              <a:rPr lang="cs-CZ" dirty="0"/>
              <a:t>výkladové</a:t>
            </a:r>
          </a:p>
          <a:p>
            <a:pPr lvl="1"/>
            <a:r>
              <a:rPr lang="cs-CZ" dirty="0"/>
              <a:t>textové</a:t>
            </a:r>
          </a:p>
          <a:p>
            <a:pPr lvl="1"/>
            <a:r>
              <a:rPr lang="cs-CZ" dirty="0"/>
              <a:t>průběžný komentář</a:t>
            </a:r>
          </a:p>
          <a:p>
            <a:pPr lvl="1"/>
            <a:r>
              <a:rPr lang="cs-CZ" dirty="0"/>
              <a:t>atd.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047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cap="small" dirty="0"/>
              <a:t>5) zkušenosti s přípravou </a:t>
            </a:r>
            <a:r>
              <a:rPr lang="cs-CZ" b="1" u="sng" cap="small" dirty="0" smtClean="0"/>
              <a:t>kázání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já, Pavel, Viktor, Dáša...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78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cap="small" dirty="0"/>
              <a:t>7) Co je pro kázání </a:t>
            </a:r>
            <a:r>
              <a:rPr lang="cs-CZ" b="1" u="sng" cap="small" dirty="0" smtClean="0"/>
              <a:t>důležité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musí být biblické – vycházet z biblických veršů</a:t>
            </a:r>
          </a:p>
          <a:p>
            <a:pPr lvl="0"/>
            <a:r>
              <a:rPr lang="cs-CZ" dirty="0"/>
              <a:t>mělo by obsahovat „novum“ – nějaké objevení – něco, nač mohou říci posluchači </a:t>
            </a:r>
            <a:r>
              <a:rPr lang="cs-CZ" dirty="0" err="1"/>
              <a:t>wow</a:t>
            </a:r>
            <a:r>
              <a:rPr lang="cs-CZ" dirty="0"/>
              <a:t> </a:t>
            </a:r>
            <a:r>
              <a:rPr lang="cs-CZ" dirty="0">
                <a:sym typeface="Wingdings"/>
              </a:rPr>
              <a:t></a:t>
            </a:r>
            <a:r>
              <a:rPr lang="cs-CZ" dirty="0"/>
              <a:t> (uvědomme si, že tam sedí krátce věřící sourozenci, ale i ti, co třeba věří desítky let)</a:t>
            </a:r>
          </a:p>
          <a:p>
            <a:pPr lvl="0"/>
            <a:r>
              <a:rPr lang="cs-CZ" dirty="0"/>
              <a:t>nejde o to, co oslovuje kazatele, ale co chce říci Bůh</a:t>
            </a:r>
          </a:p>
          <a:p>
            <a:pPr lvl="0"/>
            <a:r>
              <a:rPr lang="cs-CZ" dirty="0"/>
              <a:t>kázání musí obsahovat aplikaci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518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cap="small" dirty="0"/>
              <a:t>6) Letmý pohled na výkladové </a:t>
            </a:r>
            <a:r>
              <a:rPr lang="cs-CZ" b="1" u="sng" cap="small" dirty="0" smtClean="0"/>
              <a:t>kázání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Definice: </a:t>
            </a:r>
            <a:endParaRPr lang="cs-CZ" dirty="0"/>
          </a:p>
          <a:p>
            <a:pPr lvl="0"/>
            <a:r>
              <a:rPr lang="cs-CZ" dirty="0"/>
              <a:t>založeno na 3 a více po sobě jdoucích verších</a:t>
            </a:r>
          </a:p>
          <a:p>
            <a:pPr lvl="0"/>
            <a:r>
              <a:rPr lang="cs-CZ" dirty="0"/>
              <a:t>celé kázání je postaveno okolo TEZE (hlavní myšlenka)</a:t>
            </a:r>
          </a:p>
          <a:p>
            <a:pPr lvl="0"/>
            <a:r>
              <a:rPr lang="cs-CZ" dirty="0"/>
              <a:t>všechny hlavní oddíly vycházejí z daného oddílu a TEZE</a:t>
            </a:r>
          </a:p>
          <a:p>
            <a:pPr lvl="0"/>
            <a:r>
              <a:rPr lang="cs-CZ" dirty="0"/>
              <a:t>obsahuje jasnou aplikaci (u každého hlavního bodu + aplikační závěr)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4542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Saddle">
  <a:themeElements>
    <a:clrScheme name="Saddle">
      <a:dk1>
        <a:srgbClr val="302C24"/>
      </a:dk1>
      <a:lt1>
        <a:sysClr val="window" lastClr="FFFFFF"/>
      </a:lt1>
      <a:dk2>
        <a:srgbClr val="AC6416"/>
      </a:dk2>
      <a:lt2>
        <a:srgbClr val="E8E4DB"/>
      </a:lt2>
      <a:accent1>
        <a:srgbClr val="C6B178"/>
      </a:accent1>
      <a:accent2>
        <a:srgbClr val="9C5B14"/>
      </a:accent2>
      <a:accent3>
        <a:srgbClr val="71B2BC"/>
      </a:accent3>
      <a:accent4>
        <a:srgbClr val="78AA5D"/>
      </a:accent4>
      <a:accent5>
        <a:srgbClr val="867099"/>
      </a:accent5>
      <a:accent6>
        <a:srgbClr val="4C6F75"/>
      </a:accent6>
      <a:hlink>
        <a:srgbClr val="F27B0E"/>
      </a:hlink>
      <a:folHlink>
        <a:srgbClr val="989268"/>
      </a:folHlink>
    </a:clrScheme>
    <a:fontScheme name="Saddle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Saddle">
      <a:fillStyleLst>
        <a:solidFill>
          <a:schemeClr val="phClr"/>
        </a:solidFill>
        <a:gradFill rotWithShape="1">
          <a:gsLst>
            <a:gs pos="0">
              <a:schemeClr val="phClr"/>
            </a:gs>
            <a:gs pos="30000">
              <a:schemeClr val="phClr">
                <a:tint val="80000"/>
              </a:schemeClr>
            </a:gs>
            <a:gs pos="100000">
              <a:schemeClr val="phClr">
                <a:tint val="100000"/>
              </a:schemeClr>
            </a:gs>
          </a:gsLst>
          <a:path path="rect">
            <a:fillToRect l="50000" r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30000"/>
                <a:satMod val="120000"/>
              </a:schemeClr>
            </a:duotone>
          </a:blip>
          <a:stretch/>
        </a:blip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50800" cap="flat" cmpd="dbl" algn="ctr">
          <a:solidFill>
            <a:schemeClr val="phClr"/>
          </a:solidFill>
          <a:prstDash val="solid"/>
        </a:ln>
        <a:ln w="7620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FFFFFF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sunrise" dir="tl">
              <a:rot lat="0" lon="0" rev="1200000"/>
            </a:lightRig>
          </a:scene3d>
          <a:sp3d prstMaterial="softEdge">
            <a:bevelT w="0" h="0"/>
          </a:sp3d>
        </a:effectStyle>
        <a:effectStyle>
          <a:effectLst>
            <a:innerShdw blurRad="76200" dist="38100" dir="13500000">
              <a:srgbClr val="FFFFFF">
                <a:alpha val="75000"/>
              </a:srgbClr>
            </a:innerShdw>
          </a:effectLst>
          <a:scene3d>
            <a:camera prst="perspectiveFront" fov="2400000"/>
            <a:lightRig rig="twoPt" dir="tl"/>
          </a:scene3d>
          <a:sp3d>
            <a:bevelT w="25400" h="12700" prst="angle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250000"/>
              </a:schemeClr>
              <a:schemeClr val="phClr">
                <a:tint val="5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shade val="90000"/>
                <a:hueMod val="90000"/>
                <a:satMod val="150000"/>
                <a:lumMod val="90000"/>
              </a:schemeClr>
              <a:schemeClr val="phClr">
                <a:tint val="70000"/>
                <a:shade val="80000"/>
                <a:satMod val="3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Saddle.thmx</Template>
  <TotalTime>767</TotalTime>
  <Words>319</Words>
  <Application>Microsoft Macintosh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Saddle</vt:lpstr>
      <vt:lpstr>Kázání, úvodní slovo, svědectví, zamyšlení </vt:lpstr>
      <vt:lpstr>1) Proč vyučovat o kázání?</vt:lpstr>
      <vt:lpstr>2) Věda o kázání</vt:lpstr>
      <vt:lpstr>3) Cíl kázání</vt:lpstr>
      <vt:lpstr>3) Cíl kázání</vt:lpstr>
      <vt:lpstr>4) Druhy a dělení kázání</vt:lpstr>
      <vt:lpstr>5) zkušenosti s přípravou kázání</vt:lpstr>
      <vt:lpstr>7) Co je pro kázání důležité</vt:lpstr>
      <vt:lpstr>6) Letmý pohled na výkladové kázání</vt:lpstr>
      <vt:lpstr>6) Letmý pohled na výkladové kázání</vt:lpstr>
      <vt:lpstr>7. Úkol do skupin</vt:lpstr>
      <vt:lpstr>7. Úkol do skupin</vt:lpstr>
    </vt:vector>
  </TitlesOfParts>
  <Company>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Kázání, úvodního slova, svědectví </dc:title>
  <dc:creator>Jiri Pospisil</dc:creator>
  <cp:lastModifiedBy>Jiri Pospisil</cp:lastModifiedBy>
  <cp:revision>6</cp:revision>
  <dcterms:created xsi:type="dcterms:W3CDTF">2013-01-13T07:41:01Z</dcterms:created>
  <dcterms:modified xsi:type="dcterms:W3CDTF">2013-01-13T20:28:43Z</dcterms:modified>
</cp:coreProperties>
</file>