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0" r:id="rId8"/>
    <p:sldId id="277" r:id="rId9"/>
    <p:sldId id="280" r:id="rId10"/>
    <p:sldId id="276" r:id="rId11"/>
    <p:sldId id="278" r:id="rId12"/>
    <p:sldId id="257" r:id="rId13"/>
    <p:sldId id="279" r:id="rId14"/>
    <p:sldId id="259" r:id="rId15"/>
    <p:sldId id="261" r:id="rId16"/>
    <p:sldId id="262" r:id="rId17"/>
    <p:sldId id="264" r:id="rId18"/>
    <p:sldId id="281" r:id="rId19"/>
    <p:sldId id="265" r:id="rId20"/>
    <p:sldId id="266" r:id="rId21"/>
    <p:sldId id="268" r:id="rId22"/>
    <p:sldId id="269" r:id="rId23"/>
    <p:sldId id="26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37C8-4A8B-4216-A7F4-CD818C9C0A0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miln%C3%ADky&amp;source=images&amp;cd=&amp;cad=rja&amp;docid=YV_m7nSfC035YM&amp;tbnid=zxdzXcfpdBMOsM:&amp;ved=0CAUQjRw&amp;url=http://www.starecesty.cz/milniky/&amp;ei=bfgMUbT7B42Lswb50YCICw&amp;bvm=bv.41867550,d.ZG4&amp;psig=AFQjCNEooSOFEpmHQfe1s3FLlaHVIHM-Ng&amp;ust=13598908017531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065614"/>
            <a:ext cx="77153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2. TEOLOGIE BIBLE 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BIBLICKÁ TÉMATA</a:t>
            </a: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Vyškov,     3.2.2013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86050" y="4143380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Ježíš říká: Zkoumáte Písma a myslíte si, že v nich máte věčný život; a Písma svědčí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mně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Jan 5:39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Volný tvar 10"/>
          <p:cNvSpPr/>
          <p:nvPr/>
        </p:nvSpPr>
        <p:spPr>
          <a:xfrm rot="20063996">
            <a:off x="6807819" y="4753751"/>
            <a:ext cx="476250" cy="2258843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http://www.starecesty.cz/img/tisk/milnik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428604"/>
            <a:ext cx="85011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TEOLOGIE BIBLE –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BIBLICKÁ TÉMATA</a:t>
            </a:r>
          </a:p>
          <a:p>
            <a:pPr algn="ctr"/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Vysvobození, Vykoupení, Spása/ záchrana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 Starém Zákoně 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Bůh zachraňuje jedince, krále, národ Izrael -  od nepřátel, útlaku, otroctví, nedostatku, nemocí 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cestou poslušnosti ve smlouvě s Bohem, on lidi navštěvuje a přináší záchranu – posílá vysvoboditele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3, 9;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Neh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9,27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Volný tvar 2"/>
          <p:cNvSpPr/>
          <p:nvPr/>
        </p:nvSpPr>
        <p:spPr>
          <a:xfrm rot="20270634">
            <a:off x="361950" y="4225261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14884"/>
            <a:ext cx="2076456" cy="138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714356"/>
            <a:ext cx="821537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TEOLOGIE BIBLE –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BIBLICKÁ TÉMATA</a:t>
            </a:r>
          </a:p>
          <a:p>
            <a:pPr algn="ctr"/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Vysvobození, Vykoupení, Spása/ záchrana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 Novém Zákoně 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Původní smlouva je nedokonalá,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přesto její požadavky  jsou dokonale splněny v JK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spása je nyní pro všechny národy 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poznání Boží vůle v JK a odpuštění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vysvobození od hříchu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Volný tvar 4"/>
          <p:cNvSpPr/>
          <p:nvPr/>
        </p:nvSpPr>
        <p:spPr>
          <a:xfrm rot="2571391">
            <a:off x="7795385" y="3883345"/>
            <a:ext cx="476250" cy="3592406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4" descr="http://www.vsechny-autoskoly.cz/images/dopravni_znacky/velke/is6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71678"/>
            <a:ext cx="2071702" cy="1414658"/>
          </a:xfrm>
          <a:prstGeom prst="rect">
            <a:avLst/>
          </a:prstGeom>
          <a:noFill/>
        </p:spPr>
      </p:pic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71472" y="785794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Přesnější charakteristika: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Zmínka o vykoupení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apolytrósis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nebo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lytrósis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a výkupného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lytron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se vyskytuje několikrát už v evangeliích 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10,45;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20,28;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1,68; 2,38; 21,28; 24,21). 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Podstatně myšlenku propracoval apoštol Pavel, hlavně v Listu Římanům: všichni lidé jsou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„otroky hříchu“,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počínaje prvním hříchem Adamovým 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2); z tohoto otroctví se nemohou vysvobodit sami, a to ani plněním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Mojžíšova zákona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nýbrž pouze svobodným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darem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čili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milostí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kterou nabízí Ježíš Kristus.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8596344" y="0"/>
            <a:ext cx="476250" cy="700090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71472" y="928670"/>
            <a:ext cx="79296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Přesnější charakteristika: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Jedinou podmínkou pro tuto milost je podle Pavla víra, která pak člověka ovšem vede i k jinému způsobu života – například ruší rozdíl mezi svobodným a otrokem.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Smrt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Ježíše Krista na kříži byla obětí, která jednou provždy zrušila tento dluh a člověk, který uvěří – tj. přijme jeho nabídku – je už i před Bohem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svobodný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Tím, že byl JK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vzkříšen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 že se stal prvorozeným z těch, kdo vstali z mrtvých, dokonal spásu. Každý člověk může tuto spásu, která je nabídnuta všem, přijmout.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476250" cy="2071702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71406" y="2071702"/>
            <a:ext cx="476250" cy="4929198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500042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Klíčové verše: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Neboť toto praví Panovník Hospodin, Svatý Izraele: „V obrácení a ztišení bude vaše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spása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v klidu a důvěře vaše vítězství. Vy však nechcete, …“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Izajáš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30,15)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Neboť Bůh tak miloval svět, že dal svého jediného Syna, aby žádný, kdo v něho věří, nezahynul, ale měl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život věčný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(Jan 3,16)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Vyznáš-li svými ústy Ježíše jako Pána a uvěříš-li ve svém srdci, že ho Bůh vzkřísil z mrtvých, budeš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spasen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(Římanům 10,9)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Ukázala se Boží milost, která přináší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spásu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všem lidem.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Titovi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2,11)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Ježíš řekl: „Já jsem ta cesta, i pravda,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život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Žádný nepřichází k Otci než skrze mne.“ (Jan 14,6)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 je dobré a vítané u našeho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Spasitele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Boha, který chce, aby všichni lidé byli zachráněni a přišli k poznání pravdy. (1.Timoteovi 2,3-4)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7158" y="428604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Záchrana na postupu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Bůh volí postup, že povolá,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vybere( vyvolí)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jedince/ skupinu, která uskutečňuje dílo záchrany.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Jde o skutečný strategický  plán  záchrany lidí/ národů.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419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38466"/>
            <a:ext cx="3714776" cy="27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Volný tvar 4"/>
          <p:cNvSpPr/>
          <p:nvPr/>
        </p:nvSpPr>
        <p:spPr>
          <a:xfrm rot="5666858">
            <a:off x="4267746" y="-4384631"/>
            <a:ext cx="476250" cy="9288597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928802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5722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sebe,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28926" y="2474893"/>
            <a:ext cx="24657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1.Adam </a:t>
            </a:r>
          </a:p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a patriarchové</a:t>
            </a:r>
          </a:p>
        </p:txBody>
      </p:sp>
      <p:sp>
        <p:nvSpPr>
          <p:cNvPr id="5" name="Obdélník 4"/>
          <p:cNvSpPr/>
          <p:nvPr/>
        </p:nvSpPr>
        <p:spPr>
          <a:xfrm>
            <a:off x="2786050" y="4429132"/>
            <a:ext cx="27847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Set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Šet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Enoch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Henoch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Noe</a:t>
            </a:r>
          </a:p>
        </p:txBody>
      </p:sp>
      <p:sp>
        <p:nvSpPr>
          <p:cNvPr id="6" name="Volný tvar 5"/>
          <p:cNvSpPr/>
          <p:nvPr/>
        </p:nvSpPr>
        <p:spPr>
          <a:xfrm>
            <a:off x="361950" y="0"/>
            <a:ext cx="476250" cy="6858001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928802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28992" y="2643182"/>
            <a:ext cx="1463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2. Izrael</a:t>
            </a:r>
          </a:p>
        </p:txBody>
      </p:sp>
      <p:sp>
        <p:nvSpPr>
          <p:cNvPr id="5" name="Obdélník 4"/>
          <p:cNvSpPr/>
          <p:nvPr/>
        </p:nvSpPr>
        <p:spPr>
          <a:xfrm>
            <a:off x="785786" y="3929066"/>
            <a:ext cx="3500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Vyjití z Egypta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Zaslíbená země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Zaslíbení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Smlouva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chrám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72066" y="3857628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Králové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kněží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proroci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oltáře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oběti 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8429652" y="0"/>
            <a:ext cx="476250" cy="685800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4"/>
            <a:ext cx="4786346" cy="62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28992" y="2643182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Izrael</a:t>
            </a:r>
          </a:p>
        </p:txBody>
      </p:sp>
      <p:sp>
        <p:nvSpPr>
          <p:cNvPr id="8" name="Volný tvar 7"/>
          <p:cNvSpPr/>
          <p:nvPr/>
        </p:nvSpPr>
        <p:spPr>
          <a:xfrm rot="3214113">
            <a:off x="7996229" y="4855280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29388" y="1142984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Vyjití z Egypta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Zaslíbená země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Zaslíbení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Smlouva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chrám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00826" y="3071810"/>
            <a:ext cx="1857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Králové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kněží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proroci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oltáře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oběti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571612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57488" y="2405714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3. Ježíš Kristus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282" y="4357694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Vstoupil do zaslíbené země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Naplnil v sobě zaslíbení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Splnil podmínky smlouvy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Učinil chrám nepotřebným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0660" y="4357694"/>
            <a:ext cx="4214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Přišel jako král nebes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Jako nejvyšší kněz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Je prorok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Obětoval sám sebe 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 rot="19212272">
            <a:off x="8171661" y="-519244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hnutý roh 7"/>
          <p:cNvSpPr/>
          <p:nvPr/>
        </p:nvSpPr>
        <p:spPr>
          <a:xfrm>
            <a:off x="785786" y="1071546"/>
            <a:ext cx="5643602" cy="4786346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DŮLEŽITÁ TÉMATA 1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50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vysvobození,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ykoupení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spása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(soudci)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svoboda, otroctví,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otrok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povolání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slovo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zjevení, prorok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smlouva, zákon, přikázání,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zaslíbení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svátky, sobota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286776" y="-1"/>
            <a:ext cx="476250" cy="6858001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285860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75435" y="2119962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3. Nový Izrael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85852" y="350043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Skrze JK vstoupí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očištěný od hříchu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do zaslíbené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emě (nebe)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Je nositel zaslíbení, nesená hybnou silou DS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Nositel nové smlouvy skrze JK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Církev je živým chrámem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Nese JK jako slíbeného spasitele,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nejvyššího krále, kněze, proroka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olný tvar 5"/>
          <p:cNvSpPr/>
          <p:nvPr/>
        </p:nvSpPr>
        <p:spPr>
          <a:xfrm rot="2580931">
            <a:off x="647591" y="-345340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571612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12471" y="2117703"/>
            <a:ext cx="20024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4. Spasení </a:t>
            </a:r>
          </a:p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je u(v) nás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00100" y="3786190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Skrze JK vstoupí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očištěný od hříchu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do zaslíbené země (nebe)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Neseme zaslíbení a nové smlouvy skrze JK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DS nás vede k předávání spasení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Každý z nás je živým chrámem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JK je nám slíbený spasitel, král, kněz, prorok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olný tvar 5"/>
          <p:cNvSpPr/>
          <p:nvPr/>
        </p:nvSpPr>
        <p:spPr>
          <a:xfrm rot="8697977">
            <a:off x="450247" y="4534219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1285852" y="1428736"/>
            <a:ext cx="5862118" cy="2214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00034" y="5779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Bůh postupně dává poznat sám sebe a postupně uskutečňuje plán spásy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12471" y="1974827"/>
            <a:ext cx="20024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5. Spasení </a:t>
            </a:r>
          </a:p>
          <a:p>
            <a:pPr algn="ctr"/>
            <a:r>
              <a:rPr lang="cs-CZ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ro ostatní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034" y="3786190"/>
            <a:ext cx="864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Očekávání, že pomůžeme vstoupit DALŠÍM do nebe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Neseme zaslíbení a nové smlouvy skrze JK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Očekávání, že moc DS předáme dál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Církev jako živý chrám má tendenci/ snahu se „rozpínat“ (viz. pohádka o rukavičce)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olný tvar 5"/>
          <p:cNvSpPr/>
          <p:nvPr/>
        </p:nvSpPr>
        <p:spPr>
          <a:xfrm rot="2847820">
            <a:off x="780087" y="-407128"/>
            <a:ext cx="476250" cy="271462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16" y="428604"/>
            <a:ext cx="4572012" cy="287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444083" cy="253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Volný tvar 5"/>
          <p:cNvSpPr/>
          <p:nvPr/>
        </p:nvSpPr>
        <p:spPr>
          <a:xfrm rot="18212005">
            <a:off x="8436371" y="-383547"/>
            <a:ext cx="476250" cy="1643074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8503920" y="765810"/>
            <a:ext cx="662940" cy="1638402"/>
          </a:xfrm>
          <a:custGeom>
            <a:avLst/>
            <a:gdLst>
              <a:gd name="connsiteX0" fmla="*/ 662940 w 662940"/>
              <a:gd name="connsiteY0" fmla="*/ 0 h 1638402"/>
              <a:gd name="connsiteX1" fmla="*/ 651510 w 662940"/>
              <a:gd name="connsiteY1" fmla="*/ 34290 h 1638402"/>
              <a:gd name="connsiteX2" fmla="*/ 617220 w 662940"/>
              <a:gd name="connsiteY2" fmla="*/ 182880 h 1638402"/>
              <a:gd name="connsiteX3" fmla="*/ 605790 w 662940"/>
              <a:gd name="connsiteY3" fmla="*/ 217170 h 1638402"/>
              <a:gd name="connsiteX4" fmla="*/ 582930 w 662940"/>
              <a:gd name="connsiteY4" fmla="*/ 297180 h 1638402"/>
              <a:gd name="connsiteX5" fmla="*/ 548640 w 662940"/>
              <a:gd name="connsiteY5" fmla="*/ 342900 h 1638402"/>
              <a:gd name="connsiteX6" fmla="*/ 537210 w 662940"/>
              <a:gd name="connsiteY6" fmla="*/ 377190 h 1638402"/>
              <a:gd name="connsiteX7" fmla="*/ 514350 w 662940"/>
              <a:gd name="connsiteY7" fmla="*/ 434340 h 1638402"/>
              <a:gd name="connsiteX8" fmla="*/ 502920 w 662940"/>
              <a:gd name="connsiteY8" fmla="*/ 480060 h 1638402"/>
              <a:gd name="connsiteX9" fmla="*/ 514350 w 662940"/>
              <a:gd name="connsiteY9" fmla="*/ 548640 h 1638402"/>
              <a:gd name="connsiteX10" fmla="*/ 537210 w 662940"/>
              <a:gd name="connsiteY10" fmla="*/ 617220 h 1638402"/>
              <a:gd name="connsiteX11" fmla="*/ 525780 w 662940"/>
              <a:gd name="connsiteY11" fmla="*/ 731520 h 1638402"/>
              <a:gd name="connsiteX12" fmla="*/ 514350 w 662940"/>
              <a:gd name="connsiteY12" fmla="*/ 765810 h 1638402"/>
              <a:gd name="connsiteX13" fmla="*/ 502920 w 662940"/>
              <a:gd name="connsiteY13" fmla="*/ 811530 h 1638402"/>
              <a:gd name="connsiteX14" fmla="*/ 480060 w 662940"/>
              <a:gd name="connsiteY14" fmla="*/ 891540 h 1638402"/>
              <a:gd name="connsiteX15" fmla="*/ 411480 w 662940"/>
              <a:gd name="connsiteY15" fmla="*/ 948690 h 1638402"/>
              <a:gd name="connsiteX16" fmla="*/ 354330 w 662940"/>
              <a:gd name="connsiteY16" fmla="*/ 1017270 h 1638402"/>
              <a:gd name="connsiteX17" fmla="*/ 354330 w 662940"/>
              <a:gd name="connsiteY17" fmla="*/ 1223010 h 1638402"/>
              <a:gd name="connsiteX18" fmla="*/ 342900 w 662940"/>
              <a:gd name="connsiteY18" fmla="*/ 1291590 h 1638402"/>
              <a:gd name="connsiteX19" fmla="*/ 297180 w 662940"/>
              <a:gd name="connsiteY19" fmla="*/ 1314450 h 1638402"/>
              <a:gd name="connsiteX20" fmla="*/ 228600 w 662940"/>
              <a:gd name="connsiteY20" fmla="*/ 1360170 h 1638402"/>
              <a:gd name="connsiteX21" fmla="*/ 205740 w 662940"/>
              <a:gd name="connsiteY21" fmla="*/ 1440180 h 1638402"/>
              <a:gd name="connsiteX22" fmla="*/ 194310 w 662940"/>
              <a:gd name="connsiteY22" fmla="*/ 1611630 h 1638402"/>
              <a:gd name="connsiteX23" fmla="*/ 102870 w 662940"/>
              <a:gd name="connsiteY23" fmla="*/ 1623060 h 1638402"/>
              <a:gd name="connsiteX24" fmla="*/ 0 w 662940"/>
              <a:gd name="connsiteY24" fmla="*/ 1611630 h 16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1638402">
                <a:moveTo>
                  <a:pt x="662940" y="0"/>
                </a:moveTo>
                <a:cubicBezTo>
                  <a:pt x="659130" y="11430"/>
                  <a:pt x="654820" y="22705"/>
                  <a:pt x="651510" y="34290"/>
                </a:cubicBezTo>
                <a:cubicBezTo>
                  <a:pt x="639763" y="75406"/>
                  <a:pt x="625147" y="151171"/>
                  <a:pt x="617220" y="182880"/>
                </a:cubicBezTo>
                <a:cubicBezTo>
                  <a:pt x="614298" y="194569"/>
                  <a:pt x="609252" y="205630"/>
                  <a:pt x="605790" y="217170"/>
                </a:cubicBezTo>
                <a:cubicBezTo>
                  <a:pt x="597820" y="243737"/>
                  <a:pt x="594408" y="271929"/>
                  <a:pt x="582930" y="297180"/>
                </a:cubicBezTo>
                <a:cubicBezTo>
                  <a:pt x="575047" y="314522"/>
                  <a:pt x="560070" y="327660"/>
                  <a:pt x="548640" y="342900"/>
                </a:cubicBezTo>
                <a:cubicBezTo>
                  <a:pt x="544830" y="354330"/>
                  <a:pt x="541440" y="365909"/>
                  <a:pt x="537210" y="377190"/>
                </a:cubicBezTo>
                <a:cubicBezTo>
                  <a:pt x="530006" y="396401"/>
                  <a:pt x="520838" y="414875"/>
                  <a:pt x="514350" y="434340"/>
                </a:cubicBezTo>
                <a:cubicBezTo>
                  <a:pt x="509382" y="449243"/>
                  <a:pt x="506730" y="464820"/>
                  <a:pt x="502920" y="480060"/>
                </a:cubicBezTo>
                <a:cubicBezTo>
                  <a:pt x="506730" y="502920"/>
                  <a:pt x="508729" y="526157"/>
                  <a:pt x="514350" y="548640"/>
                </a:cubicBezTo>
                <a:cubicBezTo>
                  <a:pt x="520194" y="572017"/>
                  <a:pt x="537210" y="617220"/>
                  <a:pt x="537210" y="617220"/>
                </a:cubicBezTo>
                <a:cubicBezTo>
                  <a:pt x="533400" y="655320"/>
                  <a:pt x="531602" y="693675"/>
                  <a:pt x="525780" y="731520"/>
                </a:cubicBezTo>
                <a:cubicBezTo>
                  <a:pt x="523948" y="743428"/>
                  <a:pt x="517660" y="754225"/>
                  <a:pt x="514350" y="765810"/>
                </a:cubicBezTo>
                <a:cubicBezTo>
                  <a:pt x="510034" y="780915"/>
                  <a:pt x="507053" y="796374"/>
                  <a:pt x="502920" y="811530"/>
                </a:cubicBezTo>
                <a:cubicBezTo>
                  <a:pt x="495622" y="838290"/>
                  <a:pt x="492464" y="866731"/>
                  <a:pt x="480060" y="891540"/>
                </a:cubicBezTo>
                <a:cubicBezTo>
                  <a:pt x="465749" y="920162"/>
                  <a:pt x="433986" y="929935"/>
                  <a:pt x="411480" y="948690"/>
                </a:cubicBezTo>
                <a:cubicBezTo>
                  <a:pt x="378477" y="976192"/>
                  <a:pt x="376807" y="983554"/>
                  <a:pt x="354330" y="1017270"/>
                </a:cubicBezTo>
                <a:cubicBezTo>
                  <a:pt x="326244" y="1129615"/>
                  <a:pt x="354330" y="997124"/>
                  <a:pt x="354330" y="1223010"/>
                </a:cubicBezTo>
                <a:cubicBezTo>
                  <a:pt x="354330" y="1246185"/>
                  <a:pt x="355183" y="1271937"/>
                  <a:pt x="342900" y="1291590"/>
                </a:cubicBezTo>
                <a:cubicBezTo>
                  <a:pt x="333869" y="1306039"/>
                  <a:pt x="311791" y="1305684"/>
                  <a:pt x="297180" y="1314450"/>
                </a:cubicBezTo>
                <a:cubicBezTo>
                  <a:pt x="273621" y="1328585"/>
                  <a:pt x="228600" y="1360170"/>
                  <a:pt x="228600" y="1360170"/>
                </a:cubicBezTo>
                <a:cubicBezTo>
                  <a:pt x="220980" y="1386840"/>
                  <a:pt x="209488" y="1412697"/>
                  <a:pt x="205740" y="1440180"/>
                </a:cubicBezTo>
                <a:cubicBezTo>
                  <a:pt x="198001" y="1496932"/>
                  <a:pt x="222391" y="1561709"/>
                  <a:pt x="194310" y="1611630"/>
                </a:cubicBezTo>
                <a:cubicBezTo>
                  <a:pt x="179251" y="1638402"/>
                  <a:pt x="133350" y="1619250"/>
                  <a:pt x="102870" y="1623060"/>
                </a:cubicBezTo>
                <a:lnTo>
                  <a:pt x="0" y="1611630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louk 7"/>
          <p:cNvSpPr/>
          <p:nvPr/>
        </p:nvSpPr>
        <p:spPr>
          <a:xfrm rot="304703">
            <a:off x="5341063" y="1953631"/>
            <a:ext cx="2714644" cy="498944"/>
          </a:xfrm>
          <a:prstGeom prst="arc">
            <a:avLst>
              <a:gd name="adj1" fmla="val 10961444"/>
              <a:gd name="adj2" fmla="val 2141709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85852" y="4143380"/>
            <a:ext cx="585791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Ježíš říká: Zkoumáte Písma a myslíte si, že v nich máte věčný život; a Písma svědčí o mně. Jan 5:39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DŮLEŽITÁ TÉMATA 2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785786" y="1071546"/>
            <a:ext cx="4143404" cy="414340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00100" y="1071546"/>
            <a:ext cx="66437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země,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podíl v zemi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lid,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národ, pronárod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křesťané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 nový národ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kněz, oltář, oběť, chrám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král, království,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mesiáš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moc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pravomoc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vláda, boj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 rot="11008743">
            <a:off x="8208835" y="-13594"/>
            <a:ext cx="476250" cy="6863468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hnutý roh 7"/>
          <p:cNvSpPr/>
          <p:nvPr/>
        </p:nvSpPr>
        <p:spPr>
          <a:xfrm>
            <a:off x="785786" y="1142984"/>
            <a:ext cx="4857784" cy="435771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DŮLEŽITÁ TÉMATA 3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00100" y="1438482"/>
            <a:ext cx="6643706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vzývání, uctívání,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modlitba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vina, hřích,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ospravedlnění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očišťování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požehnání, zlořečení, prokletí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srdce, nitro,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duše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358214" y="-142900"/>
            <a:ext cx="476250" cy="7215191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hnutý roh 7"/>
          <p:cNvSpPr/>
          <p:nvPr/>
        </p:nvSpPr>
        <p:spPr>
          <a:xfrm>
            <a:off x="785786" y="1285860"/>
            <a:ext cx="4000528" cy="292895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DŮLEŽITÁ TÉMATA 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00100" y="1438482"/>
            <a:ext cx="6643706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víra, poslušnost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radost, utrpení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chudoba/ bohatství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život/ smrt/ vzkříšení</a:t>
            </a:r>
          </a:p>
        </p:txBody>
      </p:sp>
      <p:sp>
        <p:nvSpPr>
          <p:cNvPr id="9" name="Volný tvar 8"/>
          <p:cNvSpPr/>
          <p:nvPr/>
        </p:nvSpPr>
        <p:spPr>
          <a:xfrm>
            <a:off x="8215338" y="0"/>
            <a:ext cx="476250" cy="6858000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hnutý roh 7"/>
          <p:cNvSpPr/>
          <p:nvPr/>
        </p:nvSpPr>
        <p:spPr>
          <a:xfrm>
            <a:off x="785786" y="1071546"/>
            <a:ext cx="6072230" cy="478634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DŮLEŽITÁ TÉMATA 5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00100" y="1438482"/>
            <a:ext cx="66437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počátek, postupné zjevení a vyvrcholení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typologie a předobrazy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Bůh a Boží jména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bohové, modlářství a pohané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jména lidí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geografie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Izraele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Jeruzalém střed zeměkoule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 rot="10621423">
            <a:off x="8107195" y="7741"/>
            <a:ext cx="476250" cy="6853729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913"/>
            <a:ext cx="8286808" cy="620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785786" y="285728"/>
            <a:ext cx="7715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TEOLOGIE BIBLE –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BIBLICKÁ TÉMATA</a:t>
            </a:r>
          </a:p>
          <a:p>
            <a:pPr algn="ctr"/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Vysvobození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vykoupení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spása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záchrana</a:t>
            </a: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714356"/>
            <a:ext cx="821537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TEOLOGIE BIBLE –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BIBLICKÁ TÉMATA</a:t>
            </a:r>
          </a:p>
          <a:p>
            <a:pPr algn="ctr"/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Vysvobození, Vykoupení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přirovnává spásu k vysvobození otroka nějakým výkupným. 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Goel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vykupitel, příbuzenská pomoc, záchrana ze samoty a chudoby 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Boaz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Rút).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České slovo vykoupení – stejně jako řecké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apolytrósis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 latinské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redemptio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ředpokladá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ZAPLACENÍ výkupného za otroka.</a:t>
            </a:r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98" y="4000504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Volný tvar 4"/>
          <p:cNvSpPr/>
          <p:nvPr/>
        </p:nvSpPr>
        <p:spPr>
          <a:xfrm rot="19408023">
            <a:off x="877410" y="3711398"/>
            <a:ext cx="476250" cy="3529292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00034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714356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TEOLOGIE BIBLE –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KLÍČOVÁ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BIBLICKÁ TÉMATA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Spása/ záchrana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(H.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šua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´), v knize Soudců,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שופטים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šoftim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„soudci“ – „vykupitelé, vysvoboditelé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Spása (z praslovanského 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*s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ъ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pasti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chránit stádo; lat.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salus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nebo pozdější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salutare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řec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σωτηρία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sótéría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označuje záchranu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460752" cy="22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hlubocky.eu/wp-content/uploads/ovcacky-d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30494"/>
            <a:ext cx="3429024" cy="2284588"/>
          </a:xfrm>
          <a:prstGeom prst="rect">
            <a:avLst/>
          </a:prstGeom>
          <a:noFill/>
        </p:spPr>
      </p:pic>
      <p:sp>
        <p:nvSpPr>
          <p:cNvPr id="6" name="Volný tvar 5"/>
          <p:cNvSpPr/>
          <p:nvPr/>
        </p:nvSpPr>
        <p:spPr>
          <a:xfrm rot="2542081">
            <a:off x="227244" y="-47838"/>
            <a:ext cx="476250" cy="1311965"/>
          </a:xfrm>
          <a:custGeom>
            <a:avLst/>
            <a:gdLst>
              <a:gd name="connsiteX0" fmla="*/ 95250 w 476250"/>
              <a:gd name="connsiteY0" fmla="*/ 0 h 5316855"/>
              <a:gd name="connsiteX1" fmla="*/ 266700 w 476250"/>
              <a:gd name="connsiteY1" fmla="*/ 548640 h 5316855"/>
              <a:gd name="connsiteX2" fmla="*/ 403860 w 476250"/>
              <a:gd name="connsiteY2" fmla="*/ 948690 h 5316855"/>
              <a:gd name="connsiteX3" fmla="*/ 152400 w 476250"/>
              <a:gd name="connsiteY3" fmla="*/ 1017270 h 5316855"/>
              <a:gd name="connsiteX4" fmla="*/ 3810 w 476250"/>
              <a:gd name="connsiteY4" fmla="*/ 1657350 h 5316855"/>
              <a:gd name="connsiteX5" fmla="*/ 129540 w 476250"/>
              <a:gd name="connsiteY5" fmla="*/ 2308860 h 5316855"/>
              <a:gd name="connsiteX6" fmla="*/ 278130 w 476250"/>
              <a:gd name="connsiteY6" fmla="*/ 2708910 h 5316855"/>
              <a:gd name="connsiteX7" fmla="*/ 472440 w 476250"/>
              <a:gd name="connsiteY7" fmla="*/ 3120390 h 5316855"/>
              <a:gd name="connsiteX8" fmla="*/ 255270 w 476250"/>
              <a:gd name="connsiteY8" fmla="*/ 3371850 h 5316855"/>
              <a:gd name="connsiteX9" fmla="*/ 95250 w 476250"/>
              <a:gd name="connsiteY9" fmla="*/ 3760470 h 5316855"/>
              <a:gd name="connsiteX10" fmla="*/ 243840 w 476250"/>
              <a:gd name="connsiteY10" fmla="*/ 4126230 h 5316855"/>
              <a:gd name="connsiteX11" fmla="*/ 289560 w 476250"/>
              <a:gd name="connsiteY11" fmla="*/ 4457700 h 5316855"/>
              <a:gd name="connsiteX12" fmla="*/ 198120 w 476250"/>
              <a:gd name="connsiteY12" fmla="*/ 5189220 h 5316855"/>
              <a:gd name="connsiteX13" fmla="*/ 186690 w 476250"/>
              <a:gd name="connsiteY13" fmla="*/ 5223510 h 53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250" h="5316855">
                <a:moveTo>
                  <a:pt x="95250" y="0"/>
                </a:moveTo>
                <a:cubicBezTo>
                  <a:pt x="155257" y="195262"/>
                  <a:pt x="215265" y="390525"/>
                  <a:pt x="266700" y="548640"/>
                </a:cubicBezTo>
                <a:cubicBezTo>
                  <a:pt x="318135" y="706755"/>
                  <a:pt x="422910" y="870585"/>
                  <a:pt x="403860" y="948690"/>
                </a:cubicBezTo>
                <a:cubicBezTo>
                  <a:pt x="384810" y="1026795"/>
                  <a:pt x="219075" y="899160"/>
                  <a:pt x="152400" y="1017270"/>
                </a:cubicBezTo>
                <a:cubicBezTo>
                  <a:pt x="85725" y="1135380"/>
                  <a:pt x="7620" y="1442085"/>
                  <a:pt x="3810" y="1657350"/>
                </a:cubicBezTo>
                <a:cubicBezTo>
                  <a:pt x="0" y="1872615"/>
                  <a:pt x="83820" y="2133600"/>
                  <a:pt x="129540" y="2308860"/>
                </a:cubicBezTo>
                <a:cubicBezTo>
                  <a:pt x="175260" y="2484120"/>
                  <a:pt x="220980" y="2573655"/>
                  <a:pt x="278130" y="2708910"/>
                </a:cubicBezTo>
                <a:cubicBezTo>
                  <a:pt x="335280" y="2844165"/>
                  <a:pt x="476250" y="3009900"/>
                  <a:pt x="472440" y="3120390"/>
                </a:cubicBezTo>
                <a:cubicBezTo>
                  <a:pt x="468630" y="3230880"/>
                  <a:pt x="318135" y="3265170"/>
                  <a:pt x="255270" y="3371850"/>
                </a:cubicBezTo>
                <a:cubicBezTo>
                  <a:pt x="192405" y="3478530"/>
                  <a:pt x="97155" y="3634740"/>
                  <a:pt x="95250" y="3760470"/>
                </a:cubicBezTo>
                <a:cubicBezTo>
                  <a:pt x="93345" y="3886200"/>
                  <a:pt x="211455" y="4010025"/>
                  <a:pt x="243840" y="4126230"/>
                </a:cubicBezTo>
                <a:cubicBezTo>
                  <a:pt x="276225" y="4242435"/>
                  <a:pt x="297180" y="4280535"/>
                  <a:pt x="289560" y="4457700"/>
                </a:cubicBezTo>
                <a:cubicBezTo>
                  <a:pt x="281940" y="4634865"/>
                  <a:pt x="215265" y="5061585"/>
                  <a:pt x="198120" y="5189220"/>
                </a:cubicBezTo>
                <a:cubicBezTo>
                  <a:pt x="180975" y="5316855"/>
                  <a:pt x="183832" y="5270182"/>
                  <a:pt x="186690" y="522351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34" y="620294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TEOLOGIE BIBLE – KLÍČOVÁ BIBLICKÁ TÉMATA</a:t>
            </a:r>
            <a:r>
              <a:rPr lang="cs-CZ" b="1" dirty="0" smtClean="0">
                <a:cs typeface="Arial" pitchFamily="34" charset="0"/>
              </a:rPr>
              <a:t> (2)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1325</Words>
  <Application>Microsoft Office PowerPoint</Application>
  <PresentationFormat>Předvádění na obrazovce (4:3)</PresentationFormat>
  <Paragraphs>213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 Eva I</cp:lastModifiedBy>
  <cp:revision>48</cp:revision>
  <dcterms:created xsi:type="dcterms:W3CDTF">2013-02-02T10:09:50Z</dcterms:created>
  <dcterms:modified xsi:type="dcterms:W3CDTF">2013-02-02T22:38:33Z</dcterms:modified>
</cp:coreProperties>
</file>