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audio1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71" r:id="rId3"/>
    <p:sldId id="258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03.03.13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03.03.13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63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Applause"/>
          </p:stSnd>
        </p:sndAc>
      </p:transition>
    </mc:Choice>
    <mc:Fallback xmlns="">
      <p:transition xmlns:p14="http://schemas.microsoft.com/office/powerpoint/2010/main" spd="slow">
        <p:checker/>
        <p:sndAc>
          <p:stSnd>
            <p:snd r:embed="rId3" name="Applause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EBED, </a:t>
            </a:r>
            <a:r>
              <a:rPr lang="en-US" dirty="0" err="1" smtClean="0"/>
              <a:t>Jirka</a:t>
            </a:r>
            <a:r>
              <a:rPr lang="en-US" dirty="0" smtClean="0"/>
              <a:t> </a:t>
            </a:r>
            <a:r>
              <a:rPr lang="en-US" dirty="0" err="1" smtClean="0"/>
              <a:t>Pospíšil</a:t>
            </a:r>
            <a:r>
              <a:rPr lang="en-US" dirty="0" smtClean="0"/>
              <a:t>, 3.3.2013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Exegeze</a:t>
            </a:r>
            <a:r>
              <a:rPr lang="en-US" dirty="0" smtClean="0"/>
              <a:t>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Applause"/>
          </p:stSnd>
        </p:sndAc>
      </p:transition>
    </mc:Choice>
    <mc:Fallback xmlns="">
      <p:transition xmlns:p14="http://schemas.microsoft.com/office/powerpoint/2010/main" spd="slow">
        <p:checker/>
        <p:sndAc>
          <p:stSnd>
            <p:snd r:embed="rId3" name="Applause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1738" y="1503124"/>
            <a:ext cx="7854379" cy="497585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1) </a:t>
            </a:r>
            <a:r>
              <a:rPr lang="en-US" sz="3200" b="1" dirty="0" err="1"/>
              <a:t>Proč</a:t>
            </a:r>
            <a:r>
              <a:rPr lang="en-US" sz="3200" b="1" dirty="0"/>
              <a:t> </a:t>
            </a:r>
            <a:r>
              <a:rPr lang="en-US" sz="3200" b="1" dirty="0" err="1"/>
              <a:t>exegeze</a:t>
            </a:r>
            <a:r>
              <a:rPr lang="en-US" sz="3200" b="1" dirty="0" smtClean="0"/>
              <a:t>?</a:t>
            </a:r>
          </a:p>
          <a:p>
            <a:r>
              <a:rPr lang="cs-CZ" sz="2800" dirty="0" smtClean="0"/>
              <a:t>...každý </a:t>
            </a:r>
            <a:r>
              <a:rPr lang="cs-CZ" sz="2800" dirty="0"/>
              <a:t>čtenář Bible je současně i vykladač </a:t>
            </a:r>
            <a:endParaRPr lang="en-US" sz="2800" dirty="0" smtClean="0"/>
          </a:p>
          <a:p>
            <a:endParaRPr lang="en-US" sz="3200" dirty="0" smtClean="0"/>
          </a:p>
          <a:p>
            <a:r>
              <a:rPr lang="en-US" sz="3200" b="1" dirty="0" smtClean="0"/>
              <a:t>2) </a:t>
            </a:r>
            <a:r>
              <a:rPr lang="en-US" sz="3200" b="1" dirty="0" err="1" smtClean="0"/>
              <a:t>Má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zkušenost</a:t>
            </a:r>
            <a:endParaRPr lang="en-US" sz="3200" b="1" dirty="0" smtClean="0"/>
          </a:p>
          <a:p>
            <a:pPr algn="just"/>
            <a:r>
              <a:rPr lang="en-US" sz="1800" dirty="0" err="1"/>
              <a:t>Lukáš</a:t>
            </a:r>
            <a:r>
              <a:rPr lang="en-US" sz="1800" dirty="0"/>
              <a:t> 16:</a:t>
            </a:r>
            <a:r>
              <a:rPr lang="en-US" sz="1800" dirty="0" smtClean="0"/>
              <a:t>8-9 </a:t>
            </a:r>
            <a:r>
              <a:rPr lang="en-US" sz="1800" dirty="0"/>
              <a:t>A </a:t>
            </a:r>
            <a:r>
              <a:rPr lang="en-US" sz="1800" dirty="0" err="1"/>
              <a:t>jeho</a:t>
            </a:r>
            <a:r>
              <a:rPr lang="en-US" sz="1800" dirty="0"/>
              <a:t> </a:t>
            </a:r>
            <a:r>
              <a:rPr lang="en-US" sz="1800" dirty="0" err="1"/>
              <a:t>pán</a:t>
            </a:r>
            <a:r>
              <a:rPr lang="en-US" sz="1800" dirty="0"/>
              <a:t> </a:t>
            </a:r>
            <a:r>
              <a:rPr lang="en-US" sz="1800" dirty="0" err="1"/>
              <a:t>ocenil</a:t>
            </a:r>
            <a:r>
              <a:rPr lang="en-US" sz="1800" dirty="0"/>
              <a:t>, </a:t>
            </a:r>
            <a:r>
              <a:rPr lang="en-US" sz="1800" dirty="0" err="1"/>
              <a:t>že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ten </a:t>
            </a:r>
            <a:r>
              <a:rPr lang="en-US" sz="1800" dirty="0" err="1"/>
              <a:t>nepoctivý</a:t>
            </a:r>
            <a:r>
              <a:rPr lang="en-US" sz="1800" dirty="0"/>
              <a:t> </a:t>
            </a:r>
            <a:r>
              <a:rPr lang="en-US" sz="1800" dirty="0" err="1"/>
              <a:t>správce</a:t>
            </a:r>
            <a:r>
              <a:rPr lang="en-US" sz="1800" dirty="0"/>
              <a:t> </a:t>
            </a:r>
            <a:r>
              <a:rPr lang="en-US" sz="1800" dirty="0" err="1"/>
              <a:t>počínal</a:t>
            </a:r>
            <a:r>
              <a:rPr lang="en-US" sz="1800" dirty="0"/>
              <a:t> </a:t>
            </a:r>
            <a:r>
              <a:rPr lang="en-US" sz="1800" dirty="0" err="1"/>
              <a:t>chytře</a:t>
            </a:r>
            <a:r>
              <a:rPr lang="en-US" sz="1800" dirty="0"/>
              <a:t>! </a:t>
            </a:r>
            <a:r>
              <a:rPr lang="en-US" sz="1800" dirty="0" err="1"/>
              <a:t>Synové</a:t>
            </a:r>
            <a:r>
              <a:rPr lang="en-US" sz="1800" dirty="0"/>
              <a:t> </a:t>
            </a:r>
            <a:r>
              <a:rPr lang="en-US" sz="1800" dirty="0" err="1"/>
              <a:t>světa</a:t>
            </a:r>
            <a:r>
              <a:rPr lang="en-US" sz="1800" dirty="0"/>
              <a:t> </a:t>
            </a:r>
            <a:r>
              <a:rPr lang="en-US" sz="1800" dirty="0" err="1"/>
              <a:t>totiž</a:t>
            </a:r>
            <a:r>
              <a:rPr lang="en-US" sz="1800" dirty="0"/>
              <a:t> </a:t>
            </a:r>
            <a:r>
              <a:rPr lang="en-US" sz="1800" dirty="0" err="1"/>
              <a:t>bývají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svých</a:t>
            </a:r>
            <a:r>
              <a:rPr lang="en-US" sz="1800" dirty="0"/>
              <a:t> </a:t>
            </a:r>
            <a:r>
              <a:rPr lang="en-US" sz="1800" dirty="0" err="1"/>
              <a:t>věcech</a:t>
            </a:r>
            <a:r>
              <a:rPr lang="en-US" sz="1800" dirty="0"/>
              <a:t> </a:t>
            </a:r>
            <a:r>
              <a:rPr lang="en-US" sz="1800" dirty="0" err="1"/>
              <a:t>chytřejší</a:t>
            </a:r>
            <a:r>
              <a:rPr lang="en-US" sz="1800" dirty="0"/>
              <a:t> </a:t>
            </a:r>
            <a:r>
              <a:rPr lang="en-US" sz="1800" dirty="0" err="1"/>
              <a:t>než</a:t>
            </a:r>
            <a:r>
              <a:rPr lang="en-US" sz="1800" dirty="0"/>
              <a:t> </a:t>
            </a:r>
            <a:r>
              <a:rPr lang="en-US" sz="1800" dirty="0" err="1"/>
              <a:t>synové</a:t>
            </a:r>
            <a:r>
              <a:rPr lang="en-US" sz="1800" dirty="0"/>
              <a:t> </a:t>
            </a:r>
            <a:r>
              <a:rPr lang="en-US" sz="1800" dirty="0" err="1"/>
              <a:t>světla</a:t>
            </a:r>
            <a:r>
              <a:rPr lang="en-US" sz="1800" dirty="0" smtClean="0"/>
              <a:t>. </a:t>
            </a:r>
            <a:r>
              <a:rPr lang="en-US" sz="1800" dirty="0" err="1" smtClean="0"/>
              <a:t>Říkám</a:t>
            </a:r>
            <a:r>
              <a:rPr lang="en-US" sz="1800" dirty="0" smtClean="0"/>
              <a:t> </a:t>
            </a:r>
            <a:r>
              <a:rPr lang="en-US" sz="1800" dirty="0" err="1"/>
              <a:t>vám</a:t>
            </a:r>
            <a:r>
              <a:rPr lang="en-US" sz="1800" dirty="0"/>
              <a:t> </a:t>
            </a:r>
            <a:r>
              <a:rPr lang="en-US" sz="1800" dirty="0" err="1"/>
              <a:t>tedy</a:t>
            </a:r>
            <a:r>
              <a:rPr lang="en-US" sz="1800" dirty="0"/>
              <a:t>: I </a:t>
            </a:r>
            <a:r>
              <a:rPr lang="en-US" sz="1800" dirty="0" err="1"/>
              <a:t>špinavými</a:t>
            </a:r>
            <a:r>
              <a:rPr lang="en-US" sz="1800" dirty="0"/>
              <a:t> </a:t>
            </a:r>
            <a:r>
              <a:rPr lang="en-US" sz="1800" dirty="0" err="1"/>
              <a:t>penězi</a:t>
            </a:r>
            <a:r>
              <a:rPr lang="en-US" sz="1800" dirty="0"/>
              <a:t>, </a:t>
            </a:r>
            <a:r>
              <a:rPr lang="en-US" sz="1800" dirty="0" err="1"/>
              <a:t>které</a:t>
            </a:r>
            <a:r>
              <a:rPr lang="en-US" sz="1800" dirty="0"/>
              <a:t> </a:t>
            </a:r>
            <a:r>
              <a:rPr lang="en-US" sz="1800" dirty="0" err="1"/>
              <a:t>pominou</a:t>
            </a:r>
            <a:r>
              <a:rPr lang="en-US" sz="1800" dirty="0"/>
              <a:t>,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můžete</a:t>
            </a:r>
            <a:r>
              <a:rPr lang="en-US" sz="1800" dirty="0"/>
              <a:t> </a:t>
            </a:r>
            <a:r>
              <a:rPr lang="en-US" sz="1800" dirty="0" err="1"/>
              <a:t>dělat</a:t>
            </a:r>
            <a:r>
              <a:rPr lang="en-US" sz="1800" dirty="0"/>
              <a:t> </a:t>
            </a:r>
            <a:r>
              <a:rPr lang="en-US" sz="1800" dirty="0" err="1"/>
              <a:t>přátele</a:t>
            </a:r>
            <a:r>
              <a:rPr lang="en-US" sz="1800" dirty="0"/>
              <a:t>, </a:t>
            </a:r>
            <a:r>
              <a:rPr lang="en-US" sz="1800" dirty="0" err="1"/>
              <a:t>abyste</a:t>
            </a:r>
            <a:r>
              <a:rPr lang="en-US" sz="1800" dirty="0"/>
              <a:t> </a:t>
            </a:r>
            <a:r>
              <a:rPr lang="en-US" sz="1800" dirty="0" err="1"/>
              <a:t>byli</a:t>
            </a:r>
            <a:r>
              <a:rPr lang="en-US" sz="1800" dirty="0"/>
              <a:t> </a:t>
            </a:r>
            <a:r>
              <a:rPr lang="en-US" sz="1800" dirty="0" err="1"/>
              <a:t>přijati</a:t>
            </a:r>
            <a:r>
              <a:rPr lang="en-US" sz="1800" dirty="0"/>
              <a:t> do </a:t>
            </a:r>
            <a:r>
              <a:rPr lang="en-US" sz="1800" dirty="0" err="1"/>
              <a:t>věčných</a:t>
            </a:r>
            <a:r>
              <a:rPr lang="en-US" sz="1800" dirty="0"/>
              <a:t> </a:t>
            </a:r>
            <a:r>
              <a:rPr lang="en-US" sz="1800" dirty="0" err="1"/>
              <a:t>příbytků</a:t>
            </a:r>
            <a:r>
              <a:rPr lang="en-US" sz="1800" dirty="0"/>
              <a:t>.</a:t>
            </a:r>
            <a:endParaRPr lang="en-US" sz="1800" b="1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3218" y="203792"/>
            <a:ext cx="8332899" cy="1299332"/>
          </a:xfrm>
        </p:spPr>
        <p:txBody>
          <a:bodyPr/>
          <a:lstStyle/>
          <a:p>
            <a:r>
              <a:rPr lang="en-US" dirty="0" err="1" smtClean="0"/>
              <a:t>Exegeze</a:t>
            </a:r>
            <a:r>
              <a:rPr lang="en-US" dirty="0" smtClean="0"/>
              <a:t> 1.   	ÚVOD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5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Applause"/>
          </p:stSnd>
        </p:sndAc>
      </p:transition>
    </mc:Choice>
    <mc:Fallback xmlns="">
      <p:transition xmlns:p14="http://schemas.microsoft.com/office/powerpoint/2010/main" spd="slow">
        <p:checker/>
        <p:sndAc>
          <p:stSnd>
            <p:snd r:embed="rId3" name="Applause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1738" y="1503124"/>
            <a:ext cx="7854379" cy="4975855"/>
          </a:xfrm>
        </p:spPr>
        <p:txBody>
          <a:bodyPr/>
          <a:lstStyle/>
          <a:p>
            <a:r>
              <a:rPr lang="cs-CZ" sz="3200" b="1" dirty="0" smtClean="0"/>
              <a:t>1) EXEGEZE</a:t>
            </a:r>
            <a:endParaRPr lang="en-US" sz="3200" b="1" dirty="0" smtClean="0"/>
          </a:p>
          <a:p>
            <a:endParaRPr lang="en-US" sz="3200" b="1" dirty="0" smtClean="0"/>
          </a:p>
          <a:p>
            <a:r>
              <a:rPr lang="en-US" sz="3200" b="1" dirty="0" smtClean="0"/>
              <a:t>2) EISEGEZE</a:t>
            </a:r>
          </a:p>
          <a:p>
            <a:endParaRPr lang="en-US" sz="3200" b="1" dirty="0"/>
          </a:p>
          <a:p>
            <a:r>
              <a:rPr lang="en-US" sz="3200" b="1" dirty="0" smtClean="0"/>
              <a:t>3) HERMENEUTIKA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OBECNÁ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SPECIÁLNÍ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3218" y="203792"/>
            <a:ext cx="8669886" cy="1299332"/>
          </a:xfrm>
        </p:spPr>
        <p:txBody>
          <a:bodyPr/>
          <a:lstStyle/>
          <a:p>
            <a:r>
              <a:rPr lang="en-US" dirty="0" err="1" smtClean="0"/>
              <a:t>Exegeze</a:t>
            </a:r>
            <a:r>
              <a:rPr lang="en-US" dirty="0" smtClean="0"/>
              <a:t> 1.   	DEFINICE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9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Applause"/>
          </p:stSnd>
        </p:sndAc>
      </p:transition>
    </mc:Choice>
    <mc:Fallback xmlns="">
      <p:transition xmlns:p14="http://schemas.microsoft.com/office/powerpoint/2010/main" spd="slow">
        <p:checker/>
        <p:sndAc>
          <p:stSnd>
            <p:snd r:embed="rId3" name="Applause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1738" y="1503124"/>
            <a:ext cx="7854379" cy="4975855"/>
          </a:xfrm>
        </p:spPr>
        <p:txBody>
          <a:bodyPr>
            <a:normAutofit/>
          </a:bodyPr>
          <a:lstStyle/>
          <a:p>
            <a:r>
              <a:rPr lang="en-US" b="1" dirty="0" smtClean="0"/>
              <a:t>1) </a:t>
            </a:r>
            <a:r>
              <a:rPr lang="en-US" b="1" dirty="0" err="1" smtClean="0"/>
              <a:t>Patriarchální</a:t>
            </a:r>
            <a:r>
              <a:rPr lang="en-US" b="1" dirty="0" smtClean="0"/>
              <a:t> </a:t>
            </a:r>
            <a:r>
              <a:rPr lang="en-US" b="1" dirty="0" err="1" smtClean="0"/>
              <a:t>exegeze</a:t>
            </a:r>
            <a:r>
              <a:rPr lang="en-US" b="1" dirty="0" smtClean="0"/>
              <a:t> (</a:t>
            </a:r>
            <a:r>
              <a:rPr lang="en-US" b="1" dirty="0" smtClean="0"/>
              <a:t>100 - 600)</a:t>
            </a:r>
            <a:endParaRPr lang="en-US" b="1" dirty="0" smtClean="0"/>
          </a:p>
          <a:p>
            <a:r>
              <a:rPr lang="cs-CZ" dirty="0" smtClean="0"/>
              <a:t>	</a:t>
            </a:r>
            <a:r>
              <a:rPr lang="cs-CZ" dirty="0"/>
              <a:t>Klement z Alexandrie </a:t>
            </a:r>
            <a:r>
              <a:rPr lang="cs-CZ" dirty="0" smtClean="0"/>
              <a:t>(150 </a:t>
            </a:r>
            <a:r>
              <a:rPr lang="cs-CZ" dirty="0"/>
              <a:t>– </a:t>
            </a:r>
            <a:r>
              <a:rPr lang="cs-CZ" dirty="0" smtClean="0"/>
              <a:t>215)</a:t>
            </a:r>
          </a:p>
          <a:p>
            <a:r>
              <a:rPr lang="cs-CZ" dirty="0"/>
              <a:t>	Augustín (</a:t>
            </a:r>
            <a:r>
              <a:rPr lang="cs-CZ" dirty="0" smtClean="0"/>
              <a:t>354 </a:t>
            </a:r>
            <a:r>
              <a:rPr lang="cs-CZ" dirty="0"/>
              <a:t>– </a:t>
            </a:r>
            <a:r>
              <a:rPr lang="cs-CZ" dirty="0" smtClean="0"/>
              <a:t>430) </a:t>
            </a:r>
          </a:p>
          <a:p>
            <a:r>
              <a:rPr lang="cs-CZ" b="1" dirty="0"/>
              <a:t>	</a:t>
            </a:r>
          </a:p>
          <a:p>
            <a:r>
              <a:rPr lang="cs-CZ" b="1" dirty="0" smtClean="0"/>
              <a:t>2) Středověká exegeze</a:t>
            </a:r>
          </a:p>
          <a:p>
            <a:r>
              <a:rPr lang="cs-CZ" dirty="0"/>
              <a:t>	</a:t>
            </a:r>
            <a:r>
              <a:rPr lang="cs-CZ" dirty="0" smtClean="0"/>
              <a:t>Řehoř </a:t>
            </a:r>
            <a:r>
              <a:rPr lang="cs-CZ" dirty="0"/>
              <a:t>Veliký </a:t>
            </a:r>
            <a:r>
              <a:rPr lang="cs-CZ" dirty="0" smtClean="0"/>
              <a:t>(540 </a:t>
            </a:r>
            <a:r>
              <a:rPr lang="cs-CZ" dirty="0"/>
              <a:t>– </a:t>
            </a:r>
            <a:r>
              <a:rPr lang="cs-CZ" dirty="0" smtClean="0"/>
              <a:t>604)</a:t>
            </a:r>
          </a:p>
          <a:p>
            <a:r>
              <a:rPr lang="cs-CZ" dirty="0" smtClean="0"/>
              <a:t>	Tomáš Akvinský </a:t>
            </a:r>
            <a:r>
              <a:rPr lang="cs-CZ" dirty="0"/>
              <a:t>(1225 – </a:t>
            </a:r>
            <a:r>
              <a:rPr lang="cs-CZ" dirty="0" smtClean="0"/>
              <a:t>1274)</a:t>
            </a:r>
          </a:p>
          <a:p>
            <a:r>
              <a:rPr lang="cs-CZ" dirty="0" smtClean="0"/>
              <a:t>	Mikuláš </a:t>
            </a:r>
            <a:r>
              <a:rPr lang="cs-CZ" dirty="0"/>
              <a:t>z Lyry </a:t>
            </a:r>
            <a:r>
              <a:rPr lang="cs-CZ" dirty="0" smtClean="0"/>
              <a:t>	(</a:t>
            </a:r>
            <a:r>
              <a:rPr lang="cs-CZ" dirty="0" smtClean="0"/>
              <a:t>280/286 – 345/352)</a:t>
            </a:r>
            <a:endParaRPr lang="cs-CZ" dirty="0"/>
          </a:p>
          <a:p>
            <a:r>
              <a:rPr lang="cs-CZ" dirty="0"/>
              <a:t>	Martin </a:t>
            </a:r>
            <a:r>
              <a:rPr lang="cs-CZ" dirty="0" smtClean="0"/>
              <a:t>Luther </a:t>
            </a:r>
            <a:r>
              <a:rPr lang="en-US" dirty="0" smtClean="0"/>
              <a:t>(1483 </a:t>
            </a:r>
            <a:r>
              <a:rPr lang="en-US" dirty="0" smtClean="0"/>
              <a:t>–</a:t>
            </a:r>
            <a:r>
              <a:rPr lang="en-US" dirty="0"/>
              <a:t> </a:t>
            </a:r>
            <a:r>
              <a:rPr lang="en-US" dirty="0" smtClean="0"/>
              <a:t>1546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cs-CZ" dirty="0" smtClean="0"/>
              <a:t>	Jan </a:t>
            </a:r>
            <a:r>
              <a:rPr lang="cs-CZ" dirty="0"/>
              <a:t>Kalvín (1508 – </a:t>
            </a:r>
            <a:r>
              <a:rPr lang="cs-CZ" dirty="0" smtClean="0"/>
              <a:t>1564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3218" y="203792"/>
            <a:ext cx="8669886" cy="1299332"/>
          </a:xfrm>
        </p:spPr>
        <p:txBody>
          <a:bodyPr/>
          <a:lstStyle/>
          <a:p>
            <a:r>
              <a:rPr lang="en-US" dirty="0" err="1" smtClean="0"/>
              <a:t>Exegeze</a:t>
            </a:r>
            <a:r>
              <a:rPr lang="en-US" dirty="0" smtClean="0"/>
              <a:t> 1.   	HISTORIE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33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Applause"/>
          </p:stSnd>
        </p:sndAc>
      </p:transition>
    </mc:Choice>
    <mc:Fallback xmlns="">
      <p:transition xmlns:p14="http://schemas.microsoft.com/office/powerpoint/2010/main" spd="slow">
        <p:checker/>
        <p:sndAc>
          <p:stSnd>
            <p:snd r:embed="rId3" name="Applause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1738" y="1503124"/>
            <a:ext cx="7854379" cy="4975855"/>
          </a:xfrm>
        </p:spPr>
        <p:txBody>
          <a:bodyPr>
            <a:normAutofit/>
          </a:bodyPr>
          <a:lstStyle/>
          <a:p>
            <a:r>
              <a:rPr lang="cs-CZ" b="1" dirty="0"/>
              <a:t>GRAMATICKO – HISTORICKO – KONTEXTUÁLNÍ </a:t>
            </a:r>
            <a:r>
              <a:rPr lang="cs-CZ" b="1" dirty="0" smtClean="0"/>
              <a:t>interpretace</a:t>
            </a:r>
          </a:p>
          <a:p>
            <a:endParaRPr lang="cs-CZ" b="1" dirty="0"/>
          </a:p>
          <a:p>
            <a:pPr marL="342900" indent="-342900">
              <a:buFontTx/>
              <a:buChar char="-"/>
            </a:pPr>
            <a:r>
              <a:rPr lang="cs-CZ" dirty="0" smtClean="0"/>
              <a:t>autorův původní záměr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truktura veršů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historické pozadí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kontext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3218" y="203792"/>
            <a:ext cx="8669886" cy="1299332"/>
          </a:xfrm>
        </p:spPr>
        <p:txBody>
          <a:bodyPr/>
          <a:lstStyle/>
          <a:p>
            <a:r>
              <a:rPr lang="en-US" dirty="0" err="1" smtClean="0"/>
              <a:t>Exegeze</a:t>
            </a:r>
            <a:r>
              <a:rPr lang="en-US" dirty="0" smtClean="0"/>
              <a:t> 1. </a:t>
            </a:r>
            <a:r>
              <a:rPr lang="en-US" sz="4400" dirty="0" smtClean="0"/>
              <a:t>INTERPRETACE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Applause"/>
          </p:stSnd>
        </p:sndAc>
      </p:transition>
    </mc:Choice>
    <mc:Fallback xmlns="">
      <p:transition xmlns:p14="http://schemas.microsoft.com/office/powerpoint/2010/main" spd="slow">
        <p:checker/>
        <p:sndAc>
          <p:stSnd>
            <p:snd r:embed="rId3" name="Applause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46352" y="2436096"/>
            <a:ext cx="8396752" cy="4042883"/>
          </a:xfrm>
        </p:spPr>
        <p:txBody>
          <a:bodyPr>
            <a:normAutofit/>
          </a:bodyPr>
          <a:lstStyle/>
          <a:p>
            <a:pPr marL="457200" lvl="0" indent="-457200">
              <a:buAutoNum type="arabicParenR"/>
            </a:pPr>
            <a:r>
              <a:rPr lang="cs-CZ" sz="2800" dirty="0" smtClean="0"/>
              <a:t>ústřední </a:t>
            </a:r>
            <a:r>
              <a:rPr lang="cs-CZ" sz="2800" dirty="0"/>
              <a:t>myšlenka, kontext </a:t>
            </a:r>
            <a:r>
              <a:rPr lang="cs-CZ" sz="2800" dirty="0" smtClean="0"/>
              <a:t>pasáže</a:t>
            </a:r>
          </a:p>
          <a:p>
            <a:pPr marL="457200" indent="-457200">
              <a:buFont typeface="Georgia" pitchFamily="18" charset="0"/>
              <a:buAutoNum type="arabicParenR"/>
            </a:pPr>
            <a:r>
              <a:rPr lang="cs-CZ" sz="2800" dirty="0"/>
              <a:t>význam slov, literární forma, klíčová </a:t>
            </a:r>
            <a:r>
              <a:rPr lang="cs-CZ" sz="2800" dirty="0" smtClean="0"/>
              <a:t>slova</a:t>
            </a:r>
          </a:p>
          <a:p>
            <a:pPr marL="457200" lvl="0" indent="-457200">
              <a:buFont typeface="Georgia" pitchFamily="18" charset="0"/>
              <a:buAutoNum type="arabicParenR"/>
            </a:pPr>
            <a:r>
              <a:rPr lang="cs-CZ" sz="2800" dirty="0"/>
              <a:t>pozadí – historické, kulturní, náboženské, </a:t>
            </a:r>
            <a:r>
              <a:rPr lang="cs-CZ" sz="2800" dirty="0" smtClean="0"/>
              <a:t>politické</a:t>
            </a:r>
          </a:p>
          <a:p>
            <a:pPr marL="457200" indent="-457200">
              <a:buFont typeface="Georgia" pitchFamily="18" charset="0"/>
              <a:buAutoNum type="arabicParenR"/>
            </a:pPr>
            <a:r>
              <a:rPr lang="cs-CZ" sz="2800" dirty="0" smtClean="0"/>
              <a:t>písmo </a:t>
            </a:r>
            <a:r>
              <a:rPr lang="cs-CZ" sz="2800" dirty="0"/>
              <a:t>je vykládáno </a:t>
            </a:r>
            <a:r>
              <a:rPr lang="cs-CZ" sz="2800" dirty="0" smtClean="0"/>
              <a:t>Písmem</a:t>
            </a:r>
          </a:p>
          <a:p>
            <a:pPr marL="457200" lvl="0" indent="-457200">
              <a:buFont typeface="Georgia" pitchFamily="18" charset="0"/>
              <a:buAutoNum type="arabicParenR"/>
            </a:pPr>
            <a:r>
              <a:rPr lang="cs-CZ" sz="2800" b="1" u="sng" dirty="0" smtClean="0"/>
              <a:t>aplikace </a:t>
            </a:r>
            <a:r>
              <a:rPr lang="cs-CZ" sz="2800" b="1" u="sng" dirty="0"/>
              <a:t>nadčasové pravdy</a:t>
            </a:r>
          </a:p>
          <a:p>
            <a:endParaRPr lang="cs-CZ" dirty="0"/>
          </a:p>
          <a:p>
            <a:pPr marL="457200" lvl="0" indent="-457200">
              <a:buFont typeface="Georgia" pitchFamily="18" charset="0"/>
              <a:buAutoNum type="arabicParenR"/>
            </a:pPr>
            <a:endParaRPr lang="cs-CZ" dirty="0"/>
          </a:p>
          <a:p>
            <a:pPr marL="457200" indent="-457200">
              <a:buFont typeface="Georgia" pitchFamily="18" charset="0"/>
              <a:buAutoNum type="arabicParenR"/>
            </a:pPr>
            <a:endParaRPr lang="cs-CZ" dirty="0"/>
          </a:p>
          <a:p>
            <a:pPr marL="457200" lvl="0" indent="-457200">
              <a:buAutoNum type="arabicParenR"/>
            </a:pPr>
            <a:endParaRPr lang="cs-CZ" dirty="0" smtClean="0"/>
          </a:p>
          <a:p>
            <a:pPr marL="457200" lvl="0" indent="-457200">
              <a:buAutoNum type="arabicParenR"/>
            </a:pPr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3218" y="203792"/>
            <a:ext cx="8669886" cy="1299332"/>
          </a:xfrm>
        </p:spPr>
        <p:txBody>
          <a:bodyPr/>
          <a:lstStyle/>
          <a:p>
            <a:r>
              <a:rPr lang="en-US" sz="4800" dirty="0" smtClean="0"/>
              <a:t>KROKY pro </a:t>
            </a:r>
            <a:r>
              <a:rPr lang="en-US" sz="4800" dirty="0" err="1" smtClean="0"/>
              <a:t>správný</a:t>
            </a:r>
            <a:r>
              <a:rPr lang="en-US" sz="4800" dirty="0" smtClean="0"/>
              <a:t> </a:t>
            </a:r>
            <a:r>
              <a:rPr lang="en-US" sz="4800" dirty="0" err="1" smtClean="0"/>
              <a:t>výklad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9247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Applause"/>
          </p:stSnd>
        </p:sndAc>
      </p:transition>
    </mc:Choice>
    <mc:Fallback xmlns="">
      <p:transition xmlns:p14="http://schemas.microsoft.com/office/powerpoint/2010/main" spd="slow">
        <p:checker/>
        <p:sndAc>
          <p:stSnd>
            <p:snd r:embed="rId3" name="Applause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366</TotalTime>
  <Words>162</Words>
  <Application>Microsoft Macintosh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PowerPoint Presentation</vt:lpstr>
      <vt:lpstr>Exegeze 1.</vt:lpstr>
      <vt:lpstr>Exegeze 1.    ÚVOD</vt:lpstr>
      <vt:lpstr>Exegeze 1.    DEFINICE</vt:lpstr>
      <vt:lpstr>Exegeze 1.    HISTORIE</vt:lpstr>
      <vt:lpstr>Exegeze 1. INTERPRETACE</vt:lpstr>
      <vt:lpstr>KROKY pro správný výklad</vt:lpstr>
    </vt:vector>
  </TitlesOfParts>
  <Company>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Exegeze 1.</dc:title>
  <dc:creator>Jiri Pospisil</dc:creator>
  <cp:lastModifiedBy>Jiri Pospisil</cp:lastModifiedBy>
  <cp:revision>9</cp:revision>
  <dcterms:created xsi:type="dcterms:W3CDTF">2013-03-03T06:42:47Z</dcterms:created>
  <dcterms:modified xsi:type="dcterms:W3CDTF">2013-03-03T19:51:59Z</dcterms:modified>
</cp:coreProperties>
</file>