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302" r:id="rId3"/>
    <p:sldId id="304" r:id="rId4"/>
    <p:sldId id="303" r:id="rId5"/>
    <p:sldId id="271" r:id="rId6"/>
    <p:sldId id="307" r:id="rId7"/>
    <p:sldId id="272" r:id="rId8"/>
    <p:sldId id="273" r:id="rId9"/>
    <p:sldId id="274" r:id="rId10"/>
    <p:sldId id="275" r:id="rId11"/>
    <p:sldId id="297" r:id="rId12"/>
    <p:sldId id="296" r:id="rId13"/>
    <p:sldId id="276" r:id="rId14"/>
    <p:sldId id="284" r:id="rId15"/>
    <p:sldId id="285" r:id="rId16"/>
    <p:sldId id="299" r:id="rId17"/>
    <p:sldId id="277" r:id="rId18"/>
    <p:sldId id="278" r:id="rId19"/>
    <p:sldId id="279" r:id="rId20"/>
    <p:sldId id="305" r:id="rId21"/>
    <p:sldId id="286" r:id="rId22"/>
    <p:sldId id="301" r:id="rId23"/>
    <p:sldId id="281" r:id="rId24"/>
    <p:sldId id="287" r:id="rId25"/>
    <p:sldId id="288" r:id="rId26"/>
    <p:sldId id="282" r:id="rId27"/>
    <p:sldId id="289" r:id="rId28"/>
    <p:sldId id="290" r:id="rId29"/>
    <p:sldId id="291" r:id="rId30"/>
    <p:sldId id="292" r:id="rId31"/>
    <p:sldId id="293" r:id="rId32"/>
    <p:sldId id="283" r:id="rId33"/>
    <p:sldId id="294" r:id="rId34"/>
    <p:sldId id="295" r:id="rId35"/>
    <p:sldId id="306" r:id="rId3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748B8-AB1E-474E-AFFC-F79C9134A745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7520-A388-4BFC-ABB9-AEE342C30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37C8-4A8B-4216-A7F4-CD818C9C0A0C}" type="datetimeFigureOut">
              <a:rPr lang="cs-CZ" smtClean="0"/>
              <a:pPr/>
              <a:t>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034" y="2285992"/>
            <a:ext cx="7715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HISTORIE IZRAELE</a:t>
            </a: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Vyškov, 3.3.2013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5. OBDOBÍ KRÁLŮ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66437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Saul				první král (1050 -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David				1000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Šaloumoun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CHRÁM (960)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rozdělení království  	930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Severní	zánik		722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Jižní		zánik		586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AutoShape 4" descr="data:image/jpeg;base64,/9j/4AAQSkZJRgABAQAAAQABAAD/2wCEAAkGBhMSERUUExQWExUWGBwaGRgYGR8aHxwYHhgdGyAaGhwYISciHBwjHBwZHy8iIycpLCwsGh8xNTAqNSYrLCkBCQoKDgwOFw8PGiwkHBwpKSwsKSwpLCksLCwsKSwsLCwsLCwpKSwpLCwsLCwsLCwsLCwpLCwsLCksLCwpLCwsKf/AABEIALsBDgMBIgACEQEDEQH/xAAbAAACAwEBAQAAAAAAAAAAAAAEBQIDBgEHAP/EAEIQAAEDAgQDBQUGBQIHAAMBAAECAxEAIQQSMUEFUWEGEyJxgTJCkaHwFCNSscHRBzNicuEV8RYkQ4KSorKTs8I0/8QAGAEBAQEBAQAAAAAAAAAAAAAAAAECBAP/xAAeEQEBAQACAgMBAAAAAAAAAAAAEQEhMRJBAlFxYf/aAAwDAQACEQMRAD8A9SZWcovP+1WTWe4NjQ2gByxjU7iJpw3xNogQtN9L1zR6Cr7VVmXeBXWsSk6EH1roxSfxD40grlceyc3U0EsYk5vZSdrf5vR68e2m6loA6qFC/wDEOHJgOpJ87fOk0KXG8UBmW5AAGkX/AFqacPIGZxwG3TebmKZucRT58vL0od99R9lM/H65VQKrCp3UpXmZ+jVOLwCYEGPodKKccUNv9qCxKXFLCsxAiMuWb85B5bVYqj7OVAwPjH1tVQww67WnTTT5WNEhpV/EQNZy2j9amjLAgyfLz1vVZDNMDp5/XnRAwgKQJtoZ5dZqzuTqPr6NFJAiFAEdRRVKW0+7E316W1H7V11mRtYa9aJSw2LBIFuVvq9VLwIMiSST9T+1QA/ZbG+u+3WpNYcak2PWjRgogCbaTXFoIiRUARwgkHfz151NKEix+W29/rai+5MwfT/H1vXBhgdTHn9dKUVNITYECwonDNpNtfqK6zhwBqPWpoSnmIoC28KIqxLPSh28QOdXd/6mswSDNXJTVQdP4YFXovUEFCqwmiHCBcmgXMVoAPXUUgtA+ulSCKVI4k4Ra/kP3q1nGOb/AJVYpiEwKjlmoIxM6n5VS6hR98ipEEqaHKqFINVKS4I8dup/eh1IeMXBHU/tWoFhx4WhMJKjlGtvdmqgjNH3SkxOgI+daHDKAbbvHgT/APIrveSN7datCH7KoiA2TPn+tB8TwDykgAHUeYETWnccH4k9ZVVCnB+JEdFD961UZL/SMQQAUEjryA0v+VW/6A8IgpHUnT4VpiAPfRH9wpdxDiQSfA4ySLZTKj8UaetW6LG0PpRBxBgC0C/lJOlUHvBE4h4npEfGNKVtdpMSuyGUq/tQo/rRn2riEZu6bQNZUkCPO5PypAYF4if5ybc0ifXKRvRmELpuXWyOiVfK9ISMUpXjxDbYP4EjbyH60SnAj38YVepHyzdOVSK1IYOW5Bmvk4VHJP8AvWeZxLSICVqWR/SPzIn50UOOAWk/IUgfJSBa1WIy9KSDiu8TUhjzHL6/xWYHoWmNhUFvgHb6+vlWcf4oRadeRqeEwzztwYSNyf0pA5cxnROlUrxAjb5UuOHbSbulZP4RI56/5odvizCxLQ70JVBhYsRa8TSAtzHDofP/AGqn7YI9n65VT9t5NpSfMn9RVTfFnM1m29NSCduU1YGDIK/ZTGok/wC1F90G0yq5Hu1neJ9rFMgd4uM85cqfCIjkRzHzq9CswzK9rc3PwJg0gZf6mTokR5Cut495acyG1LTqCnLBH9JURm9LVl+PdpWcMAhaS6VpVKUkSB1nncehrPYtrE4RwNtvKSMiFQCoQVC/sET5x86ufFHpTfEfGELQtsnTOkpm+2x9DRSMTJIpPxUqwzYdxDqQkkAhtF1E7T7REAm82FRwnHcM6PA8g9CrKR6Kg1mKeETyruQdKUP8RCPIAHnA6xpfc0ThuKoWJSoEDUgzBjQxUgKUg6flUTM6fP8AzUUvC1/81xT0b/KkFqFHlXxCzoQPT9ao78i1vn+9TRiTBsByoA8UhQN1jbejOHuEphZHQ6Wq7DpCgdCR0rO8aw60uZkkiRr+gvatdoe4BcsIgZj3aYuLnIOdVqdxJ0w7aU9XAZ+AtWCwAV3SCVlRyiI1kpFr6DS9EcHxTpz944pwWEKUYFhsdrn4Gr4lbXHcQbbTcMgjXMtIj5EmsvxvtG0SUtMMrQQPEUb7wUkH8qCc4SsvBYzHMogQmR7JIAm0WIpgvs44oeJrLO5ITudZirmZgqew2E8JCHFEiQJCUzvBIJAvverUvtojIw2g8zLhHxtPpS/iOOQ04W1LAKQCoplQGsgZRExcbbUU01hXkBz7WlCfwkQoekz8JFUfOcbdUY71wTYBICR/6gfntQ68Us3JWvoVk3+POusv4LPkDjrpixCcoMDmb/KkT/FsQh9QS0lScycqTKoBmLiJmD8PKmIYf6qkuBq4VExqPiNTob1W3xYqdLRQTGqxYR8PLl62q844l5LgYQFFuFQmdxfxK/uq1GLeDhUAlNgLIR+InbzqqISv+kkfX71ZhkOH2W1k7eGfmNd6FHGXwpKC8QpZhAAAzRy0BP1vRGLxmJQoJfceaKh4c5ypV0Cgcs/0mNagbMcLxRHsFI/qgW61M8HUBLjyEdJms0p8z43cxjQqKjPkCTuNqLwuDUZ+7dV/2ZBvaXMoGn1epA8b4jhWfYCn122tPmRb50Jx3irvcLdWtLQCfCn3c0wAr8V/3rmHaKTMsotaV5jz0QIOotmvflXmPad5xeKdCllxKVkJkkgCdhsNKZlE0l1a1LUpagsFJk2UnkIjw9Aa1nAezSW2m8Q2+WiUqISMxsCfCq0X0AJNB8Bx7jeFaCWm7BSiqQFK+8OkJKtoF5qxzjDhew+UuoyhIDTYhP3ilEhZNzbwkET4QZrWoPwfaDGvIUUsgBSikKShUoIMHNmEKvr+lHLefaH3o8SicpXCAbaAqVEnaSNfOkauK4gJKgstKSVEd2Ii83MEkQAT50dw3+Jz+UoxDbT8pOVaTAUqLJWkAi/kPKpuKX9p8StRazoWAMxgpCfESmCkkwrQ3BNNOHIxbzQeLffNkbkZj5d2b/Aml+H4gXUKU004woylSGwkNTG6FEpVP/aa52faXhnl90yt7RK0IcKNZM+CRIjc+9T0KOI9lnH3SoeBw3Da1BJI0AbFpj0MzNMX+CuYl1LrzrAcT4ShtWYnwBN0zA2Nibz6MGMM3icSlbI7t1og9y8kpNoPtgqk6mSN+UUtxfAnQFJSkKAk+IAwSrQOtKg3myhIpUaXtKw5iC1lUlPdAy2tJ8SiMskpumACBb3jWVxmDaBy4hruVTZR8SFeSxv0NQw3GX2CEFTzJGzkOI876C3KnWKxb7uCW8Q2kJUjKtvMhROcTblfYxrU6VnOCY15nEtobdUlBdSkgEwU5o2IBEVusf8AdESVKKgSYSEiJGg8zqZNJuNYFTePzpSVICWyDMmQoqJGY8uXlV/HuLuPLSpLYSEyIXNwSDqBbT86byLTxcciTRLfFTukCP2pK1jkkjVBkWO3kd6PCoO95M1IGK8SdiBN/q9RXi1gchPKfiTQTeP5X2vbpXzr2X/fT/NSK0HCcbISDfMI0vPXpS3tLxJaVJSmE6kkg30qvgWJBeAzbTc8vyNF9pOHFeVQSV+UT89qe09Mxw9TLDTQM4hxTaSUpVlSnwpspUSVdByoz/W3EyWkNtZgNBmIAndW5zctqzHCOPMoQkBtSiAJsDNgDEm2ldw/EcSFrIQ4tK5ypXmIAJkQbXAtW4h69i8Q6RmccVBkQYAO0BPr9TQiWkqWUd4CvTKVZjIHLn+1CJxmOUfZQj0H+SarwnBFlwuKeAWo3KRfSDcR5RWg3T3RUUpzOETZCFKPKDA5giOlAcRxbLKileHUlRvlUgJJTHtDYjaRoRBFL+z2PeZeew7TxbSpxUAzchRHhy3BgbEaU04twd8APP8AfOpSQVFSTCUzckqlQTzIqewWxxNtpH3a2E50zkcQDBMbjxJPS46Cgm8ehSiUAuqOX+UhSgSgkjbeb3po9xDDtGEJw6CYIytl1RCs6kkqMggpQvefKl7vad1aYbOIXYRBDdywX0WTm1EJ2uR0FQWYBGNIJfw6W7AJlYb5m+dU7bDY0R3OU/ePNJP4Wwp1Xx8Kd59D1pYBiF/y2m0kA5TdZju05CZJHtlYmAPDtuxd4S8FArd7pBUpQGYNjKlxSwFZf6FIRcE+H1opH2n4YcQQO9KW0ST3qUoMge0kzcBN4m00YjiraGUtKS64vIwhSyvIPvgoTCBKsuWYUTO5q9jss0EaOvQiIaQQSO6S0YU5AulCTobyRrSvjXFFMeE4LKopSAt9RUT3c5CAnKkKTJ09aqB+z/asKVkxSsiVRC0p8KRFwoJNgbGYN5rXYrCFkZnFrcw5ENuNlKwlMQAQQYg3CgCOZ5+bYLGBh3OlDb6CkShxO+hv7pHPQ2p7wftg2X1d6hTKJPd9yEJI3yqKhm/7goeV6bgq7V8a8SRhg637xznXxBxOVKbWNtNoOlJE5cgBPjQIIPnb5R8K2yu0LEnusGp5R95wrWSedwBPrWd41wJ4pDhYU2krspZgJ/pJIMJmwKldKuC3hzoyNhSkjS1yfbVqARzP0aGxGOWpSiCpIbLIQBYSc65Kedo/enHDeEOJYEIzKAI8BnVRPtolNgdZtHpRnDcIppsIQA6psQEKZkk5pkkAiwiFEkCTppUoCVh8yUgkKLgCQVKgKWpM22B5C2/KlfFeCYphCFOgoSggKVImFai3teQnUzRvGUurbAW0W8hQVFRSn2RHhuJJtGUU5xXGWGcZkS2y+2GsxgBSiskpKFKM7GSDpRSrgjclJwrrnfBIlJkkx+EpBBE7KTv7VA4l7Epxi3ltupUT44SWgq2U5oEbSToTUsU+22svssliL+FarGR7IMwekxWm4lxLBYnDFLmKxBUsCxBJBnQpJjaLH1ojvBOOYZSkqS+cM+nQPpKkGbEZp5Tfw66Uy+3YVTpbcDeGxFiFtOZEqBuCCU5T5EHSvPBipHiSl1A0J8K8gEA+UedRdZbUB3QJSRMmAQc6URyUJUm9t6eJW24zJKmXVNvZx4VhUK1tBsMxMe7BjWkWL4W7hmw2c7Ss5JDicqVCEwM10KEydd6t4bx8MgpxOGkH/qNHIodbWOnPnatjwfianU/8riQ+m8s4lPiiNM0Cb+nWpvClrPa4kJC0hvaHkBaYv7KwPmYohntK09I7htUaxKYGmomZvETVmO4fhv8Ar4d3BEyM7XiaJiLgApvJ931oJ7sU5/Mw60PJ/EyoNqjW6TKFeUjas8AvvsKoeLDFKSbw4bEjeR0qhJw2iUvoA/qQseQChP5UsexbzMJeQZNvEnuleh9hXmkior4ylrJAMKsQoEEaRBuDaLidNKsDV0AeySseUH4AkUA/iwAZkTztvtRilkWHhI1zfC1r19BIIUgQdif18qBN9oSbgqB6An4RoadcK7aKQnKsLdjQxB/K41pPxLh4sQVJ6G4HPU/UUnlxOhQR9dau5UaHCcLeYwofU1CEoSTlKQSgxJgEmwud4mlGK7RKIP3ZnbxfE6bGRW97P9oGVYFDjhCAhJQsK/oIQSAblJseXirL8D4bg8RinWA4SlHibAMEpm6DI1QbdQAdjUzftS7CYjEOqAbTcyB6a/5NN+CJzlxLhILcA5UixJKTOa4iPWa2GC7LsMz3aIJ3JJMmxgk2tGnIVjuLMnCPOOuqKSAFd4J+8RnQkAgGMwBIIjedxFtIx3FWCH3BJzBxXi0khRg9Dv8ACtz2J7ehRThsUYXZKHD722Vf9UHXesP2j7TodBS1Mkyp0wCoSoxYCCQUz5bV9ieA/wDLtOoUHEKCQSD7LhElCuRG3MaVrcvaPQe0fZ5OFIdaylrMFKYkBQNxmYJ28RlGgzGNYqj/AFbDsthwNOqbEZl90SEDbMVbCbxMbbVhD2mxSVtLzfesApCj7yCfYUnQ6ETvblNb4/xCU6ykpYEqTcHMsTuBECNbFXSszQfine8RLa4Ck+FaINjuNrVhcb3+EJCocbWbqImSbEhV1IXtYjzIpn2fcWh1SUwhCgV93PhBkewm+X4nbpDt3EJUClQBBFxEz6U6V9wPtQ2pMi6JKjlBCkSSTnRJlMn20z1AoLjvbnCFJbWyt4ciAlPQgkz5KFZviPAltr77DFQgyAJzJ8jqofV6V4ziJfIJASoe0ISEKPP+lR32OtamJX2HwSXistDLezRVmXlAklJgZo6X6Relz7RkpIuCADoRKc9/SaLxWDUzlUQUknMBOkGxEelwdqMxvEWXEBYbDTknOkDwqlOTOmNFCZI/OqGXZXtpiGVJZWnvk3CTELEDS3tDzv1ppxjt7iEoJyBCTEghNwqbQc0ggG3Ss/gMKW8U0YBkkgi4UMpuI1B6eRvSvtNjw48htMkNgA6XVJ2GsAxe9yKkyh92U43h1u93iErAUTkLasiefiSNJtp8Kf8AF8C2cwZW4hKrd2JAKtoWsoUd/DChyrzlhQmxKFp9lQ5xOo0MfQrZ8C7doSnuccylaFW7wJB/806nzHwqbnvAHiuElow42pEzrCbX0MGTfntTHE4rDKSru8Khpa5ledSjfWAbAk/42rTowCi2F4N0YnDq1aWqYHJDitP7V6VQ42GySpzDs7Qkd6sdDkiD6nWpVLsFwJt5nLiEq9oKABIMAb206dPKrHeFYNsFJlCSDBKgSNTOnMnXrVWK7RYYal7EKGxUG06fhalXSCKBPbUtg9yy211CROnNUk6/hFOQo4j2b7pBWjEtOIiRe5AIN4mDpvrypl2U4TgXUBD77oUEmG8mWBM2UnMCN70PwntA408vKUNhYXnJSAkwRqDab8gKil1grKUKBUrMTlQAkZT4jERbkmKvKNOvG8Ow5yNNFyPxKKhtsM3ziqH+3ChZlKGv7UgGI5eL9NqRpw2bRC1GN9BZB9dD5gUXhOAPKsE5RoY00KYzaaH4RyqTBx/jD7t1rWoddBZR0VPI7DcWil6ce828ooWseIDMlRmYRqTrruOVaVvgrDY++eF9gZPvWmQN512J51RiODsvqBwjbyVEg5/c2Nwrw7DQ8rUuCPD/AOJjuXK+hD6DrICDcA31SbKTTLDjh2I/lk4Rw+4seAnqknIRPIp0NVcP/hmtQBfWgQNEgnZIEnYDINJ3pRxHswWSUpXlVlUQAQtKjCiAI8QklPtAGE7zU49LyIx3DHMNGVwtg3Sf5jC+UEzkJ5G99apPGnUyHWSFEWW3dJPPXmeduVKVYx5hakeJsGxAOZBBOUEpVaLU54H2tLCcjjCHE7nRQHlfYcqqPsJjVLSQvwGPDmi+vsm2blodb0tfQUm6SPQ36/LyrQpTw7ET3PfYZzdDZgW/pJKI+FZ5LOVRlxak3ylpJST/AHFCg2f+2TeqBuM9sFHDt4VTQU4kqSHSYPdK8ITA1lNjP4UnXRQ1iVMrS82opdZICuoFkuensKH9vM0v4ssB8HXKoyAeS9LaVv8Asv2L+0d3i0uJyGbASTqClQIjzFa6Q6e7a4hxCSwxOZAXmuUyYtmMARJ15Ur4pj/tDLqcW6mRdoJVmE/hWEQmCJBOosRpSvFcMxbrqkgOOhBWAUDwHLYELNhJsYiIIq53suvDhK31IQpSoQmzi1KAnLc5Re5OYQABvBnAw2PwgacKEqzpgEEdR7J5xpPkd6bdl+MKaJEZ0K8K2ybLT+hGyhcGtFxfs40thKi2pL4EuwoKUtIFyhWneJAzREK8W8VHGdkUt4RC8DL4dVJdF3O7ykZO7A8MKNyDMgTtVoUcbwLOZAYcC8wzZY8SAErkObBQVG/Wr+y3H22lpZxclvw5FAwEyArxdL60BxDhLmFQla0gKWfCJkqEAlVvduBPWh8RgVqaS8oeFdiRoFJAGUgaECDHK9B6vxXsw26lKmT3DqBLbifyV+JJj0+IObPFCFdziU9y+n/xWPxIOhmkPZ/tw9hWl4dajlyENKPi7tcHLrqifhTHsvxvCYkE40kvpm7ilKSof0Db+2Nvhmbi01wuLbWShK0lcTCTO+vI+h+FLeL9mkuypJyueVlefXrUe1eMwjgSWUlp5uMjiYbtOhR7ShysD8aZcG4kp5slz2kmJy5cxtsfztVGbw/F1sfcYlvvGh7qrxO7atR6WPKmmC4DhHAVgrW1N1oMFsHZ1EEgD8aZHlR3FMChxELEjYi5B6VkMVgXcMrO0o5dlCU+iv20PWnY1TnZBtTQOGdUhZ8aApYIIEgKtpMe0OlZnFdi8UgFxSJOpyqzK1mSBcnypxwTtVmyjOhpwCAlSQGliZyyLtmdDcVssLxdCpSuWlpBKkKIsPxJIstHUesVLuDx9l3xCZ1md9CP13pi/hZAVIIUddokW6EcjBvW77Qdi2cQnvWyGXInMTCVT+LkTz+M1hWOD4hKilCc5BghBCwf/GQRpWs2o7wcqQHACoJMSBBB052HnRWIQYOczE2Ks19o2vbQbUzwPZl0BZWlLIUAPE4NQdQBKoHI/E0zXhcM3JW5z9hISNLwVySN/ZqVWaQwSSAlSvEY2A8P76dAaM/0tWVSynIhI8SjsCkanafiCRTrC48En7Ph1OEAjNBXpYeJfhA5QmLeVF8W4XjnmFgBJkewpUkpi4A9kHyipQixnZRZYLmRxaCLqSkK8JUlWdKQZMRBgaeVGcK4dg0w4l1bxBVZAIjOqSDImxHypBwbiuIwbkNrcbAV42lgwLwfCq09da1K0KDxf8KF2KlJuogG9xlTPOx0pob4ZL67M4UNDZTuovyMnTlz6US52cUqVYnEQm9knKI/uVyA1HX0T43tbiFT4+61kIEe6Lyu9jPsjekuJxalm5KzfcrPv+8u34hppzrM0a0vcPYnI2HldBnM3F1KttHwoTF9uFwQ0hDYG/tnQxpCRtqedZhUzoNYBJzdJuf7dI9KqeJIVJJtOvOeXK/w51YGuL4y44r7xxxV7JJiPFHsNwLW946VQjEwPCmLSBp7gUJCdfdF+lCKeM2CUiTr/evby09KMwHDHHEwApdoJFkgZAJKjbY/KqAeKYYpUHc0oBhcJBCSlRhQA92ReL+dVJBiSLEe7cXtoen5CtvwXi2DZQQstlwTmyAubnwggEW0gHasipokrIsM0jkBNrAkDXQ8qZo5wFsfaQCnN4DYwLwTI5RpPWiuIuZDJMydRHX3lAz1FKcU7kgthOYJWQr2ohtSj7QA16GslxV5bjbK1qUsqC5zEm4VFp6R8KsQ1x/Z94Z3TlSguOFIkZlALN41I69aacHxymMDiVd4tKUqT3aQbKcWCm/OAmSOhpe8y6p5xalqs4400LbKUco5bEnnF5qvh6kuBTCiAHdCbBLokpWZ0BlSDyCp2FUaD+HnbA4VK2ns6mykupIGYpUB4tTcEX8/M1D+I/aNp55lTBXnaHilOUQYUkpk69Y5VneJM5WQEjxJASoRcK0P7VLivCHStTmUwciUmTdXdzAJvMhVuduVJzRpcJiXlsF1xwyFKASLEwNiNyDsBA57Z3i/GHWlp7tZQC3BSNACoEpBIuCRJ6zXzmMSywtIUEOnSPESkqT70WgSRzgzqJUpW7i3ECFLV7Iy2jpyHyFqAlzj762Q24e8Sn+XMSnYgGLgjY7walwjtKtgkKTnaXZxBtIGhB2WnUKGh9a1OB/hA4YLzwQD7qUyodCSQJ5xNaHBfwvwaB7K1H8RVf4AZR8KnlixieIcJBQl5slTTnsk6iDcEDRQi6eoIton4e6hDiS4DlOYEAxacsmORAJ9a23avAIwuZrCKA7wDOzdRBSJDiPwqgcxvEzbGSghImCE5bjVRdzH0CZNXEegcK7IBxIW2tvulXGQTPnpcbyaHx2FcwCyHfvMM4qzoEFKj7qht02PxFZvsx2idwDu6mz7aP1TO4v8a9Jb7UYfFJU2y2rE5k+JASAINr5yLVNqs6pU3CgQRtpB3+VcdsCDBkXHOefSq0cE+zKdzupwzYhXdKPerQkiRlIABBjKJnSLnVr2fwuFxDAVnUFmdVCQZ5aHbUVNGQ4l2YkFTMTu2OX9E67+GhMDxhzwsvEqaCoAsFI28KlAlB0tpWtwPAHX1rAfQnISkpSm+WTBvoI3B50e92SwTErxLgUoQSXV+g8IiRsLHSlIRnjbeeEtd8qY8WZ9Ux+EnLHkKbYdHEXoAR3aOSzkGuyEQdKtHavCMJhlBNyPCkITI08SokExpQuI7dvrgICEAxEDMdDIlcC5jQHSoGjHYpRE4jEKVp7HgE6685qbX+nYewSHVa+EF03VE7gXuax2I4ot0J7xal+zcqK+YSYMJ66GqkE+ERIMWmw+9CTCQI35fGrPsbXE9uR7LTIB5E5iPFplbnUXuRSvE8ffVEuFIJAEEJEldrIk6+H2udIPZmTFzYcw+kfkatadgggaK1NrDEK3PIRrpNIK+I4rwJiTnW2iYixGbeSfCCLqPyiilcTcOOWzIDYCiAP7J6zc8qUY1alKZSmLKSoxoISEiT5k/Qp27gknEnEJXBNssW9mLnnvVAXej+45drx90D5WsfQ1J/HQVaJusHeJWs/qPMGicFhWCopfeUhI0CReAIAtJmxFgeVEniuGYH/LsZiNFvGb30TtePw78qgEwGBdfu22pf8AcISbi3KIne8CmieCIbj7RiEtn8DfjVtrl0NxqN6X47j7zp8bhAn2EHKIkmITc2G6jpS9zkDlFzyFgoXsNcoF+mtOQ7PEsO1/JYzK/E8Ss6C+QSJ8yLiKCxWOUsgOKW5EwFGREgWQk5RBgWnfpS4qBMJkgk+ukaenleursTmUE2BgQSPFJ09n1jWkF2KfIA0TMmN5FogW8rVFOZV4mwurTnYes0KvGoHsgE81eKxF7CB0iTpQhxS1G6iNvQxaP0qoN43iw13d0unxShOmQpIMkAjQjc0y4LxLhK0BLrZQUzZ0ZgJMkJUgaeYFYx58qfP9KVDY3CSfLX6NRwCQ5mCxJEQRAPkT6VdxDTtI84nEZ7Ftta0hI0H3is09VEkk+XKheIJhQc9x0SfM6/mD6xtT1DAD76FqKs63CGwPd71UnWL31+V6UNNfcPNG3dKKgZFh1O/vaW8XSmKa9nOPIbxCC6lKkrhDuaDf3Xb/AAV6netx2g41gFsLZccCp07sZilQ0UkiwII5j4V46kyQDe0D5wPrnWhxKUpuSNE3J3mTvPz3puGNN2N7F4XEtqxD6Specg3hCojxQNJ1InXSkvFe0S/s6mWmWWWyS273YkhU3AP4VASk3kSNjXGOL4VA+9fXGaO7RtsVE3i+YHKUkQNdkjGODbqlZc7arKRJGZuZBzahUXCtQY5mUD/BdssWe7UVZhh0+KTAdSQYK7zMWtv1q1/trjnv5fhlMjIgC5MZcy5vBnY2qxs4ZokYdpakqI/mLJB5WSBziM1DPdoXQDkUGhBMNAJJAsbpufU1FXYXgjxUVY05GzllTrmVQTfMRnMlWkZQdKlwHA4FWKV9oczLSfu3ZKULCRYkWyLG+xiRrSxbS1Kkgm/tLMe7Y8yJtqa63gvFdadBpIjzIEqmqLeOcJaC1BlaXEJghQtaeRAuP6RBFxGlIsBiF4dxLjZKSkm6ehi3ny3irMR2mSgQ2gL/AKlWBvqADmFjF1TvrVeC4iHgEQErvCdlbwOR5etVB2N4g68oOlanFRBKyVeEn2FTq2Tpy3p1wvF4DuQpbC+8FlJ7wpSbgSCJVEqSNLTedTlQtTZJFxN/gZkG0wL861nBWGMWzkZWhjEC+VZ8Ck75TEg2BymYy1nVwxGOW6j7hpDUpKQhCSlahJGULUbTB5aisu+SQoiQUgBVjmEEjKSqVJIjnvWhwvAWWFhT2NK1JM5cPcg/3CemsVX2n41hX3ApCMq9FkEKLiRspCJvyUVAj4VMGdYF5OpKhO+hIv089qvbVJBN5Lfr4TY7G3PWao75JISlK3FZiQkCJBEbTe+wp3w3sbjnY8IZT4bq9rw6GLmfhV0KmVmExYAMmTYWUb/XI18jFpEAFSlXsgE37wKGuoIHXatL/wALYHDkfasQXVW8IPP+lMqjXcC1dV2sYYGXCYZKP6l69fCnxT5mpQBguzeKeuhnugSq7nIrC7zcxAvH50Y92fw7R/5rFZjc923ckzcWk6nkKXY7tJiH4C3FQRonwg2I0Te4nc+VL1WB0HPaZRmE5ddN6cg7H9yHQcMhYA2WZuPwjWDrCj8KGexSjOYz0B6X08p1NU97G8/C12z8pNTyrKYACdpP9rg9YJi07VUWOvmYtY7x+Ip0iORvzqlC5jVRgdL+DTzMj1mouupEyM515aKm+51I21oY8QiyYQnQ5ReLDXU6DUnQVQcXbQSE8/gbx69N6pc4ghJJHiJnXn4uR5KO+woNjCrcICZBM6/GZ5AefxrRYbgjTDbeJUWcYifEkOR4dikKIzKB90j03qKW4dGKxH8ptRROqRCdZIGmYyaDf4Y+FEOIyR+K0aD86dcQ42lL/eYDvcOFjxTGUkjUIvlj/aKadn+zOIxYKsQTk1Q4vxKJOsXkpjTaaWDMMYRBIGYqO4Tfy0sPVVPsB2IcdIKWlJTsXCEzvoRPqE1pTiuHcPMIh12YNwpQteTojyF6qXx/FuyWwGW49rfS13AOesVm6Riu1n8PHMIj7QlQUmfvAmfDJgHyvBrO8KxSUE5lASB9WNbPEYxajLsPQDIW4D5+GSNelp8qwnEsDkWdEpJJF5gTpNbz+o0SCUY19SdS68ki+hdM6XAidL1VxPhyn3Qlq4VHeAQBmGiZ0gRPrvE0VxZJGJdQmPE64VdfvF2PLfzqziOITh8LlSYddBBXplQQArLzmAPOSKBHxbCIQpCk3QsSlR3AWpE+Vp31FXYqX8IEn28PKojVlRvA1lB/9T/SKK4u0FcOwi0gkIzIMCY8R9o7SQIEbnyoTDYsoDTyYKki42UNCD0IsR1qhTgsFmBWRCEwAOZv+16McSSgG0jXa8QPSBUOKsd05Laj3TgC27+4qfCeqTKT5TvU+GYZ5RjIoggDTmLHr+00Gu75BCZzKPgEEwErCYsBoIkx670GlxxSsrLUHxQAJvOhiVCeYNNjwB91BKUFpJSkFZhFgACSTeIt5Ac6Z8M7TqzfZHVobDiMjeIZEArjKTOhOaRoNuc1lSP/AIbeJl5SWbk/eKCTlI0i6jz02FRxKcE2n71xT9gClCYBg29syeelAYrBrbccafzd6g3kkhSdlpiMySBNyfzpTxR4qV3aBAbVJEAZjaQctpSZ15mqH3bHsg2Wk4nDEKwygPEB/LOkLi+Q7nVJ6GsQMKpCgDZQi06cjb5Ga9J/h5g8Y0v2CcO5/MS4LRzTa5g6aHfoB2r7KNIxCUsrC0G6UpIKm7zkV/RrBNxJGlM30hKl0YhJMZXk+2g2zQCCR6m4NDcNZPeiCBmO4BMwbxsf3oji+FykOZg24jeYzEcuu3yuIruAfC3ErKYUD49hoRmHLWgLfZKhCsywNQo5U2MaCBfUWi3WqSsJsFaT7KbRP15EVN1YkyFL1F9LESnrFvnVDqiUqmE+1YDWZ5dPnNFafCdsm8MhLbLKQQBKjbMctzlQMxOb8RFKeIdqsQ8CFOqAMeFPhGsCAk3vr4jSjDEZkzpKNOcK/wAURh2lEAhPhMEk6QlznMWtztNSZg+RMEbRPK+YJ0H61b3YESZg7aWdAHpaurShMZlZjCgY0nPIM7zcwB/jj2OyjwiJk2uRN9xYT+VUWYZCvDHhFrn+5Y31ietdAQMoUc1hYC3sZT562tQS3iblV9dyaJ4dglPupQlaGydCs5ZjYftRE3OIBJOUAdd9AP0GlL8XjlRmv8b9Tf8AWtTxfsvh8Mn73FAuR/KCbn4SUjqaSOcSwzwDJZCYJKVBZE/3GFKJP0BTAJwhAxBCSoojUxNuewHqaZ4nhbDcXzgmBBzSeZULj0ANNOG8NQ0kphOGQ6fCt4wojKnML3PiveBej+G4trAKId7laXFeFwKCjlOhgSQLf71KEf2bEuKBwyVggZbJ90j4Jt69aZ8I/hs6EnvlobBmYOZQBAHl863PD8S06iWHEZAf+nBg8unwoDj/ABJnCpDjiFLta2a43MnKD1rN3pYCwXCsFhRnSheJUkDxBJcFh08A+NqV8X7VYl9RCU5GzMBK4MR75RPwkDzqp3+IWKd8GHYAMWKpVbnAAA/KlKuFuOKK33DmJ8QbFv8A0EfCmZ9qkwyBpCSdcvh6kErJ+XSiOK8cYQltRQXzmOZBcV7POUwJmNjptXcMyGk+FuI960/mTN9Kox3BDiBmC2wsX8UJHlmJn4iqg53ty3AThcCMxSB4hN/JI8XqaR8S7PPlCXHWinOT4QICeQA922xqvhHGcUwFIbUrfUBUKm5SSDG+lfOYfFPqzOOZjyUsmPICY+AqyIvVmOMxH3Knfv3AklWVH81Vio6AR7In5Uo7TvgvrzKSpQTEIFh0TJ2HOPKmPFMWv7TiEl0tIDz3sjOop75VhFkeppXxjBIZWCmwKZucxnqdL8xv8auC1BzcNc5tvA3mwWBbXmn86B4a/Lakm8fr/kUZ2fIdL7GYp75s5Z/GjxJ05gcqSYR0hZGm3lf/ABVDfCN96gsT4kkuM880StA/uAChyKOtem9g+0KMQwEwkOtwFQAJGy/W89ZrylSyFBUxBBBHMaR8qJ7OYgpcIzKTKT7JIkWkQLm17cjU3KY9uxfFmWknvXEJEaKI/Lffbash2t4mxi2g222sqSczbkBCUm8jxXIIEfA7XzoUZzFIBkyVG85tdzrO+/U1ScVMELJmfYEbGZvPz5edTPjFrUB7CvstfbCpTzIKQWpKljkbSRETMCd9aA/4swzCow2HQlQ99Z7xc84SYB81Csy42VJ1hB2KiE6C5TNzpcg1EBItc+XhGo57X6VYlMcf2qff9taiDsTA/wDxtwDvqo1FtCsoS4cqT7p8CengTGb1BoBWMKScoAvBgX0nU3ofvzN4F7/5/OqNU/2qMZEBKABAyIA05qVKj8R5UpxGPJtYDzPMDXU2pSMVr1B0Hpblaofa7zv8QfOdakDI5lJNrc/KNdBpNjcfGg1upvJKrbX572HQG9UYnGlcFRJPn+Q2FDKeJtVDJrFpBGVIsEyTe40Imw1O1cexqlmZOtzf5HYHpS386mlzSgMDkdfqai64QY2jTp+tDl6dPkPrlTXg4YAzOKJVqPuyQDOke96wKCQ4eoNh5wFts2Scs5lZSUgJ1ymCJ/OinOJMPtADCJQ8kAFSVqCY55dyBJufU6Vbx3BqfKVgqJAE50qHwGiRfYVf2Z7MS5LhSpAM+G4Vl20uJ1/zWVV8B7MPPwr2UfjWDfT2ef1cVomGsBw0kmHHdbAFQ8tkV9xfjqnHBh2nEMgnKVk5RYeyjrp8bUM52NS03ncWgJInMrrf3/0qfoQ9qe1BxqkANFIQTF5JmNYFtKCxvD1d22CmAkGZIBnMfdJkwOm9aRrguVRlKVZgCnKVAEHdICdIjrerktoQYlIcUB90jKkwbglS42B/WKtGTwGPfayll1bYJuEqOs7pmDPletJgeHrceDuJeQvKq6HVEekQQB8fKrV8TaZUEqaaUTEFKsxzGLCEi+bl086liuJrQZyhtIN+8WYjmASPlQNeL8WZQ0VJYcgXzMKATykqG2mqazy2SlhOJddcLbhjKF5imZjMSN4iw3pfju0KVSFPLUCfZaTAPmVHT40LxTtKt1ltgDI0kiBZRMaSQBGv5a0zEHYviaErGRxLwiCIXEW94mSdfdAq7F8Rw7fvlZtZABHkSqBrNxNCPkJYYiLt3y2vmVr1qDfZeQFuLy5ogJufiYSPnQVYrtYtQhCABESo5iedrJ+VCN4HGYnxJLik+YSmelwJ8qboaabu2hvaFOKC+cmNBzoDF411Rnv5HIKygeQTtrVRPiuLf+1YlDeVAGIfJcIzEAuqPIxfS03rL41cO+NS3Ak5Qo7x0k71peN8VU3i8UA2VHvniDAIH3y7mORi53rK94suCR1jT1/zVxRGCxSkPNOxlCVA9SJv8po/tdgA1iMyfZWM3QGSCP19aWvWMrIkjQaAU7x6ftOBS4Lqasb7CAbdRkPpQLg/mQDOv50R2dURiB/ar4ZTSzBu+Eieo/X66Uw4A7/zAnQJX/8AJNEOlugqkmDfU7Wvp5fGqmVCQZAGvKNb9bx8arfdTNosCANzpOunu/KhftMJBkxN/ICw/wDKiisYRnPWP867RQq3wBIvPqNQkadaHfxQJCvauJB5DUzvbnzqpeImEpSEAaXJPqTrQXO4nWP1ND97Op638qqV00qCibUQQVptMnp/iq1P36VS0b866pdBNxekmod4TUFLvf0FdYbU4rKgEk7DXzoqwOimnBOCrxCokIToVEj/ANQYmiuHdjHjClBI6LPyIEn5CtLguyaCIW4FTYhCQIvsTU3RzgzmBwqnW1uFK27HcrAE+FQH/qI/WqlcZbxK1dwyptKLlQNzFgMswPIa1cz/AA9w6Tm7xZE6GAAORi/5VcOxh9lGIKEnYIjXyN/Ws3FI3itToSpxyCYgwmx/pTr8K22JxrWFYCRCECw5FZBInzI+taC4R2T7pzMV94OUEX5gknqI60q7ZcAxK1ApdzNGZQSEhMDUAe0fQmnYF4zwTDpYSsOrQ5bwumZnWABI5zcGkrOEceCUpzKAHvGwudCTAG+tHcP4QmLnOE6mClIE7rWBp6edQxPE8G2fCnvVARlR7I/7lW+ANaQxwKFtSnM8VKATLZTHRMlX7Ul7R4rM4kFanFJTBzkFSTmNpFrfrQb3GnFWbShlPJAgx/d7XwIHShMFhVKchIKiY0E/lQHurCVEic0yFakHz50M3h3HVWSpajfQk+ta0dky48SpSUN5iTJAJEyQANOW2tOy4hpGVpgpA3GXTmZVfzqUjJ4Lsk4qC5DYPPX4bepFP8L2cYQIW2lf9RUr5ZbD40PicS8PF3McytSRfTfyoYFbqgHGzebk5sojaCKC8Y9iyWihECB4fO0qV56VXjcU6bZiBFoAHzzUrxWACFGAg6xAUL773+NRBzCM7Q6FSvhpGtBFxSBqoTtIRPxBn40rdVmJsfh+1NIbGhOYDTKlQm8xMD66UqxRVqSYnYjXyTpaqGPafiKUPYpKbuLxTsnkkOqgfGPo1nFJMyrU8uXX0pp2pMcQxMW+/d//AGrpb3hmKuCpSNSuTyPKtF2KxCVKdZVJStFh1AII9Un5Vl21FSr3im3AHCMUzBiV/oR+tEB4nDFpxSDqlRBj65UXw7EFt4HWErH/AKn95ortegfal9UpPrlpU2o5h/b/APyaA1/FDYX5zVS3j18qoKpN+VUpUZ9aKvM5vhrVgCY1MmqtvSqiowPOiCFmLf71BQF/r/Fca1Hx9Ziqpv8AGgsJA09etUqck1NImfrcVoew2BbW8orSFFMRPWaKq4R2OefAWuW0Hci5HQHTzNP04vB4MZUqvHiCRKj/AHK/zblRHbrFLbbSEKKAVgWMWivPwszrU7GvX24Ng22lKRuo5jA3gED51EjGOnNmeIIsQpLSb6R4tKRIZAAMXP79aXOvqIAKiQBAk7TMfG9IHL+MWdXVhQMQpyT8RqP2oXvXlODK4tStBlJJPlvQ3D0zmn6sT+gpzxvEKZV3bR7tJF8tibDVQ8R9TVGk4P2mcw//APrcATHsqOZydoSmTH90edQX2pbxrndpzNj3QSEknmhWgVHuqsrYg1g20i9TwQsP7h+YqQP+J8LZQtQdxRdTAhKAVGR+LMcqfiT0oKEukNssxqdStaoG+gjeAKrxhk/XMU+/h8kfbE9Er/8Ak0F/DOwDhSFuwnTwTfXc6C3r5VoG+zZ2S00kcgZtqSbfGTSTtF2mxKHVJS4UgREBO55xNZrEcUecHjdWqeaj+VSbq1vFdlsOU51vgJJ1zJSCdN/KuPcL4eg+LECd/GNfIDavP3B4UddaIJsfrer4pW9ZxnDEWU4ld9VZlHXy/KiF8Q4aPEMpncIJn5V5k2qw/bzqaMSrKBNp5CpvxK9CX2g4cNhpp3Z/aoDjvCzJyid/u1foKwz6oEjWP1oL7SrnTxK9BViOEKuQlPmhY/KoMp4Qd2yeufn1FYJOKVI0+A/ah1uEmf0q+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486" name="AutoShape 6" descr="data:image/jpeg;base64,/9j/4AAQSkZJRgABAQAAAQABAAD/2wCEAAkGBhMSERUUExQWExUWGBwaGRgYGR8aHxwYHhgdGyAaGhwYISciHBwjHBwZHy8iIycpLCwsGh8xNTAqNSYrLCkBCQoKDgwOFw8PGiwkHBwpKSwsKSwpLCksLCwsKSwsLCwsLCwpKSwpLCwsLCwsLCwsLCwpLCwsLCksLCwpLCwsKf/AABEIALsBDgMBIgACEQEDEQH/xAAbAAACAwEBAQAAAAAAAAAAAAAEBQIDBgEHAP/EAEIQAAEDAgQDBQUGBQIHAAMBAAECAxEAIQQSMUEFUWEGEyJxgTJCkaHwFCNSscHRBzNicuEV8RYkQ4KSorKTs8I0/8QAGAEBAQEBAQAAAAAAAAAAAAAAAAECBAP/xAAeEQEBAQACAgMBAAAAAAAAAAAAEQEhMRJBAlFxYf/aAAwDAQACEQMRAD8A9SZWcovP+1WTWe4NjQ2gByxjU7iJpw3xNogQtN9L1zR6Cr7VVmXeBXWsSk6EH1roxSfxD40grlceyc3U0EsYk5vZSdrf5vR68e2m6loA6qFC/wDEOHJgOpJ87fOk0KXG8UBmW5AAGkX/AFqacPIGZxwG3TebmKZucRT58vL0od99R9lM/H65VQKrCp3UpXmZ+jVOLwCYEGPodKKccUNv9qCxKXFLCsxAiMuWb85B5bVYqj7OVAwPjH1tVQww67WnTTT5WNEhpV/EQNZy2j9amjLAgyfLz1vVZDNMDp5/XnRAwgKQJtoZ5dZqzuTqPr6NFJAiFAEdRRVKW0+7E316W1H7V11mRtYa9aJSw2LBIFuVvq9VLwIMiSST9T+1QA/ZbG+u+3WpNYcak2PWjRgogCbaTXFoIiRUARwgkHfz151NKEix+W29/rai+5MwfT/H1vXBhgdTHn9dKUVNITYECwonDNpNtfqK6zhwBqPWpoSnmIoC28KIqxLPSh28QOdXd/6mswSDNXJTVQdP4YFXovUEFCqwmiHCBcmgXMVoAPXUUgtA+ulSCKVI4k4Ra/kP3q1nGOb/AJVYpiEwKjlmoIxM6n5VS6hR98ipEEqaHKqFINVKS4I8dup/eh1IeMXBHU/tWoFhx4WhMJKjlGtvdmqgjNH3SkxOgI+daHDKAbbvHgT/APIrveSN7datCH7KoiA2TPn+tB8TwDykgAHUeYETWnccH4k9ZVVCnB+JEdFD961UZL/SMQQAUEjryA0v+VW/6A8IgpHUnT4VpiAPfRH9wpdxDiQSfA4ySLZTKj8UaetW6LG0PpRBxBgC0C/lJOlUHvBE4h4npEfGNKVtdpMSuyGUq/tQo/rRn2riEZu6bQNZUkCPO5PypAYF4if5ybc0ifXKRvRmELpuXWyOiVfK9ISMUpXjxDbYP4EjbyH60SnAj38YVepHyzdOVSK1IYOW5Bmvk4VHJP8AvWeZxLSICVqWR/SPzIn50UOOAWk/IUgfJSBa1WIy9KSDiu8TUhjzHL6/xWYHoWmNhUFvgHb6+vlWcf4oRadeRqeEwzztwYSNyf0pA5cxnROlUrxAjb5UuOHbSbulZP4RI56/5odvizCxLQ70JVBhYsRa8TSAtzHDofP/AGqn7YI9n65VT9t5NpSfMn9RVTfFnM1m29NSCduU1YGDIK/ZTGok/wC1F90G0yq5Hu1neJ9rFMgd4uM85cqfCIjkRzHzq9CswzK9rc3PwJg0gZf6mTokR5Cut495acyG1LTqCnLBH9JURm9LVl+PdpWcMAhaS6VpVKUkSB1nncehrPYtrE4RwNtvKSMiFQCoQVC/sET5x86ufFHpTfEfGELQtsnTOkpm+2x9DRSMTJIpPxUqwzYdxDqQkkAhtF1E7T7REAm82FRwnHcM6PA8g9CrKR6Kg1mKeETyruQdKUP8RCPIAHnA6xpfc0ThuKoWJSoEDUgzBjQxUgKUg6flUTM6fP8AzUUvC1/81xT0b/KkFqFHlXxCzoQPT9ao78i1vn+9TRiTBsByoA8UhQN1jbejOHuEphZHQ6Wq7DpCgdCR0rO8aw60uZkkiRr+gvatdoe4BcsIgZj3aYuLnIOdVqdxJ0w7aU9XAZ+AtWCwAV3SCVlRyiI1kpFr6DS9EcHxTpz944pwWEKUYFhsdrn4Gr4lbXHcQbbTcMgjXMtIj5EmsvxvtG0SUtMMrQQPEUb7wUkH8qCc4SsvBYzHMogQmR7JIAm0WIpgvs44oeJrLO5ITudZirmZgqew2E8JCHFEiQJCUzvBIJAvverUvtojIw2g8zLhHxtPpS/iOOQ04W1LAKQCoplQGsgZRExcbbUU01hXkBz7WlCfwkQoekz8JFUfOcbdUY71wTYBICR/6gfntQ68Us3JWvoVk3+POusv4LPkDjrpixCcoMDmb/KkT/FsQh9QS0lScycqTKoBmLiJmD8PKmIYf6qkuBq4VExqPiNTob1W3xYqdLRQTGqxYR8PLl62q844l5LgYQFFuFQmdxfxK/uq1GLeDhUAlNgLIR+InbzqqISv+kkfX71ZhkOH2W1k7eGfmNd6FHGXwpKC8QpZhAAAzRy0BP1vRGLxmJQoJfceaKh4c5ypV0Cgcs/0mNagbMcLxRHsFI/qgW61M8HUBLjyEdJms0p8z43cxjQqKjPkCTuNqLwuDUZ+7dV/2ZBvaXMoGn1epA8b4jhWfYCn122tPmRb50Jx3irvcLdWtLQCfCn3c0wAr8V/3rmHaKTMsotaV5jz0QIOotmvflXmPad5xeKdCllxKVkJkkgCdhsNKZlE0l1a1LUpagsFJk2UnkIjw9Aa1nAezSW2m8Q2+WiUqISMxsCfCq0X0AJNB8Bx7jeFaCWm7BSiqQFK+8OkJKtoF5qxzjDhew+UuoyhIDTYhP3ilEhZNzbwkET4QZrWoPwfaDGvIUUsgBSikKShUoIMHNmEKvr+lHLefaH3o8SicpXCAbaAqVEnaSNfOkauK4gJKgstKSVEd2Ii83MEkQAT50dw3+Jz+UoxDbT8pOVaTAUqLJWkAi/kPKpuKX9p8StRazoWAMxgpCfESmCkkwrQ3BNNOHIxbzQeLffNkbkZj5d2b/Aml+H4gXUKU004woylSGwkNTG6FEpVP/aa52faXhnl90yt7RK0IcKNZM+CRIjc+9T0KOI9lnH3SoeBw3Da1BJI0AbFpj0MzNMX+CuYl1LrzrAcT4ShtWYnwBN0zA2Nibz6MGMM3icSlbI7t1og9y8kpNoPtgqk6mSN+UUtxfAnQFJSkKAk+IAwSrQOtKg3myhIpUaXtKw5iC1lUlPdAy2tJ8SiMskpumACBb3jWVxmDaBy4hruVTZR8SFeSxv0NQw3GX2CEFTzJGzkOI876C3KnWKxb7uCW8Q2kJUjKtvMhROcTblfYxrU6VnOCY15nEtobdUlBdSkgEwU5o2IBEVusf8AdESVKKgSYSEiJGg8zqZNJuNYFTePzpSVICWyDMmQoqJGY8uXlV/HuLuPLSpLYSEyIXNwSDqBbT86byLTxcciTRLfFTukCP2pK1jkkjVBkWO3kd6PCoO95M1IGK8SdiBN/q9RXi1gchPKfiTQTeP5X2vbpXzr2X/fT/NSK0HCcbISDfMI0vPXpS3tLxJaVJSmE6kkg30qvgWJBeAzbTc8vyNF9pOHFeVQSV+UT89qe09Mxw9TLDTQM4hxTaSUpVlSnwpspUSVdByoz/W3EyWkNtZgNBmIAndW5zctqzHCOPMoQkBtSiAJsDNgDEm2ldw/EcSFrIQ4tK5ypXmIAJkQbXAtW4h69i8Q6RmccVBkQYAO0BPr9TQiWkqWUd4CvTKVZjIHLn+1CJxmOUfZQj0H+SarwnBFlwuKeAWo3KRfSDcR5RWg3T3RUUpzOETZCFKPKDA5giOlAcRxbLKileHUlRvlUgJJTHtDYjaRoRBFL+z2PeZeew7TxbSpxUAzchRHhy3BgbEaU04twd8APP8AfOpSQVFSTCUzckqlQTzIqewWxxNtpH3a2E50zkcQDBMbjxJPS46Cgm8ehSiUAuqOX+UhSgSgkjbeb3po9xDDtGEJw6CYIytl1RCs6kkqMggpQvefKl7vad1aYbOIXYRBDdywX0WTm1EJ2uR0FQWYBGNIJfw6W7AJlYb5m+dU7bDY0R3OU/ePNJP4Wwp1Xx8Kd59D1pYBiF/y2m0kA5TdZju05CZJHtlYmAPDtuxd4S8FArd7pBUpQGYNjKlxSwFZf6FIRcE+H1opH2n4YcQQO9KW0ST3qUoMge0kzcBN4m00YjiraGUtKS64vIwhSyvIPvgoTCBKsuWYUTO5q9jss0EaOvQiIaQQSO6S0YU5AulCTobyRrSvjXFFMeE4LKopSAt9RUT3c5CAnKkKTJ09aqB+z/asKVkxSsiVRC0p8KRFwoJNgbGYN5rXYrCFkZnFrcw5ENuNlKwlMQAQQYg3CgCOZ5+bYLGBh3OlDb6CkShxO+hv7pHPQ2p7wftg2X1d6hTKJPd9yEJI3yqKhm/7goeV6bgq7V8a8SRhg637xznXxBxOVKbWNtNoOlJE5cgBPjQIIPnb5R8K2yu0LEnusGp5R95wrWSedwBPrWd41wJ4pDhYU2krspZgJ/pJIMJmwKldKuC3hzoyNhSkjS1yfbVqARzP0aGxGOWpSiCpIbLIQBYSc65Kedo/enHDeEOJYEIzKAI8BnVRPtolNgdZtHpRnDcIppsIQA6psQEKZkk5pkkAiwiFEkCTppUoCVh8yUgkKLgCQVKgKWpM22B5C2/KlfFeCYphCFOgoSggKVImFai3teQnUzRvGUurbAW0W8hQVFRSn2RHhuJJtGUU5xXGWGcZkS2y+2GsxgBSiskpKFKM7GSDpRSrgjclJwrrnfBIlJkkx+EpBBE7KTv7VA4l7Epxi3ltupUT44SWgq2U5oEbSToTUsU+22svssliL+FarGR7IMwekxWm4lxLBYnDFLmKxBUsCxBJBnQpJjaLH1ojvBOOYZSkqS+cM+nQPpKkGbEZp5Tfw66Uy+3YVTpbcDeGxFiFtOZEqBuCCU5T5EHSvPBipHiSl1A0J8K8gEA+UedRdZbUB3QJSRMmAQc6URyUJUm9t6eJW24zJKmXVNvZx4VhUK1tBsMxMe7BjWkWL4W7hmw2c7Ss5JDicqVCEwM10KEydd6t4bx8MgpxOGkH/qNHIodbWOnPnatjwfianU/8riQ+m8s4lPiiNM0Cb+nWpvClrPa4kJC0hvaHkBaYv7KwPmYohntK09I7htUaxKYGmomZvETVmO4fhv8Ar4d3BEyM7XiaJiLgApvJ931oJ7sU5/Mw60PJ/EyoNqjW6TKFeUjas8AvvsKoeLDFKSbw4bEjeR0qhJw2iUvoA/qQseQChP5UsexbzMJeQZNvEnuleh9hXmkior4ylrJAMKsQoEEaRBuDaLidNKsDV0AeySseUH4AkUA/iwAZkTztvtRilkWHhI1zfC1r19BIIUgQdif18qBN9oSbgqB6An4RoadcK7aKQnKsLdjQxB/K41pPxLh4sQVJ6G4HPU/UUnlxOhQR9dau5UaHCcLeYwofU1CEoSTlKQSgxJgEmwud4mlGK7RKIP3ZnbxfE6bGRW97P9oGVYFDjhCAhJQsK/oIQSAblJseXirL8D4bg8RinWA4SlHibAMEpm6DI1QbdQAdjUzftS7CYjEOqAbTcyB6a/5NN+CJzlxLhILcA5UixJKTOa4iPWa2GC7LsMz3aIJ3JJMmxgk2tGnIVjuLMnCPOOuqKSAFd4J+8RnQkAgGMwBIIjedxFtIx3FWCH3BJzBxXi0khRg9Dv8ACtz2J7ehRThsUYXZKHD722Vf9UHXesP2j7TodBS1Mkyp0wCoSoxYCCQUz5bV9ieA/wDLtOoUHEKCQSD7LhElCuRG3MaVrcvaPQe0fZ5OFIdaylrMFKYkBQNxmYJ28RlGgzGNYqj/AFbDsthwNOqbEZl90SEDbMVbCbxMbbVhD2mxSVtLzfesApCj7yCfYUnQ6ETvblNb4/xCU6ykpYEqTcHMsTuBECNbFXSszQfine8RLa4Ck+FaINjuNrVhcb3+EJCocbWbqImSbEhV1IXtYjzIpn2fcWh1SUwhCgV93PhBkewm+X4nbpDt3EJUClQBBFxEz6U6V9wPtQ2pMi6JKjlBCkSSTnRJlMn20z1AoLjvbnCFJbWyt4ciAlPQgkz5KFZviPAltr77DFQgyAJzJ8jqofV6V4ziJfIJASoe0ISEKPP+lR32OtamJX2HwSXistDLezRVmXlAklJgZo6X6Relz7RkpIuCADoRKc9/SaLxWDUzlUQUknMBOkGxEelwdqMxvEWXEBYbDTknOkDwqlOTOmNFCZI/OqGXZXtpiGVJZWnvk3CTELEDS3tDzv1ppxjt7iEoJyBCTEghNwqbQc0ggG3Ss/gMKW8U0YBkkgi4UMpuI1B6eRvSvtNjw48htMkNgA6XVJ2GsAxe9yKkyh92U43h1u93iErAUTkLasiefiSNJtp8Kf8AF8C2cwZW4hKrd2JAKtoWsoUd/DChyrzlhQmxKFp9lQ5xOo0MfQrZ8C7doSnuccylaFW7wJB/806nzHwqbnvAHiuElow42pEzrCbX0MGTfntTHE4rDKSru8Khpa5ledSjfWAbAk/42rTowCi2F4N0YnDq1aWqYHJDitP7V6VQ42GySpzDs7Qkd6sdDkiD6nWpVLsFwJt5nLiEq9oKABIMAb206dPKrHeFYNsFJlCSDBKgSNTOnMnXrVWK7RYYal7EKGxUG06fhalXSCKBPbUtg9yy211CROnNUk6/hFOQo4j2b7pBWjEtOIiRe5AIN4mDpvrypl2U4TgXUBD77oUEmG8mWBM2UnMCN70PwntA408vKUNhYXnJSAkwRqDab8gKil1grKUKBUrMTlQAkZT4jERbkmKvKNOvG8Ow5yNNFyPxKKhtsM3ziqH+3ChZlKGv7UgGI5eL9NqRpw2bRC1GN9BZB9dD5gUXhOAPKsE5RoY00KYzaaH4RyqTBx/jD7t1rWoddBZR0VPI7DcWil6ce828ooWseIDMlRmYRqTrruOVaVvgrDY++eF9gZPvWmQN512J51RiODsvqBwjbyVEg5/c2Nwrw7DQ8rUuCPD/AOJjuXK+hD6DrICDcA31SbKTTLDjh2I/lk4Rw+4seAnqknIRPIp0NVcP/hmtQBfWgQNEgnZIEnYDINJ3pRxHswWSUpXlVlUQAQtKjCiAI8QklPtAGE7zU49LyIx3DHMNGVwtg3Sf5jC+UEzkJ5G99apPGnUyHWSFEWW3dJPPXmeduVKVYx5hakeJsGxAOZBBOUEpVaLU54H2tLCcjjCHE7nRQHlfYcqqPsJjVLSQvwGPDmi+vsm2blodb0tfQUm6SPQ36/LyrQpTw7ET3PfYZzdDZgW/pJKI+FZ5LOVRlxak3ylpJST/AHFCg2f+2TeqBuM9sFHDt4VTQU4kqSHSYPdK8ITA1lNjP4UnXRQ1iVMrS82opdZICuoFkuensKH9vM0v4ssB8HXKoyAeS9LaVv8Asv2L+0d3i0uJyGbASTqClQIjzFa6Q6e7a4hxCSwxOZAXmuUyYtmMARJ15Ur4pj/tDLqcW6mRdoJVmE/hWEQmCJBOosRpSvFcMxbrqkgOOhBWAUDwHLYELNhJsYiIIq53suvDhK31IQpSoQmzi1KAnLc5Re5OYQABvBnAw2PwgacKEqzpgEEdR7J5xpPkd6bdl+MKaJEZ0K8K2ybLT+hGyhcGtFxfs40thKi2pL4EuwoKUtIFyhWneJAzREK8W8VHGdkUt4RC8DL4dVJdF3O7ykZO7A8MKNyDMgTtVoUcbwLOZAYcC8wzZY8SAErkObBQVG/Wr+y3H22lpZxclvw5FAwEyArxdL60BxDhLmFQla0gKWfCJkqEAlVvduBPWh8RgVqaS8oeFdiRoFJAGUgaECDHK9B6vxXsw26lKmT3DqBLbifyV+JJj0+IObPFCFdziU9y+n/xWPxIOhmkPZ/tw9hWl4dajlyENKPi7tcHLrqifhTHsvxvCYkE40kvpm7ilKSof0Db+2Nvhmbi01wuLbWShK0lcTCTO+vI+h+FLeL9mkuypJyueVlefXrUe1eMwjgSWUlp5uMjiYbtOhR7ShysD8aZcG4kp5slz2kmJy5cxtsfztVGbw/F1sfcYlvvGh7qrxO7atR6WPKmmC4DhHAVgrW1N1oMFsHZ1EEgD8aZHlR3FMChxELEjYi5B6VkMVgXcMrO0o5dlCU+iv20PWnY1TnZBtTQOGdUhZ8aApYIIEgKtpMe0OlZnFdi8UgFxSJOpyqzK1mSBcnypxwTtVmyjOhpwCAlSQGliZyyLtmdDcVssLxdCpSuWlpBKkKIsPxJIstHUesVLuDx9l3xCZ1md9CP13pi/hZAVIIUddokW6EcjBvW77Qdi2cQnvWyGXInMTCVT+LkTz+M1hWOD4hKilCc5BghBCwf/GQRpWs2o7wcqQHACoJMSBBB052HnRWIQYOczE2Ks19o2vbQbUzwPZl0BZWlLIUAPE4NQdQBKoHI/E0zXhcM3JW5z9hISNLwVySN/ZqVWaQwSSAlSvEY2A8P76dAaM/0tWVSynIhI8SjsCkanafiCRTrC48En7Ph1OEAjNBXpYeJfhA5QmLeVF8W4XjnmFgBJkewpUkpi4A9kHyipQixnZRZYLmRxaCLqSkK8JUlWdKQZMRBgaeVGcK4dg0w4l1bxBVZAIjOqSDImxHypBwbiuIwbkNrcbAV42lgwLwfCq09da1K0KDxf8KF2KlJuogG9xlTPOx0pob4ZL67M4UNDZTuovyMnTlz6US52cUqVYnEQm9knKI/uVyA1HX0T43tbiFT4+61kIEe6Lyu9jPsjekuJxalm5KzfcrPv+8u34hppzrM0a0vcPYnI2HldBnM3F1KttHwoTF9uFwQ0hDYG/tnQxpCRtqedZhUzoNYBJzdJuf7dI9KqeJIVJJtOvOeXK/w51YGuL4y44r7xxxV7JJiPFHsNwLW946VQjEwPCmLSBp7gUJCdfdF+lCKeM2CUiTr/evby09KMwHDHHEwApdoJFkgZAJKjbY/KqAeKYYpUHc0oBhcJBCSlRhQA92ReL+dVJBiSLEe7cXtoen5CtvwXi2DZQQstlwTmyAubnwggEW0gHasipokrIsM0jkBNrAkDXQ8qZo5wFsfaQCnN4DYwLwTI5RpPWiuIuZDJMydRHX3lAz1FKcU7kgthOYJWQr2ohtSj7QA16GslxV5bjbK1qUsqC5zEm4VFp6R8KsQ1x/Z94Z3TlSguOFIkZlALN41I69aacHxymMDiVd4tKUqT3aQbKcWCm/OAmSOhpe8y6p5xalqs4400LbKUco5bEnnF5qvh6kuBTCiAHdCbBLokpWZ0BlSDyCp2FUaD+HnbA4VK2ns6mykupIGYpUB4tTcEX8/M1D+I/aNp55lTBXnaHilOUQYUkpk69Y5VneJM5WQEjxJASoRcK0P7VLivCHStTmUwciUmTdXdzAJvMhVuduVJzRpcJiXlsF1xwyFKASLEwNiNyDsBA57Z3i/GHWlp7tZQC3BSNACoEpBIuCRJ6zXzmMSywtIUEOnSPESkqT70WgSRzgzqJUpW7i3ECFLV7Iy2jpyHyFqAlzj762Q24e8Sn+XMSnYgGLgjY7walwjtKtgkKTnaXZxBtIGhB2WnUKGh9a1OB/hA4YLzwQD7qUyodCSQJ5xNaHBfwvwaB7K1H8RVf4AZR8KnlixieIcJBQl5slTTnsk6iDcEDRQi6eoIton4e6hDiS4DlOYEAxacsmORAJ9a23avAIwuZrCKA7wDOzdRBSJDiPwqgcxvEzbGSghImCE5bjVRdzH0CZNXEegcK7IBxIW2tvulXGQTPnpcbyaHx2FcwCyHfvMM4qzoEFKj7qht02PxFZvsx2idwDu6mz7aP1TO4v8a9Jb7UYfFJU2y2rE5k+JASAINr5yLVNqs6pU3CgQRtpB3+VcdsCDBkXHOefSq0cE+zKdzupwzYhXdKPerQkiRlIABBjKJnSLnVr2fwuFxDAVnUFmdVCQZ5aHbUVNGQ4l2YkFTMTu2OX9E67+GhMDxhzwsvEqaCoAsFI28KlAlB0tpWtwPAHX1rAfQnISkpSm+WTBvoI3B50e92SwTErxLgUoQSXV+g8IiRsLHSlIRnjbeeEtd8qY8WZ9Ux+EnLHkKbYdHEXoAR3aOSzkGuyEQdKtHavCMJhlBNyPCkITI08SokExpQuI7dvrgICEAxEDMdDIlcC5jQHSoGjHYpRE4jEKVp7HgE6685qbX+nYewSHVa+EF03VE7gXuax2I4ot0J7xal+zcqK+YSYMJ66GqkE+ERIMWmw+9CTCQI35fGrPsbXE9uR7LTIB5E5iPFplbnUXuRSvE8ffVEuFIJAEEJEldrIk6+H2udIPZmTFzYcw+kfkatadgggaK1NrDEK3PIRrpNIK+I4rwJiTnW2iYixGbeSfCCLqPyiilcTcOOWzIDYCiAP7J6zc8qUY1alKZSmLKSoxoISEiT5k/Qp27gknEnEJXBNssW9mLnnvVAXej+45drx90D5WsfQ1J/HQVaJusHeJWs/qPMGicFhWCopfeUhI0CReAIAtJmxFgeVEniuGYH/LsZiNFvGb30TtePw78qgEwGBdfu22pf8AcISbi3KIne8CmieCIbj7RiEtn8DfjVtrl0NxqN6X47j7zp8bhAn2EHKIkmITc2G6jpS9zkDlFzyFgoXsNcoF+mtOQ7PEsO1/JYzK/E8Ss6C+QSJ8yLiKCxWOUsgOKW5EwFGREgWQk5RBgWnfpS4qBMJkgk+ukaenleursTmUE2BgQSPFJ09n1jWkF2KfIA0TMmN5FogW8rVFOZV4mwurTnYes0KvGoHsgE81eKxF7CB0iTpQhxS1G6iNvQxaP0qoN43iw13d0unxShOmQpIMkAjQjc0y4LxLhK0BLrZQUzZ0ZgJMkJUgaeYFYx58qfP9KVDY3CSfLX6NRwCQ5mCxJEQRAPkT6VdxDTtI84nEZ7Ftta0hI0H3is09VEkk+XKheIJhQc9x0SfM6/mD6xtT1DAD76FqKs63CGwPd71UnWL31+V6UNNfcPNG3dKKgZFh1O/vaW8XSmKa9nOPIbxCC6lKkrhDuaDf3Xb/AAV6netx2g41gFsLZccCp07sZilQ0UkiwII5j4V46kyQDe0D5wPrnWhxKUpuSNE3J3mTvPz3puGNN2N7F4XEtqxD6Specg3hCojxQNJ1InXSkvFe0S/s6mWmWWWyS273YkhU3AP4VASk3kSNjXGOL4VA+9fXGaO7RtsVE3i+YHKUkQNdkjGODbqlZc7arKRJGZuZBzahUXCtQY5mUD/BdssWe7UVZhh0+KTAdSQYK7zMWtv1q1/trjnv5fhlMjIgC5MZcy5vBnY2qxs4ZokYdpakqI/mLJB5WSBziM1DPdoXQDkUGhBMNAJJAsbpufU1FXYXgjxUVY05GzllTrmVQTfMRnMlWkZQdKlwHA4FWKV9oczLSfu3ZKULCRYkWyLG+xiRrSxbS1Kkgm/tLMe7Y8yJtqa63gvFdadBpIjzIEqmqLeOcJaC1BlaXEJghQtaeRAuP6RBFxGlIsBiF4dxLjZKSkm6ehi3ny3irMR2mSgQ2gL/AKlWBvqADmFjF1TvrVeC4iHgEQErvCdlbwOR5etVB2N4g68oOlanFRBKyVeEn2FTq2Tpy3p1wvF4DuQpbC+8FlJ7wpSbgSCJVEqSNLTedTlQtTZJFxN/gZkG0wL861nBWGMWzkZWhjEC+VZ8Ck75TEg2BymYy1nVwxGOW6j7hpDUpKQhCSlahJGULUbTB5aisu+SQoiQUgBVjmEEjKSqVJIjnvWhwvAWWFhT2NK1JM5cPcg/3CemsVX2n41hX3ApCMq9FkEKLiRspCJvyUVAj4VMGdYF5OpKhO+hIv089qvbVJBN5Lfr4TY7G3PWao75JISlK3FZiQkCJBEbTe+wp3w3sbjnY8IZT4bq9rw6GLmfhV0KmVmExYAMmTYWUb/XI18jFpEAFSlXsgE37wKGuoIHXatL/wALYHDkfasQXVW8IPP+lMqjXcC1dV2sYYGXCYZKP6l69fCnxT5mpQBguzeKeuhnugSq7nIrC7zcxAvH50Y92fw7R/5rFZjc923ckzcWk6nkKXY7tJiH4C3FQRonwg2I0Te4nc+VL1WB0HPaZRmE5ddN6cg7H9yHQcMhYA2WZuPwjWDrCj8KGexSjOYz0B6X08p1NU97G8/C12z8pNTyrKYACdpP9rg9YJi07VUWOvmYtY7x+Ip0iORvzqlC5jVRgdL+DTzMj1mouupEyM515aKm+51I21oY8QiyYQnQ5ReLDXU6DUnQVQcXbQSE8/gbx69N6pc4ghJJHiJnXn4uR5KO+woNjCrcICZBM6/GZ5AefxrRYbgjTDbeJUWcYifEkOR4dikKIzKB90j03qKW4dGKxH8ptRROqRCdZIGmYyaDf4Y+FEOIyR+K0aD86dcQ42lL/eYDvcOFjxTGUkjUIvlj/aKadn+zOIxYKsQTk1Q4vxKJOsXkpjTaaWDMMYRBIGYqO4Tfy0sPVVPsB2IcdIKWlJTsXCEzvoRPqE1pTiuHcPMIh12YNwpQteTojyF6qXx/FuyWwGW49rfS13AOesVm6Riu1n8PHMIj7QlQUmfvAmfDJgHyvBrO8KxSUE5lASB9WNbPEYxajLsPQDIW4D5+GSNelp8qwnEsDkWdEpJJF5gTpNbz+o0SCUY19SdS68ki+hdM6XAidL1VxPhyn3Qlq4VHeAQBmGiZ0gRPrvE0VxZJGJdQmPE64VdfvF2PLfzqziOITh8LlSYddBBXplQQArLzmAPOSKBHxbCIQpCk3QsSlR3AWpE+Vp31FXYqX8IEn28PKojVlRvA1lB/9T/SKK4u0FcOwi0gkIzIMCY8R9o7SQIEbnyoTDYsoDTyYKki42UNCD0IsR1qhTgsFmBWRCEwAOZv+16McSSgG0jXa8QPSBUOKsd05Laj3TgC27+4qfCeqTKT5TvU+GYZ5RjIoggDTmLHr+00Gu75BCZzKPgEEwErCYsBoIkx670GlxxSsrLUHxQAJvOhiVCeYNNjwB91BKUFpJSkFZhFgACSTeIt5Ac6Z8M7TqzfZHVobDiMjeIZEArjKTOhOaRoNuc1lSP/AIbeJl5SWbk/eKCTlI0i6jz02FRxKcE2n71xT9gClCYBg29syeelAYrBrbccafzd6g3kkhSdlpiMySBNyfzpTxR4qV3aBAbVJEAZjaQctpSZ15mqH3bHsg2Wk4nDEKwygPEB/LOkLi+Q7nVJ6GsQMKpCgDZQi06cjb5Ga9J/h5g8Y0v2CcO5/MS4LRzTa5g6aHfoB2r7KNIxCUsrC0G6UpIKm7zkV/RrBNxJGlM30hKl0YhJMZXk+2g2zQCCR6m4NDcNZPeiCBmO4BMwbxsf3oji+FykOZg24jeYzEcuu3yuIruAfC3ErKYUD49hoRmHLWgLfZKhCsywNQo5U2MaCBfUWi3WqSsJsFaT7KbRP15EVN1YkyFL1F9LESnrFvnVDqiUqmE+1YDWZ5dPnNFafCdsm8MhLbLKQQBKjbMctzlQMxOb8RFKeIdqsQ8CFOqAMeFPhGsCAk3vr4jSjDEZkzpKNOcK/wAURh2lEAhPhMEk6QlznMWtztNSZg+RMEbRPK+YJ0H61b3YESZg7aWdAHpaurShMZlZjCgY0nPIM7zcwB/jj2OyjwiJk2uRN9xYT+VUWYZCvDHhFrn+5Y31ietdAQMoUc1hYC3sZT562tQS3iblV9dyaJ4dglPupQlaGydCs5ZjYftRE3OIBJOUAdd9AP0GlL8XjlRmv8b9Tf8AWtTxfsvh8Mn73FAuR/KCbn4SUjqaSOcSwzwDJZCYJKVBZE/3GFKJP0BTAJwhAxBCSoojUxNuewHqaZ4nhbDcXzgmBBzSeZULj0ANNOG8NQ0kphOGQ6fCt4wojKnML3PiveBej+G4trAKId7laXFeFwKCjlOhgSQLf71KEf2bEuKBwyVggZbJ90j4Jt69aZ8I/hs6EnvlobBmYOZQBAHl863PD8S06iWHEZAf+nBg8unwoDj/ABJnCpDjiFLta2a43MnKD1rN3pYCwXCsFhRnSheJUkDxBJcFh08A+NqV8X7VYl9RCU5GzMBK4MR75RPwkDzqp3+IWKd8GHYAMWKpVbnAAA/KlKuFuOKK33DmJ8QbFv8A0EfCmZ9qkwyBpCSdcvh6kErJ+XSiOK8cYQltRQXzmOZBcV7POUwJmNjptXcMyGk+FuI960/mTN9Kox3BDiBmC2wsX8UJHlmJn4iqg53ty3AThcCMxSB4hN/JI8XqaR8S7PPlCXHWinOT4QICeQA922xqvhHGcUwFIbUrfUBUKm5SSDG+lfOYfFPqzOOZjyUsmPICY+AqyIvVmOMxH3Knfv3AklWVH81Vio6AR7In5Uo7TvgvrzKSpQTEIFh0TJ2HOPKmPFMWv7TiEl0tIDz3sjOop75VhFkeppXxjBIZWCmwKZucxnqdL8xv8auC1BzcNc5tvA3mwWBbXmn86B4a/Lakm8fr/kUZ2fIdL7GYp75s5Z/GjxJ05gcqSYR0hZGm3lf/ABVDfCN96gsT4kkuM880StA/uAChyKOtem9g+0KMQwEwkOtwFQAJGy/W89ZrylSyFBUxBBBHMaR8qJ7OYgpcIzKTKT7JIkWkQLm17cjU3KY9uxfFmWknvXEJEaKI/Lffbash2t4mxi2g222sqSczbkBCUm8jxXIIEfA7XzoUZzFIBkyVG85tdzrO+/U1ScVMELJmfYEbGZvPz5edTPjFrUB7CvstfbCpTzIKQWpKljkbSRETMCd9aA/4swzCow2HQlQ99Z7xc84SYB81Csy42VJ1hB2KiE6C5TNzpcg1EBItc+XhGo57X6VYlMcf2qff9taiDsTA/wDxtwDvqo1FtCsoS4cqT7p8CengTGb1BoBWMKScoAvBgX0nU3ofvzN4F7/5/OqNU/2qMZEBKABAyIA05qVKj8R5UpxGPJtYDzPMDXU2pSMVr1B0Hpblaofa7zv8QfOdakDI5lJNrc/KNdBpNjcfGg1upvJKrbX572HQG9UYnGlcFRJPn+Q2FDKeJtVDJrFpBGVIsEyTe40Imw1O1cexqlmZOtzf5HYHpS386mlzSgMDkdfqai64QY2jTp+tDl6dPkPrlTXg4YAzOKJVqPuyQDOke96wKCQ4eoNh5wFts2Scs5lZSUgJ1ymCJ/OinOJMPtADCJQ8kAFSVqCY55dyBJufU6Vbx3BqfKVgqJAE50qHwGiRfYVf2Z7MS5LhSpAM+G4Vl20uJ1/zWVV8B7MPPwr2UfjWDfT2ef1cVomGsBw0kmHHdbAFQ8tkV9xfjqnHBh2nEMgnKVk5RYeyjrp8bUM52NS03ncWgJInMrrf3/0qfoQ9qe1BxqkANFIQTF5JmNYFtKCxvD1d22CmAkGZIBnMfdJkwOm9aRrguVRlKVZgCnKVAEHdICdIjrerktoQYlIcUB90jKkwbglS42B/WKtGTwGPfayll1bYJuEqOs7pmDPletJgeHrceDuJeQvKq6HVEekQQB8fKrV8TaZUEqaaUTEFKsxzGLCEi+bl086liuJrQZyhtIN+8WYjmASPlQNeL8WZQ0VJYcgXzMKATykqG2mqazy2SlhOJddcLbhjKF5imZjMSN4iw3pfju0KVSFPLUCfZaTAPmVHT40LxTtKt1ltgDI0kiBZRMaSQBGv5a0zEHYviaErGRxLwiCIXEW94mSdfdAq7F8Rw7fvlZtZABHkSqBrNxNCPkJYYiLt3y2vmVr1qDfZeQFuLy5ogJufiYSPnQVYrtYtQhCABESo5iedrJ+VCN4HGYnxJLik+YSmelwJ8qboaabu2hvaFOKC+cmNBzoDF411Rnv5HIKygeQTtrVRPiuLf+1YlDeVAGIfJcIzEAuqPIxfS03rL41cO+NS3Ak5Qo7x0k71peN8VU3i8UA2VHvniDAIH3y7mORi53rK94suCR1jT1/zVxRGCxSkPNOxlCVA9SJv8po/tdgA1iMyfZWM3QGSCP19aWvWMrIkjQaAU7x6ftOBS4Lqasb7CAbdRkPpQLg/mQDOv50R2dURiB/ar4ZTSzBu+Eieo/X66Uw4A7/zAnQJX/8AJNEOlugqkmDfU7Wvp5fGqmVCQZAGvKNb9bx8arfdTNosCANzpOunu/KhftMJBkxN/ICw/wDKiisYRnPWP867RQq3wBIvPqNQkadaHfxQJCvauJB5DUzvbnzqpeImEpSEAaXJPqTrQXO4nWP1ND97Op638qqV00qCibUQQVptMnp/iq1P36VS0b866pdBNxekmod4TUFLvf0FdYbU4rKgEk7DXzoqwOimnBOCrxCokIToVEj/ANQYmiuHdjHjClBI6LPyIEn5CtLguyaCIW4FTYhCQIvsTU3RzgzmBwqnW1uFK27HcrAE+FQH/qI/WqlcZbxK1dwyptKLlQNzFgMswPIa1cz/AA9w6Tm7xZE6GAAORi/5VcOxh9lGIKEnYIjXyN/Ws3FI3itToSpxyCYgwmx/pTr8K22JxrWFYCRCECw5FZBInzI+taC4R2T7pzMV94OUEX5gknqI60q7ZcAxK1ApdzNGZQSEhMDUAe0fQmnYF4zwTDpYSsOrQ5bwumZnWABI5zcGkrOEceCUpzKAHvGwudCTAG+tHcP4QmLnOE6mClIE7rWBp6edQxPE8G2fCnvVARlR7I/7lW+ANaQxwKFtSnM8VKATLZTHRMlX7Ul7R4rM4kFanFJTBzkFSTmNpFrfrQb3GnFWbShlPJAgx/d7XwIHShMFhVKchIKiY0E/lQHurCVEic0yFakHz50M3h3HVWSpajfQk+ta0dky48SpSUN5iTJAJEyQANOW2tOy4hpGVpgpA3GXTmZVfzqUjJ4Lsk4qC5DYPPX4bepFP8L2cYQIW2lf9RUr5ZbD40PicS8PF3McytSRfTfyoYFbqgHGzebk5sojaCKC8Y9iyWihECB4fO0qV56VXjcU6bZiBFoAHzzUrxWACFGAg6xAUL773+NRBzCM7Q6FSvhpGtBFxSBqoTtIRPxBn40rdVmJsfh+1NIbGhOYDTKlQm8xMD66UqxRVqSYnYjXyTpaqGPafiKUPYpKbuLxTsnkkOqgfGPo1nFJMyrU8uXX0pp2pMcQxMW+/d//AGrpb3hmKuCpSNSuTyPKtF2KxCVKdZVJStFh1AII9Un5Vl21FSr3im3AHCMUzBiV/oR+tEB4nDFpxSDqlRBj65UXw7EFt4HWErH/AKn95ortegfal9UpPrlpU2o5h/b/APyaA1/FDYX5zVS3j18qoKpN+VUpUZ9aKvM5vhrVgCY1MmqtvSqiowPOiCFmLf71BQF/r/Fca1Hx9Ziqpv8AGgsJA09etUqck1NImfrcVoew2BbW8orSFFMRPWaKq4R2OefAWuW0Hci5HQHTzNP04vB4MZUqvHiCRKj/AHK/zblRHbrFLbbSEKKAVgWMWivPwszrU7GvX24Ng22lKRuo5jA3gED51EjGOnNmeIIsQpLSb6R4tKRIZAAMXP79aXOvqIAKiQBAk7TMfG9IHL+MWdXVhQMQpyT8RqP2oXvXlODK4tStBlJJPlvQ3D0zmn6sT+gpzxvEKZV3bR7tJF8tibDVQ8R9TVGk4P2mcw//APrcATHsqOZydoSmTH90edQX2pbxrndpzNj3QSEknmhWgVHuqsrYg1g20i9TwQsP7h+YqQP+J8LZQtQdxRdTAhKAVGR+LMcqfiT0oKEukNssxqdStaoG+gjeAKrxhk/XMU+/h8kfbE9Er/8Ak0F/DOwDhSFuwnTwTfXc6C3r5VoG+zZ2S00kcgZtqSbfGTSTtF2mxKHVJS4UgREBO55xNZrEcUecHjdWqeaj+VSbq1vFdlsOU51vgJJ1zJSCdN/KuPcL4eg+LECd/GNfIDavP3B4UddaIJsfrer4pW9ZxnDEWU4ld9VZlHXy/KiF8Q4aPEMpncIJn5V5k2qw/bzqaMSrKBNp5CpvxK9CX2g4cNhpp3Z/aoDjvCzJyid/u1foKwz6oEjWP1oL7SrnTxK9BViOEKuQlPmhY/KoMp4Qd2yeufn1FYJOKVI0+A/ah1uEmf0q+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5. OBDOBÍ KRÁLŮ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20484" name="AutoShape 4" descr="data:image/jpeg;base64,/9j/4AAQSkZJRgABAQAAAQABAAD/2wCEAAkGBhMSERUUExQWExUWGBwaGRgYGR8aHxwYHhgdGyAaGhwYISciHBwjHBwZHy8iIycpLCwsGh8xNTAqNSYrLCkBCQoKDgwOFw8PGiwkHBwpKSwsKSwpLCksLCwsKSwsLCwsLCwpKSwpLCwsLCwsLCwsLCwpLCwsLCksLCwpLCwsKf/AABEIALsBDgMBIgACEQEDEQH/xAAbAAACAwEBAQAAAAAAAAAAAAAEBQIDBgEHAP/EAEIQAAEDAgQDBQUGBQIHAAMBAAECAxEAIQQSMUEFUWEGEyJxgTJCkaHwFCNSscHRBzNicuEV8RYkQ4KSorKTs8I0/8QAGAEBAQEBAQAAAAAAAAAAAAAAAAECBAP/xAAeEQEBAQACAgMBAAAAAAAAAAAAEQEhMRJBAlFxYf/aAAwDAQACEQMRAD8A9SZWcovP+1WTWe4NjQ2gByxjU7iJpw3xNogQtN9L1zR6Cr7VVmXeBXWsSk6EH1roxSfxD40grlceyc3U0EsYk5vZSdrf5vR68e2m6loA6qFC/wDEOHJgOpJ87fOk0KXG8UBmW5AAGkX/AFqacPIGZxwG3TebmKZucRT58vL0od99R9lM/H65VQKrCp3UpXmZ+jVOLwCYEGPodKKccUNv9qCxKXFLCsxAiMuWb85B5bVYqj7OVAwPjH1tVQww67WnTTT5WNEhpV/EQNZy2j9amjLAgyfLz1vVZDNMDp5/XnRAwgKQJtoZ5dZqzuTqPr6NFJAiFAEdRRVKW0+7E316W1H7V11mRtYa9aJSw2LBIFuVvq9VLwIMiSST9T+1QA/ZbG+u+3WpNYcak2PWjRgogCbaTXFoIiRUARwgkHfz151NKEix+W29/rai+5MwfT/H1vXBhgdTHn9dKUVNITYECwonDNpNtfqK6zhwBqPWpoSnmIoC28KIqxLPSh28QOdXd/6mswSDNXJTVQdP4YFXovUEFCqwmiHCBcmgXMVoAPXUUgtA+ulSCKVI4k4Ra/kP3q1nGOb/AJVYpiEwKjlmoIxM6n5VS6hR98ipEEqaHKqFINVKS4I8dup/eh1IeMXBHU/tWoFhx4WhMJKjlGtvdmqgjNH3SkxOgI+daHDKAbbvHgT/APIrveSN7datCH7KoiA2TPn+tB8TwDykgAHUeYETWnccH4k9ZVVCnB+JEdFD961UZL/SMQQAUEjryA0v+VW/6A8IgpHUnT4VpiAPfRH9wpdxDiQSfA4ySLZTKj8UaetW6LG0PpRBxBgC0C/lJOlUHvBE4h4npEfGNKVtdpMSuyGUq/tQo/rRn2riEZu6bQNZUkCPO5PypAYF4if5ybc0ifXKRvRmELpuXWyOiVfK9ISMUpXjxDbYP4EjbyH60SnAj38YVepHyzdOVSK1IYOW5Bmvk4VHJP8AvWeZxLSICVqWR/SPzIn50UOOAWk/IUgfJSBa1WIy9KSDiu8TUhjzHL6/xWYHoWmNhUFvgHb6+vlWcf4oRadeRqeEwzztwYSNyf0pA5cxnROlUrxAjb5UuOHbSbulZP4RI56/5odvizCxLQ70JVBhYsRa8TSAtzHDofP/AGqn7YI9n65VT9t5NpSfMn9RVTfFnM1m29NSCduU1YGDIK/ZTGok/wC1F90G0yq5Hu1neJ9rFMgd4uM85cqfCIjkRzHzq9CswzK9rc3PwJg0gZf6mTokR5Cut495acyG1LTqCnLBH9JURm9LVl+PdpWcMAhaS6VpVKUkSB1nncehrPYtrE4RwNtvKSMiFQCoQVC/sET5x86ufFHpTfEfGELQtsnTOkpm+2x9DRSMTJIpPxUqwzYdxDqQkkAhtF1E7T7REAm82FRwnHcM6PA8g9CrKR6Kg1mKeETyruQdKUP8RCPIAHnA6xpfc0ThuKoWJSoEDUgzBjQxUgKUg6flUTM6fP8AzUUvC1/81xT0b/KkFqFHlXxCzoQPT9ao78i1vn+9TRiTBsByoA8UhQN1jbejOHuEphZHQ6Wq7DpCgdCR0rO8aw60uZkkiRr+gvatdoe4BcsIgZj3aYuLnIOdVqdxJ0w7aU9XAZ+AtWCwAV3SCVlRyiI1kpFr6DS9EcHxTpz944pwWEKUYFhsdrn4Gr4lbXHcQbbTcMgjXMtIj5EmsvxvtG0SUtMMrQQPEUb7wUkH8qCc4SsvBYzHMogQmR7JIAm0WIpgvs44oeJrLO5ITudZirmZgqew2E8JCHFEiQJCUzvBIJAvverUvtojIw2g8zLhHxtPpS/iOOQ04W1LAKQCoplQGsgZRExcbbUU01hXkBz7WlCfwkQoekz8JFUfOcbdUY71wTYBICR/6gfntQ68Us3JWvoVk3+POusv4LPkDjrpixCcoMDmb/KkT/FsQh9QS0lScycqTKoBmLiJmD8PKmIYf6qkuBq4VExqPiNTob1W3xYqdLRQTGqxYR8PLl62q844l5LgYQFFuFQmdxfxK/uq1GLeDhUAlNgLIR+InbzqqISv+kkfX71ZhkOH2W1k7eGfmNd6FHGXwpKC8QpZhAAAzRy0BP1vRGLxmJQoJfceaKh4c5ypV0Cgcs/0mNagbMcLxRHsFI/qgW61M8HUBLjyEdJms0p8z43cxjQqKjPkCTuNqLwuDUZ+7dV/2ZBvaXMoGn1epA8b4jhWfYCn122tPmRb50Jx3irvcLdWtLQCfCn3c0wAr8V/3rmHaKTMsotaV5jz0QIOotmvflXmPad5xeKdCllxKVkJkkgCdhsNKZlE0l1a1LUpagsFJk2UnkIjw9Aa1nAezSW2m8Q2+WiUqISMxsCfCq0X0AJNB8Bx7jeFaCWm7BSiqQFK+8OkJKtoF5qxzjDhew+UuoyhIDTYhP3ilEhZNzbwkET4QZrWoPwfaDGvIUUsgBSikKShUoIMHNmEKvr+lHLefaH3o8SicpXCAbaAqVEnaSNfOkauK4gJKgstKSVEd2Ii83MEkQAT50dw3+Jz+UoxDbT8pOVaTAUqLJWkAi/kPKpuKX9p8StRazoWAMxgpCfESmCkkwrQ3BNNOHIxbzQeLffNkbkZj5d2b/Aml+H4gXUKU004woylSGwkNTG6FEpVP/aa52faXhnl90yt7RK0IcKNZM+CRIjc+9T0KOI9lnH3SoeBw3Da1BJI0AbFpj0MzNMX+CuYl1LrzrAcT4ShtWYnwBN0zA2Nibz6MGMM3icSlbI7t1og9y8kpNoPtgqk6mSN+UUtxfAnQFJSkKAk+IAwSrQOtKg3myhIpUaXtKw5iC1lUlPdAy2tJ8SiMskpumACBb3jWVxmDaBy4hruVTZR8SFeSxv0NQw3GX2CEFTzJGzkOI876C3KnWKxb7uCW8Q2kJUjKtvMhROcTblfYxrU6VnOCY15nEtobdUlBdSkgEwU5o2IBEVusf8AdESVKKgSYSEiJGg8zqZNJuNYFTePzpSVICWyDMmQoqJGY8uXlV/HuLuPLSpLYSEyIXNwSDqBbT86byLTxcciTRLfFTukCP2pK1jkkjVBkWO3kd6PCoO95M1IGK8SdiBN/q9RXi1gchPKfiTQTeP5X2vbpXzr2X/fT/NSK0HCcbISDfMI0vPXpS3tLxJaVJSmE6kkg30qvgWJBeAzbTc8vyNF9pOHFeVQSV+UT89qe09Mxw9TLDTQM4hxTaSUpVlSnwpspUSVdByoz/W3EyWkNtZgNBmIAndW5zctqzHCOPMoQkBtSiAJsDNgDEm2ldw/EcSFrIQ4tK5ypXmIAJkQbXAtW4h69i8Q6RmccVBkQYAO0BPr9TQiWkqWUd4CvTKVZjIHLn+1CJxmOUfZQj0H+SarwnBFlwuKeAWo3KRfSDcR5RWg3T3RUUpzOETZCFKPKDA5giOlAcRxbLKileHUlRvlUgJJTHtDYjaRoRBFL+z2PeZeew7TxbSpxUAzchRHhy3BgbEaU04twd8APP8AfOpSQVFSTCUzckqlQTzIqewWxxNtpH3a2E50zkcQDBMbjxJPS46Cgm8ehSiUAuqOX+UhSgSgkjbeb3po9xDDtGEJw6CYIytl1RCs6kkqMggpQvefKl7vad1aYbOIXYRBDdywX0WTm1EJ2uR0FQWYBGNIJfw6W7AJlYb5m+dU7bDY0R3OU/ePNJP4Wwp1Xx8Kd59D1pYBiF/y2m0kA5TdZju05CZJHtlYmAPDtuxd4S8FArd7pBUpQGYNjKlxSwFZf6FIRcE+H1opH2n4YcQQO9KW0ST3qUoMge0kzcBN4m00YjiraGUtKS64vIwhSyvIPvgoTCBKsuWYUTO5q9jss0EaOvQiIaQQSO6S0YU5AulCTobyRrSvjXFFMeE4LKopSAt9RUT3c5CAnKkKTJ09aqB+z/asKVkxSsiVRC0p8KRFwoJNgbGYN5rXYrCFkZnFrcw5ENuNlKwlMQAQQYg3CgCOZ5+bYLGBh3OlDb6CkShxO+hv7pHPQ2p7wftg2X1d6hTKJPd9yEJI3yqKhm/7goeV6bgq7V8a8SRhg637xznXxBxOVKbWNtNoOlJE5cgBPjQIIPnb5R8K2yu0LEnusGp5R95wrWSedwBPrWd41wJ4pDhYU2krspZgJ/pJIMJmwKldKuC3hzoyNhSkjS1yfbVqARzP0aGxGOWpSiCpIbLIQBYSc65Kedo/enHDeEOJYEIzKAI8BnVRPtolNgdZtHpRnDcIppsIQA6psQEKZkk5pkkAiwiFEkCTppUoCVh8yUgkKLgCQVKgKWpM22B5C2/KlfFeCYphCFOgoSggKVImFai3teQnUzRvGUurbAW0W8hQVFRSn2RHhuJJtGUU5xXGWGcZkS2y+2GsxgBSiskpKFKM7GSDpRSrgjclJwrrnfBIlJkkx+EpBBE7KTv7VA4l7Epxi3ltupUT44SWgq2U5oEbSToTUsU+22svssliL+FarGR7IMwekxWm4lxLBYnDFLmKxBUsCxBJBnQpJjaLH1ojvBOOYZSkqS+cM+nQPpKkGbEZp5Tfw66Uy+3YVTpbcDeGxFiFtOZEqBuCCU5T5EHSvPBipHiSl1A0J8K8gEA+UedRdZbUB3QJSRMmAQc6URyUJUm9t6eJW24zJKmXVNvZx4VhUK1tBsMxMe7BjWkWL4W7hmw2c7Ss5JDicqVCEwM10KEydd6t4bx8MgpxOGkH/qNHIodbWOnPnatjwfianU/8riQ+m8s4lPiiNM0Cb+nWpvClrPa4kJC0hvaHkBaYv7KwPmYohntK09I7htUaxKYGmomZvETVmO4fhv8Ar4d3BEyM7XiaJiLgApvJ931oJ7sU5/Mw60PJ/EyoNqjW6TKFeUjas8AvvsKoeLDFKSbw4bEjeR0qhJw2iUvoA/qQseQChP5UsexbzMJeQZNvEnuleh9hXmkior4ylrJAMKsQoEEaRBuDaLidNKsDV0AeySseUH4AkUA/iwAZkTztvtRilkWHhI1zfC1r19BIIUgQdif18qBN9oSbgqB6An4RoadcK7aKQnKsLdjQxB/K41pPxLh4sQVJ6G4HPU/UUnlxOhQR9dau5UaHCcLeYwofU1CEoSTlKQSgxJgEmwud4mlGK7RKIP3ZnbxfE6bGRW97P9oGVYFDjhCAhJQsK/oIQSAblJseXirL8D4bg8RinWA4SlHibAMEpm6DI1QbdQAdjUzftS7CYjEOqAbTcyB6a/5NN+CJzlxLhILcA5UixJKTOa4iPWa2GC7LsMz3aIJ3JJMmxgk2tGnIVjuLMnCPOOuqKSAFd4J+8RnQkAgGMwBIIjedxFtIx3FWCH3BJzBxXi0khRg9Dv8ACtz2J7ehRThsUYXZKHD722Vf9UHXesP2j7TodBS1Mkyp0wCoSoxYCCQUz5bV9ieA/wDLtOoUHEKCQSD7LhElCuRG3MaVrcvaPQe0fZ5OFIdaylrMFKYkBQNxmYJ28RlGgzGNYqj/AFbDsthwNOqbEZl90SEDbMVbCbxMbbVhD2mxSVtLzfesApCj7yCfYUnQ6ETvblNb4/xCU6ykpYEqTcHMsTuBECNbFXSszQfine8RLa4Ck+FaINjuNrVhcb3+EJCocbWbqImSbEhV1IXtYjzIpn2fcWh1SUwhCgV93PhBkewm+X4nbpDt3EJUClQBBFxEz6U6V9wPtQ2pMi6JKjlBCkSSTnRJlMn20z1AoLjvbnCFJbWyt4ciAlPQgkz5KFZviPAltr77DFQgyAJzJ8jqofV6V4ziJfIJASoe0ISEKPP+lR32OtamJX2HwSXistDLezRVmXlAklJgZo6X6Relz7RkpIuCADoRKc9/SaLxWDUzlUQUknMBOkGxEelwdqMxvEWXEBYbDTknOkDwqlOTOmNFCZI/OqGXZXtpiGVJZWnvk3CTELEDS3tDzv1ppxjt7iEoJyBCTEghNwqbQc0ggG3Ss/gMKW8U0YBkkgi4UMpuI1B6eRvSvtNjw48htMkNgA6XVJ2GsAxe9yKkyh92U43h1u93iErAUTkLasiefiSNJtp8Kf8AF8C2cwZW4hKrd2JAKtoWsoUd/DChyrzlhQmxKFp9lQ5xOo0MfQrZ8C7doSnuccylaFW7wJB/806nzHwqbnvAHiuElow42pEzrCbX0MGTfntTHE4rDKSru8Khpa5ledSjfWAbAk/42rTowCi2F4N0YnDq1aWqYHJDitP7V6VQ42GySpzDs7Qkd6sdDkiD6nWpVLsFwJt5nLiEq9oKABIMAb206dPKrHeFYNsFJlCSDBKgSNTOnMnXrVWK7RYYal7EKGxUG06fhalXSCKBPbUtg9yy211CROnNUk6/hFOQo4j2b7pBWjEtOIiRe5AIN4mDpvrypl2U4TgXUBD77oUEmG8mWBM2UnMCN70PwntA408vKUNhYXnJSAkwRqDab8gKil1grKUKBUrMTlQAkZT4jERbkmKvKNOvG8Ow5yNNFyPxKKhtsM3ziqH+3ChZlKGv7UgGI5eL9NqRpw2bRC1GN9BZB9dD5gUXhOAPKsE5RoY00KYzaaH4RyqTBx/jD7t1rWoddBZR0VPI7DcWil6ce828ooWseIDMlRmYRqTrruOVaVvgrDY++eF9gZPvWmQN512J51RiODsvqBwjbyVEg5/c2Nwrw7DQ8rUuCPD/AOJjuXK+hD6DrICDcA31SbKTTLDjh2I/lk4Rw+4seAnqknIRPIp0NVcP/hmtQBfWgQNEgnZIEnYDINJ3pRxHswWSUpXlVlUQAQtKjCiAI8QklPtAGE7zU49LyIx3DHMNGVwtg3Sf5jC+UEzkJ5G99apPGnUyHWSFEWW3dJPPXmeduVKVYx5hakeJsGxAOZBBOUEpVaLU54H2tLCcjjCHE7nRQHlfYcqqPsJjVLSQvwGPDmi+vsm2blodb0tfQUm6SPQ36/LyrQpTw7ET3PfYZzdDZgW/pJKI+FZ5LOVRlxak3ylpJST/AHFCg2f+2TeqBuM9sFHDt4VTQU4kqSHSYPdK8ITA1lNjP4UnXRQ1iVMrS82opdZICuoFkuensKH9vM0v4ssB8HXKoyAeS9LaVv8Asv2L+0d3i0uJyGbASTqClQIjzFa6Q6e7a4hxCSwxOZAXmuUyYtmMARJ15Ur4pj/tDLqcW6mRdoJVmE/hWEQmCJBOosRpSvFcMxbrqkgOOhBWAUDwHLYELNhJsYiIIq53suvDhK31IQpSoQmzi1KAnLc5Re5OYQABvBnAw2PwgacKEqzpgEEdR7J5xpPkd6bdl+MKaJEZ0K8K2ybLT+hGyhcGtFxfs40thKi2pL4EuwoKUtIFyhWneJAzREK8W8VHGdkUt4RC8DL4dVJdF3O7ykZO7A8MKNyDMgTtVoUcbwLOZAYcC8wzZY8SAErkObBQVG/Wr+y3H22lpZxclvw5FAwEyArxdL60BxDhLmFQla0gKWfCJkqEAlVvduBPWh8RgVqaS8oeFdiRoFJAGUgaECDHK9B6vxXsw26lKmT3DqBLbifyV+JJj0+IObPFCFdziU9y+n/xWPxIOhmkPZ/tw9hWl4dajlyENKPi7tcHLrqifhTHsvxvCYkE40kvpm7ilKSof0Db+2Nvhmbi01wuLbWShK0lcTCTO+vI+h+FLeL9mkuypJyueVlefXrUe1eMwjgSWUlp5uMjiYbtOhR7ShysD8aZcG4kp5slz2kmJy5cxtsfztVGbw/F1sfcYlvvGh7qrxO7atR6WPKmmC4DhHAVgrW1N1oMFsHZ1EEgD8aZHlR3FMChxELEjYi5B6VkMVgXcMrO0o5dlCU+iv20PWnY1TnZBtTQOGdUhZ8aApYIIEgKtpMe0OlZnFdi8UgFxSJOpyqzK1mSBcnypxwTtVmyjOhpwCAlSQGliZyyLtmdDcVssLxdCpSuWlpBKkKIsPxJIstHUesVLuDx9l3xCZ1md9CP13pi/hZAVIIUddokW6EcjBvW77Qdi2cQnvWyGXInMTCVT+LkTz+M1hWOD4hKilCc5BghBCwf/GQRpWs2o7wcqQHACoJMSBBB052HnRWIQYOczE2Ks19o2vbQbUzwPZl0BZWlLIUAPE4NQdQBKoHI/E0zXhcM3JW5z9hISNLwVySN/ZqVWaQwSSAlSvEY2A8P76dAaM/0tWVSynIhI8SjsCkanafiCRTrC48En7Ph1OEAjNBXpYeJfhA5QmLeVF8W4XjnmFgBJkewpUkpi4A9kHyipQixnZRZYLmRxaCLqSkK8JUlWdKQZMRBgaeVGcK4dg0w4l1bxBVZAIjOqSDImxHypBwbiuIwbkNrcbAV42lgwLwfCq09da1K0KDxf8KF2KlJuogG9xlTPOx0pob4ZL67M4UNDZTuovyMnTlz6US52cUqVYnEQm9knKI/uVyA1HX0T43tbiFT4+61kIEe6Lyu9jPsjekuJxalm5KzfcrPv+8u34hppzrM0a0vcPYnI2HldBnM3F1KttHwoTF9uFwQ0hDYG/tnQxpCRtqedZhUzoNYBJzdJuf7dI9KqeJIVJJtOvOeXK/w51YGuL4y44r7xxxV7JJiPFHsNwLW946VQjEwPCmLSBp7gUJCdfdF+lCKeM2CUiTr/evby09KMwHDHHEwApdoJFkgZAJKjbY/KqAeKYYpUHc0oBhcJBCSlRhQA92ReL+dVJBiSLEe7cXtoen5CtvwXi2DZQQstlwTmyAubnwggEW0gHasipokrIsM0jkBNrAkDXQ8qZo5wFsfaQCnN4DYwLwTI5RpPWiuIuZDJMydRHX3lAz1FKcU7kgthOYJWQr2ohtSj7QA16GslxV5bjbK1qUsqC5zEm4VFp6R8KsQ1x/Z94Z3TlSguOFIkZlALN41I69aacHxymMDiVd4tKUqT3aQbKcWCm/OAmSOhpe8y6p5xalqs4400LbKUco5bEnnF5qvh6kuBTCiAHdCbBLokpWZ0BlSDyCp2FUaD+HnbA4VK2ns6mykupIGYpUB4tTcEX8/M1D+I/aNp55lTBXnaHilOUQYUkpk69Y5VneJM5WQEjxJASoRcK0P7VLivCHStTmUwciUmTdXdzAJvMhVuduVJzRpcJiXlsF1xwyFKASLEwNiNyDsBA57Z3i/GHWlp7tZQC3BSNACoEpBIuCRJ6zXzmMSywtIUEOnSPESkqT70WgSRzgzqJUpW7i3ECFLV7Iy2jpyHyFqAlzj762Q24e8Sn+XMSnYgGLgjY7walwjtKtgkKTnaXZxBtIGhB2WnUKGh9a1OB/hA4YLzwQD7qUyodCSQJ5xNaHBfwvwaB7K1H8RVf4AZR8KnlixieIcJBQl5slTTnsk6iDcEDRQi6eoIton4e6hDiS4DlOYEAxacsmORAJ9a23avAIwuZrCKA7wDOzdRBSJDiPwqgcxvEzbGSghImCE5bjVRdzH0CZNXEegcK7IBxIW2tvulXGQTPnpcbyaHx2FcwCyHfvMM4qzoEFKj7qht02PxFZvsx2idwDu6mz7aP1TO4v8a9Jb7UYfFJU2y2rE5k+JASAINr5yLVNqs6pU3CgQRtpB3+VcdsCDBkXHOefSq0cE+zKdzupwzYhXdKPerQkiRlIABBjKJnSLnVr2fwuFxDAVnUFmdVCQZ5aHbUVNGQ4l2YkFTMTu2OX9E67+GhMDxhzwsvEqaCoAsFI28KlAlB0tpWtwPAHX1rAfQnISkpSm+WTBvoI3B50e92SwTErxLgUoQSXV+g8IiRsLHSlIRnjbeeEtd8qY8WZ9Ux+EnLHkKbYdHEXoAR3aOSzkGuyEQdKtHavCMJhlBNyPCkITI08SokExpQuI7dvrgICEAxEDMdDIlcC5jQHSoGjHYpRE4jEKVp7HgE6685qbX+nYewSHVa+EF03VE7gXuax2I4ot0J7xal+zcqK+YSYMJ66GqkE+ERIMWmw+9CTCQI35fGrPsbXE9uR7LTIB5E5iPFplbnUXuRSvE8ffVEuFIJAEEJEldrIk6+H2udIPZmTFzYcw+kfkatadgggaK1NrDEK3PIRrpNIK+I4rwJiTnW2iYixGbeSfCCLqPyiilcTcOOWzIDYCiAP7J6zc8qUY1alKZSmLKSoxoISEiT5k/Qp27gknEnEJXBNssW9mLnnvVAXej+45drx90D5WsfQ1J/HQVaJusHeJWs/qPMGicFhWCopfeUhI0CReAIAtJmxFgeVEniuGYH/LsZiNFvGb30TtePw78qgEwGBdfu22pf8AcISbi3KIne8CmieCIbj7RiEtn8DfjVtrl0NxqN6X47j7zp8bhAn2EHKIkmITc2G6jpS9zkDlFzyFgoXsNcoF+mtOQ7PEsO1/JYzK/E8Ss6C+QSJ8yLiKCxWOUsgOKW5EwFGREgWQk5RBgWnfpS4qBMJkgk+ukaenleursTmUE2BgQSPFJ09n1jWkF2KfIA0TMmN5FogW8rVFOZV4mwurTnYes0KvGoHsgE81eKxF7CB0iTpQhxS1G6iNvQxaP0qoN43iw13d0unxShOmQpIMkAjQjc0y4LxLhK0BLrZQUzZ0ZgJMkJUgaeYFYx58qfP9KVDY3CSfLX6NRwCQ5mCxJEQRAPkT6VdxDTtI84nEZ7Ftta0hI0H3is09VEkk+XKheIJhQc9x0SfM6/mD6xtT1DAD76FqKs63CGwPd71UnWL31+V6UNNfcPNG3dKKgZFh1O/vaW8XSmKa9nOPIbxCC6lKkrhDuaDf3Xb/AAV6netx2g41gFsLZccCp07sZilQ0UkiwII5j4V46kyQDe0D5wPrnWhxKUpuSNE3J3mTvPz3puGNN2N7F4XEtqxD6Specg3hCojxQNJ1InXSkvFe0S/s6mWmWWWyS273YkhU3AP4VASk3kSNjXGOL4VA+9fXGaO7RtsVE3i+YHKUkQNdkjGODbqlZc7arKRJGZuZBzahUXCtQY5mUD/BdssWe7UVZhh0+KTAdSQYK7zMWtv1q1/trjnv5fhlMjIgC5MZcy5vBnY2qxs4ZokYdpakqI/mLJB5WSBziM1DPdoXQDkUGhBMNAJJAsbpufU1FXYXgjxUVY05GzllTrmVQTfMRnMlWkZQdKlwHA4FWKV9oczLSfu3ZKULCRYkWyLG+xiRrSxbS1Kkgm/tLMe7Y8yJtqa63gvFdadBpIjzIEqmqLeOcJaC1BlaXEJghQtaeRAuP6RBFxGlIsBiF4dxLjZKSkm6ehi3ny3irMR2mSgQ2gL/AKlWBvqADmFjF1TvrVeC4iHgEQErvCdlbwOR5etVB2N4g68oOlanFRBKyVeEn2FTq2Tpy3p1wvF4DuQpbC+8FlJ7wpSbgSCJVEqSNLTedTlQtTZJFxN/gZkG0wL861nBWGMWzkZWhjEC+VZ8Ck75TEg2BymYy1nVwxGOW6j7hpDUpKQhCSlahJGULUbTB5aisu+SQoiQUgBVjmEEjKSqVJIjnvWhwvAWWFhT2NK1JM5cPcg/3CemsVX2n41hX3ApCMq9FkEKLiRspCJvyUVAj4VMGdYF5OpKhO+hIv089qvbVJBN5Lfr4TY7G3PWao75JISlK3FZiQkCJBEbTe+wp3w3sbjnY8IZT4bq9rw6GLmfhV0KmVmExYAMmTYWUb/XI18jFpEAFSlXsgE37wKGuoIHXatL/wALYHDkfasQXVW8IPP+lMqjXcC1dV2sYYGXCYZKP6l69fCnxT5mpQBguzeKeuhnugSq7nIrC7zcxAvH50Y92fw7R/5rFZjc923ckzcWk6nkKXY7tJiH4C3FQRonwg2I0Te4nc+VL1WB0HPaZRmE5ddN6cg7H9yHQcMhYA2WZuPwjWDrCj8KGexSjOYz0B6X08p1NU97G8/C12z8pNTyrKYACdpP9rg9YJi07VUWOvmYtY7x+Ip0iORvzqlC5jVRgdL+DTzMj1mouupEyM515aKm+51I21oY8QiyYQnQ5ReLDXU6DUnQVQcXbQSE8/gbx69N6pc4ghJJHiJnXn4uR5KO+woNjCrcICZBM6/GZ5AefxrRYbgjTDbeJUWcYifEkOR4dikKIzKB90j03qKW4dGKxH8ptRROqRCdZIGmYyaDf4Y+FEOIyR+K0aD86dcQ42lL/eYDvcOFjxTGUkjUIvlj/aKadn+zOIxYKsQTk1Q4vxKJOsXkpjTaaWDMMYRBIGYqO4Tfy0sPVVPsB2IcdIKWlJTsXCEzvoRPqE1pTiuHcPMIh12YNwpQteTojyF6qXx/FuyWwGW49rfS13AOesVm6Riu1n8PHMIj7QlQUmfvAmfDJgHyvBrO8KxSUE5lASB9WNbPEYxajLsPQDIW4D5+GSNelp8qwnEsDkWdEpJJF5gTpNbz+o0SCUY19SdS68ki+hdM6XAidL1VxPhyn3Qlq4VHeAQBmGiZ0gRPrvE0VxZJGJdQmPE64VdfvF2PLfzqziOITh8LlSYddBBXplQQArLzmAPOSKBHxbCIQpCk3QsSlR3AWpE+Vp31FXYqX8IEn28PKojVlRvA1lB/9T/SKK4u0FcOwi0gkIzIMCY8R9o7SQIEbnyoTDYsoDTyYKki42UNCD0IsR1qhTgsFmBWRCEwAOZv+16McSSgG0jXa8QPSBUOKsd05Laj3TgC27+4qfCeqTKT5TvU+GYZ5RjIoggDTmLHr+00Gu75BCZzKPgEEwErCYsBoIkx670GlxxSsrLUHxQAJvOhiVCeYNNjwB91BKUFpJSkFZhFgACSTeIt5Ac6Z8M7TqzfZHVobDiMjeIZEArjKTOhOaRoNuc1lSP/AIbeJl5SWbk/eKCTlI0i6jz02FRxKcE2n71xT9gClCYBg29syeelAYrBrbccafzd6g3kkhSdlpiMySBNyfzpTxR4qV3aBAbVJEAZjaQctpSZ15mqH3bHsg2Wk4nDEKwygPEB/LOkLi+Q7nVJ6GsQMKpCgDZQi06cjb5Ga9J/h5g8Y0v2CcO5/MS4LRzTa5g6aHfoB2r7KNIxCUsrC0G6UpIKm7zkV/RrBNxJGlM30hKl0YhJMZXk+2g2zQCCR6m4NDcNZPeiCBmO4BMwbxsf3oji+FykOZg24jeYzEcuu3yuIruAfC3ErKYUD49hoRmHLWgLfZKhCsywNQo5U2MaCBfUWi3WqSsJsFaT7KbRP15EVN1YkyFL1F9LESnrFvnVDqiUqmE+1YDWZ5dPnNFafCdsm8MhLbLKQQBKjbMctzlQMxOb8RFKeIdqsQ8CFOqAMeFPhGsCAk3vr4jSjDEZkzpKNOcK/wAURh2lEAhPhMEk6QlznMWtztNSZg+RMEbRPK+YJ0H61b3YESZg7aWdAHpaurShMZlZjCgY0nPIM7zcwB/jj2OyjwiJk2uRN9xYT+VUWYZCvDHhFrn+5Y31ietdAQMoUc1hYC3sZT562tQS3iblV9dyaJ4dglPupQlaGydCs5ZjYftRE3OIBJOUAdd9AP0GlL8XjlRmv8b9Tf8AWtTxfsvh8Mn73FAuR/KCbn4SUjqaSOcSwzwDJZCYJKVBZE/3GFKJP0BTAJwhAxBCSoojUxNuewHqaZ4nhbDcXzgmBBzSeZULj0ANNOG8NQ0kphOGQ6fCt4wojKnML3PiveBej+G4trAKId7laXFeFwKCjlOhgSQLf71KEf2bEuKBwyVggZbJ90j4Jt69aZ8I/hs6EnvlobBmYOZQBAHl863PD8S06iWHEZAf+nBg8unwoDj/ABJnCpDjiFLta2a43MnKD1rN3pYCwXCsFhRnSheJUkDxBJcFh08A+NqV8X7VYl9RCU5GzMBK4MR75RPwkDzqp3+IWKd8GHYAMWKpVbnAAA/KlKuFuOKK33DmJ8QbFv8A0EfCmZ9qkwyBpCSdcvh6kErJ+XSiOK8cYQltRQXzmOZBcV7POUwJmNjptXcMyGk+FuI960/mTN9Kox3BDiBmC2wsX8UJHlmJn4iqg53ty3AThcCMxSB4hN/JI8XqaR8S7PPlCXHWinOT4QICeQA922xqvhHGcUwFIbUrfUBUKm5SSDG+lfOYfFPqzOOZjyUsmPICY+AqyIvVmOMxH3Knfv3AklWVH81Vio6AR7In5Uo7TvgvrzKSpQTEIFh0TJ2HOPKmPFMWv7TiEl0tIDz3sjOop75VhFkeppXxjBIZWCmwKZucxnqdL8xv8auC1BzcNc5tvA3mwWBbXmn86B4a/Lakm8fr/kUZ2fIdL7GYp75s5Z/GjxJ05gcqSYR0hZGm3lf/ABVDfCN96gsT4kkuM880StA/uAChyKOtem9g+0KMQwEwkOtwFQAJGy/W89ZrylSyFBUxBBBHMaR8qJ7OYgpcIzKTKT7JIkWkQLm17cjU3KY9uxfFmWknvXEJEaKI/Lffbash2t4mxi2g222sqSczbkBCUm8jxXIIEfA7XzoUZzFIBkyVG85tdzrO+/U1ScVMELJmfYEbGZvPz5edTPjFrUB7CvstfbCpTzIKQWpKljkbSRETMCd9aA/4swzCow2HQlQ99Z7xc84SYB81Csy42VJ1hB2KiE6C5TNzpcg1EBItc+XhGo57X6VYlMcf2qff9taiDsTA/wDxtwDvqo1FtCsoS4cqT7p8CengTGb1BoBWMKScoAvBgX0nU3ofvzN4F7/5/OqNU/2qMZEBKABAyIA05qVKj8R5UpxGPJtYDzPMDXU2pSMVr1B0Hpblaofa7zv8QfOdakDI5lJNrc/KNdBpNjcfGg1upvJKrbX572HQG9UYnGlcFRJPn+Q2FDKeJtVDJrFpBGVIsEyTe40Imw1O1cexqlmZOtzf5HYHpS386mlzSgMDkdfqai64QY2jTp+tDl6dPkPrlTXg4YAzOKJVqPuyQDOke96wKCQ4eoNh5wFts2Scs5lZSUgJ1ymCJ/OinOJMPtADCJQ8kAFSVqCY55dyBJufU6Vbx3BqfKVgqJAE50qHwGiRfYVf2Z7MS5LhSpAM+G4Vl20uJ1/zWVV8B7MPPwr2UfjWDfT2ef1cVomGsBw0kmHHdbAFQ8tkV9xfjqnHBh2nEMgnKVk5RYeyjrp8bUM52NS03ncWgJInMrrf3/0qfoQ9qe1BxqkANFIQTF5JmNYFtKCxvD1d22CmAkGZIBnMfdJkwOm9aRrguVRlKVZgCnKVAEHdICdIjrerktoQYlIcUB90jKkwbglS42B/WKtGTwGPfayll1bYJuEqOs7pmDPletJgeHrceDuJeQvKq6HVEekQQB8fKrV8TaZUEqaaUTEFKsxzGLCEi+bl086liuJrQZyhtIN+8WYjmASPlQNeL8WZQ0VJYcgXzMKATykqG2mqazy2SlhOJddcLbhjKF5imZjMSN4iw3pfju0KVSFPLUCfZaTAPmVHT40LxTtKt1ltgDI0kiBZRMaSQBGv5a0zEHYviaErGRxLwiCIXEW94mSdfdAq7F8Rw7fvlZtZABHkSqBrNxNCPkJYYiLt3y2vmVr1qDfZeQFuLy5ogJufiYSPnQVYrtYtQhCABESo5iedrJ+VCN4HGYnxJLik+YSmelwJ8qboaabu2hvaFOKC+cmNBzoDF411Rnv5HIKygeQTtrVRPiuLf+1YlDeVAGIfJcIzEAuqPIxfS03rL41cO+NS3Ak5Qo7x0k71peN8VU3i8UA2VHvniDAIH3y7mORi53rK94suCR1jT1/zVxRGCxSkPNOxlCVA9SJv8po/tdgA1iMyfZWM3QGSCP19aWvWMrIkjQaAU7x6ftOBS4Lqasb7CAbdRkPpQLg/mQDOv50R2dURiB/ar4ZTSzBu+Eieo/X66Uw4A7/zAnQJX/8AJNEOlugqkmDfU7Wvp5fGqmVCQZAGvKNb9bx8arfdTNosCANzpOunu/KhftMJBkxN/ICw/wDKiisYRnPWP867RQq3wBIvPqNQkadaHfxQJCvauJB5DUzvbnzqpeImEpSEAaXJPqTrQXO4nWP1ND97Op638qqV00qCibUQQVptMnp/iq1P36VS0b866pdBNxekmod4TUFLvf0FdYbU4rKgEk7DXzoqwOimnBOCrxCokIToVEj/ANQYmiuHdjHjClBI6LPyIEn5CtLguyaCIW4FTYhCQIvsTU3RzgzmBwqnW1uFK27HcrAE+FQH/qI/WqlcZbxK1dwyptKLlQNzFgMswPIa1cz/AA9w6Tm7xZE6GAAORi/5VcOxh9lGIKEnYIjXyN/Ws3FI3itToSpxyCYgwmx/pTr8K22JxrWFYCRCECw5FZBInzI+taC4R2T7pzMV94OUEX5gknqI60q7ZcAxK1ApdzNGZQSEhMDUAe0fQmnYF4zwTDpYSsOrQ5bwumZnWABI5zcGkrOEceCUpzKAHvGwudCTAG+tHcP4QmLnOE6mClIE7rWBp6edQxPE8G2fCnvVARlR7I/7lW+ANaQxwKFtSnM8VKATLZTHRMlX7Ul7R4rM4kFanFJTBzkFSTmNpFrfrQb3GnFWbShlPJAgx/d7XwIHShMFhVKchIKiY0E/lQHurCVEic0yFakHz50M3h3HVWSpajfQk+ta0dky48SpSUN5iTJAJEyQANOW2tOy4hpGVpgpA3GXTmZVfzqUjJ4Lsk4qC5DYPPX4bepFP8L2cYQIW2lf9RUr5ZbD40PicS8PF3McytSRfTfyoYFbqgHGzebk5sojaCKC8Y9iyWihECB4fO0qV56VXjcU6bZiBFoAHzzUrxWACFGAg6xAUL773+NRBzCM7Q6FSvhpGtBFxSBqoTtIRPxBn40rdVmJsfh+1NIbGhOYDTKlQm8xMD66UqxRVqSYnYjXyTpaqGPafiKUPYpKbuLxTsnkkOqgfGPo1nFJMyrU8uXX0pp2pMcQxMW+/d//AGrpb3hmKuCpSNSuTyPKtF2KxCVKdZVJStFh1AII9Un5Vl21FSr3im3AHCMUzBiV/oR+tEB4nDFpxSDqlRBj65UXw7EFt4HWErH/AKn95ortegfal9UpPrlpU2o5h/b/APyaA1/FDYX5zVS3j18qoKpN+VUpUZ9aKvM5vhrVgCY1MmqtvSqiowPOiCFmLf71BQF/r/Fca1Hx9Ziqpv8AGgsJA09etUqck1NImfrcVoew2BbW8orSFFMRPWaKq4R2OefAWuW0Hci5HQHTzNP04vB4MZUqvHiCRKj/AHK/zblRHbrFLbbSEKKAVgWMWivPwszrU7GvX24Ng22lKRuo5jA3gED51EjGOnNmeIIsQpLSb6R4tKRIZAAMXP79aXOvqIAKiQBAk7TMfG9IHL+MWdXVhQMQpyT8RqP2oXvXlODK4tStBlJJPlvQ3D0zmn6sT+gpzxvEKZV3bR7tJF8tibDVQ8R9TVGk4P2mcw//APrcATHsqOZydoSmTH90edQX2pbxrndpzNj3QSEknmhWgVHuqsrYg1g20i9TwQsP7h+YqQP+J8LZQtQdxRdTAhKAVGR+LMcqfiT0oKEukNssxqdStaoG+gjeAKrxhk/XMU+/h8kfbE9Er/8Ak0F/DOwDhSFuwnTwTfXc6C3r5VoG+zZ2S00kcgZtqSbfGTSTtF2mxKHVJS4UgREBO55xNZrEcUecHjdWqeaj+VSbq1vFdlsOU51vgJJ1zJSCdN/KuPcL4eg+LECd/GNfIDavP3B4UddaIJsfrer4pW9ZxnDEWU4ld9VZlHXy/KiF8Q4aPEMpncIJn5V5k2qw/bzqaMSrKBNp5CpvxK9CX2g4cNhpp3Z/aoDjvCzJyid/u1foKwz6oEjWP1oL7SrnTxK9BViOEKuQlPmhY/KoMp4Qd2yeufn1FYJOKVI0+A/ah1uEmf0q+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0486" name="AutoShape 6" descr="data:image/jpeg;base64,/9j/4AAQSkZJRgABAQAAAQABAAD/2wCEAAkGBhMSERUUExQWExUWGBwaGRgYGR8aHxwYHhgdGyAaGhwYISciHBwjHBwZHy8iIycpLCwsGh8xNTAqNSYrLCkBCQoKDgwOFw8PGiwkHBwpKSwsKSwpLCksLCwsKSwsLCwsLCwpKSwpLCwsLCwsLCwsLCwpLCwsLCksLCwpLCwsKf/AABEIALsBDgMBIgACEQEDEQH/xAAbAAACAwEBAQAAAAAAAAAAAAAEBQIDBgEHAP/EAEIQAAEDAgQDBQUGBQIHAAMBAAECAxEAIQQSMUEFUWEGEyJxgTJCkaHwFCNSscHRBzNicuEV8RYkQ4KSorKTs8I0/8QAGAEBAQEBAQAAAAAAAAAAAAAAAAECBAP/xAAeEQEBAQACAgMBAAAAAAAAAAAAEQEhMRJBAlFxYf/aAAwDAQACEQMRAD8A9SZWcovP+1WTWe4NjQ2gByxjU7iJpw3xNogQtN9L1zR6Cr7VVmXeBXWsSk6EH1roxSfxD40grlceyc3U0EsYk5vZSdrf5vR68e2m6loA6qFC/wDEOHJgOpJ87fOk0KXG8UBmW5AAGkX/AFqacPIGZxwG3TebmKZucRT58vL0od99R9lM/H65VQKrCp3UpXmZ+jVOLwCYEGPodKKccUNv9qCxKXFLCsxAiMuWb85B5bVYqj7OVAwPjH1tVQww67WnTTT5WNEhpV/EQNZy2j9amjLAgyfLz1vVZDNMDp5/XnRAwgKQJtoZ5dZqzuTqPr6NFJAiFAEdRRVKW0+7E316W1H7V11mRtYa9aJSw2LBIFuVvq9VLwIMiSST9T+1QA/ZbG+u+3WpNYcak2PWjRgogCbaTXFoIiRUARwgkHfz151NKEix+W29/rai+5MwfT/H1vXBhgdTHn9dKUVNITYECwonDNpNtfqK6zhwBqPWpoSnmIoC28KIqxLPSh28QOdXd/6mswSDNXJTVQdP4YFXovUEFCqwmiHCBcmgXMVoAPXUUgtA+ulSCKVI4k4Ra/kP3q1nGOb/AJVYpiEwKjlmoIxM6n5VS6hR98ipEEqaHKqFINVKS4I8dup/eh1IeMXBHU/tWoFhx4WhMJKjlGtvdmqgjNH3SkxOgI+daHDKAbbvHgT/APIrveSN7datCH7KoiA2TPn+tB8TwDykgAHUeYETWnccH4k9ZVVCnB+JEdFD961UZL/SMQQAUEjryA0v+VW/6A8IgpHUnT4VpiAPfRH9wpdxDiQSfA4ySLZTKj8UaetW6LG0PpRBxBgC0C/lJOlUHvBE4h4npEfGNKVtdpMSuyGUq/tQo/rRn2riEZu6bQNZUkCPO5PypAYF4if5ybc0ifXKRvRmELpuXWyOiVfK9ISMUpXjxDbYP4EjbyH60SnAj38YVepHyzdOVSK1IYOW5Bmvk4VHJP8AvWeZxLSICVqWR/SPzIn50UOOAWk/IUgfJSBa1WIy9KSDiu8TUhjzHL6/xWYHoWmNhUFvgHb6+vlWcf4oRadeRqeEwzztwYSNyf0pA5cxnROlUrxAjb5UuOHbSbulZP4RI56/5odvizCxLQ70JVBhYsRa8TSAtzHDofP/AGqn7YI9n65VT9t5NpSfMn9RVTfFnM1m29NSCduU1YGDIK/ZTGok/wC1F90G0yq5Hu1neJ9rFMgd4uM85cqfCIjkRzHzq9CswzK9rc3PwJg0gZf6mTokR5Cut495acyG1LTqCnLBH9JURm9LVl+PdpWcMAhaS6VpVKUkSB1nncehrPYtrE4RwNtvKSMiFQCoQVC/sET5x86ufFHpTfEfGELQtsnTOkpm+2x9DRSMTJIpPxUqwzYdxDqQkkAhtF1E7T7REAm82FRwnHcM6PA8g9CrKR6Kg1mKeETyruQdKUP8RCPIAHnA6xpfc0ThuKoWJSoEDUgzBjQxUgKUg6flUTM6fP8AzUUvC1/81xT0b/KkFqFHlXxCzoQPT9ao78i1vn+9TRiTBsByoA8UhQN1jbejOHuEphZHQ6Wq7DpCgdCR0rO8aw60uZkkiRr+gvatdoe4BcsIgZj3aYuLnIOdVqdxJ0w7aU9XAZ+AtWCwAV3SCVlRyiI1kpFr6DS9EcHxTpz944pwWEKUYFhsdrn4Gr4lbXHcQbbTcMgjXMtIj5EmsvxvtG0SUtMMrQQPEUb7wUkH8qCc4SsvBYzHMogQmR7JIAm0WIpgvs44oeJrLO5ITudZirmZgqew2E8JCHFEiQJCUzvBIJAvverUvtojIw2g8zLhHxtPpS/iOOQ04W1LAKQCoplQGsgZRExcbbUU01hXkBz7WlCfwkQoekz8JFUfOcbdUY71wTYBICR/6gfntQ68Us3JWvoVk3+POusv4LPkDjrpixCcoMDmb/KkT/FsQh9QS0lScycqTKoBmLiJmD8PKmIYf6qkuBq4VExqPiNTob1W3xYqdLRQTGqxYR8PLl62q844l5LgYQFFuFQmdxfxK/uq1GLeDhUAlNgLIR+InbzqqISv+kkfX71ZhkOH2W1k7eGfmNd6FHGXwpKC8QpZhAAAzRy0BP1vRGLxmJQoJfceaKh4c5ypV0Cgcs/0mNagbMcLxRHsFI/qgW61M8HUBLjyEdJms0p8z43cxjQqKjPkCTuNqLwuDUZ+7dV/2ZBvaXMoGn1epA8b4jhWfYCn122tPmRb50Jx3irvcLdWtLQCfCn3c0wAr8V/3rmHaKTMsotaV5jz0QIOotmvflXmPad5xeKdCllxKVkJkkgCdhsNKZlE0l1a1LUpagsFJk2UnkIjw9Aa1nAezSW2m8Q2+WiUqISMxsCfCq0X0AJNB8Bx7jeFaCWm7BSiqQFK+8OkJKtoF5qxzjDhew+UuoyhIDTYhP3ilEhZNzbwkET4QZrWoPwfaDGvIUUsgBSikKShUoIMHNmEKvr+lHLefaH3o8SicpXCAbaAqVEnaSNfOkauK4gJKgstKSVEd2Ii83MEkQAT50dw3+Jz+UoxDbT8pOVaTAUqLJWkAi/kPKpuKX9p8StRazoWAMxgpCfESmCkkwrQ3BNNOHIxbzQeLffNkbkZj5d2b/Aml+H4gXUKU004woylSGwkNTG6FEpVP/aa52faXhnl90yt7RK0IcKNZM+CRIjc+9T0KOI9lnH3SoeBw3Da1BJI0AbFpj0MzNMX+CuYl1LrzrAcT4ShtWYnwBN0zA2Nibz6MGMM3icSlbI7t1og9y8kpNoPtgqk6mSN+UUtxfAnQFJSkKAk+IAwSrQOtKg3myhIpUaXtKw5iC1lUlPdAy2tJ8SiMskpumACBb3jWVxmDaBy4hruVTZR8SFeSxv0NQw3GX2CEFTzJGzkOI876C3KnWKxb7uCW8Q2kJUjKtvMhROcTblfYxrU6VnOCY15nEtobdUlBdSkgEwU5o2IBEVusf8AdESVKKgSYSEiJGg8zqZNJuNYFTePzpSVICWyDMmQoqJGY8uXlV/HuLuPLSpLYSEyIXNwSDqBbT86byLTxcciTRLfFTukCP2pK1jkkjVBkWO3kd6PCoO95M1IGK8SdiBN/q9RXi1gchPKfiTQTeP5X2vbpXzr2X/fT/NSK0HCcbISDfMI0vPXpS3tLxJaVJSmE6kkg30qvgWJBeAzbTc8vyNF9pOHFeVQSV+UT89qe09Mxw9TLDTQM4hxTaSUpVlSnwpspUSVdByoz/W3EyWkNtZgNBmIAndW5zctqzHCOPMoQkBtSiAJsDNgDEm2ldw/EcSFrIQ4tK5ypXmIAJkQbXAtW4h69i8Q6RmccVBkQYAO0BPr9TQiWkqWUd4CvTKVZjIHLn+1CJxmOUfZQj0H+SarwnBFlwuKeAWo3KRfSDcR5RWg3T3RUUpzOETZCFKPKDA5giOlAcRxbLKileHUlRvlUgJJTHtDYjaRoRBFL+z2PeZeew7TxbSpxUAzchRHhy3BgbEaU04twd8APP8AfOpSQVFSTCUzckqlQTzIqewWxxNtpH3a2E50zkcQDBMbjxJPS46Cgm8ehSiUAuqOX+UhSgSgkjbeb3po9xDDtGEJw6CYIytl1RCs6kkqMggpQvefKl7vad1aYbOIXYRBDdywX0WTm1EJ2uR0FQWYBGNIJfw6W7AJlYb5m+dU7bDY0R3OU/ePNJP4Wwp1Xx8Kd59D1pYBiF/y2m0kA5TdZju05CZJHtlYmAPDtuxd4S8FArd7pBUpQGYNjKlxSwFZf6FIRcE+H1opH2n4YcQQO9KW0ST3qUoMge0kzcBN4m00YjiraGUtKS64vIwhSyvIPvgoTCBKsuWYUTO5q9jss0EaOvQiIaQQSO6S0YU5AulCTobyRrSvjXFFMeE4LKopSAt9RUT3c5CAnKkKTJ09aqB+z/asKVkxSsiVRC0p8KRFwoJNgbGYN5rXYrCFkZnFrcw5ENuNlKwlMQAQQYg3CgCOZ5+bYLGBh3OlDb6CkShxO+hv7pHPQ2p7wftg2X1d6hTKJPd9yEJI3yqKhm/7goeV6bgq7V8a8SRhg637xznXxBxOVKbWNtNoOlJE5cgBPjQIIPnb5R8K2yu0LEnusGp5R95wrWSedwBPrWd41wJ4pDhYU2krspZgJ/pJIMJmwKldKuC3hzoyNhSkjS1yfbVqARzP0aGxGOWpSiCpIbLIQBYSc65Kedo/enHDeEOJYEIzKAI8BnVRPtolNgdZtHpRnDcIppsIQA6psQEKZkk5pkkAiwiFEkCTppUoCVh8yUgkKLgCQVKgKWpM22B5C2/KlfFeCYphCFOgoSggKVImFai3teQnUzRvGUurbAW0W8hQVFRSn2RHhuJJtGUU5xXGWGcZkS2y+2GsxgBSiskpKFKM7GSDpRSrgjclJwrrnfBIlJkkx+EpBBE7KTv7VA4l7Epxi3ltupUT44SWgq2U5oEbSToTUsU+22svssliL+FarGR7IMwekxWm4lxLBYnDFLmKxBUsCxBJBnQpJjaLH1ojvBOOYZSkqS+cM+nQPpKkGbEZp5Tfw66Uy+3YVTpbcDeGxFiFtOZEqBuCCU5T5EHSvPBipHiSl1A0J8K8gEA+UedRdZbUB3QJSRMmAQc6URyUJUm9t6eJW24zJKmXVNvZx4VhUK1tBsMxMe7BjWkWL4W7hmw2c7Ss5JDicqVCEwM10KEydd6t4bx8MgpxOGkH/qNHIodbWOnPnatjwfianU/8riQ+m8s4lPiiNM0Cb+nWpvClrPa4kJC0hvaHkBaYv7KwPmYohntK09I7htUaxKYGmomZvETVmO4fhv8Ar4d3BEyM7XiaJiLgApvJ931oJ7sU5/Mw60PJ/EyoNqjW6TKFeUjas8AvvsKoeLDFKSbw4bEjeR0qhJw2iUvoA/qQseQChP5UsexbzMJeQZNvEnuleh9hXmkior4ylrJAMKsQoEEaRBuDaLidNKsDV0AeySseUH4AkUA/iwAZkTztvtRilkWHhI1zfC1r19BIIUgQdif18qBN9oSbgqB6An4RoadcK7aKQnKsLdjQxB/K41pPxLh4sQVJ6G4HPU/UUnlxOhQR9dau5UaHCcLeYwofU1CEoSTlKQSgxJgEmwud4mlGK7RKIP3ZnbxfE6bGRW97P9oGVYFDjhCAhJQsK/oIQSAblJseXirL8D4bg8RinWA4SlHibAMEpm6DI1QbdQAdjUzftS7CYjEOqAbTcyB6a/5NN+CJzlxLhILcA5UixJKTOa4iPWa2GC7LsMz3aIJ3JJMmxgk2tGnIVjuLMnCPOOuqKSAFd4J+8RnQkAgGMwBIIjedxFtIx3FWCH3BJzBxXi0khRg9Dv8ACtz2J7ehRThsUYXZKHD722Vf9UHXesP2j7TodBS1Mkyp0wCoSoxYCCQUz5bV9ieA/wDLtOoUHEKCQSD7LhElCuRG3MaVrcvaPQe0fZ5OFIdaylrMFKYkBQNxmYJ28RlGgzGNYqj/AFbDsthwNOqbEZl90SEDbMVbCbxMbbVhD2mxSVtLzfesApCj7yCfYUnQ6ETvblNb4/xCU6ykpYEqTcHMsTuBECNbFXSszQfine8RLa4Ck+FaINjuNrVhcb3+EJCocbWbqImSbEhV1IXtYjzIpn2fcWh1SUwhCgV93PhBkewm+X4nbpDt3EJUClQBBFxEz6U6V9wPtQ2pMi6JKjlBCkSSTnRJlMn20z1AoLjvbnCFJbWyt4ciAlPQgkz5KFZviPAltr77DFQgyAJzJ8jqofV6V4ziJfIJASoe0ISEKPP+lR32OtamJX2HwSXistDLezRVmXlAklJgZo6X6Relz7RkpIuCADoRKc9/SaLxWDUzlUQUknMBOkGxEelwdqMxvEWXEBYbDTknOkDwqlOTOmNFCZI/OqGXZXtpiGVJZWnvk3CTELEDS3tDzv1ppxjt7iEoJyBCTEghNwqbQc0ggG3Ss/gMKW8U0YBkkgi4UMpuI1B6eRvSvtNjw48htMkNgA6XVJ2GsAxe9yKkyh92U43h1u93iErAUTkLasiefiSNJtp8Kf8AF8C2cwZW4hKrd2JAKtoWsoUd/DChyrzlhQmxKFp9lQ5xOo0MfQrZ8C7doSnuccylaFW7wJB/806nzHwqbnvAHiuElow42pEzrCbX0MGTfntTHE4rDKSru8Khpa5ledSjfWAbAk/42rTowCi2F4N0YnDq1aWqYHJDitP7V6VQ42GySpzDs7Qkd6sdDkiD6nWpVLsFwJt5nLiEq9oKABIMAb206dPKrHeFYNsFJlCSDBKgSNTOnMnXrVWK7RYYal7EKGxUG06fhalXSCKBPbUtg9yy211CROnNUk6/hFOQo4j2b7pBWjEtOIiRe5AIN4mDpvrypl2U4TgXUBD77oUEmG8mWBM2UnMCN70PwntA408vKUNhYXnJSAkwRqDab8gKil1grKUKBUrMTlQAkZT4jERbkmKvKNOvG8Ow5yNNFyPxKKhtsM3ziqH+3ChZlKGv7UgGI5eL9NqRpw2bRC1GN9BZB9dD5gUXhOAPKsE5RoY00KYzaaH4RyqTBx/jD7t1rWoddBZR0VPI7DcWil6ce828ooWseIDMlRmYRqTrruOVaVvgrDY++eF9gZPvWmQN512J51RiODsvqBwjbyVEg5/c2Nwrw7DQ8rUuCPD/AOJjuXK+hD6DrICDcA31SbKTTLDjh2I/lk4Rw+4seAnqknIRPIp0NVcP/hmtQBfWgQNEgnZIEnYDINJ3pRxHswWSUpXlVlUQAQtKjCiAI8QklPtAGE7zU49LyIx3DHMNGVwtg3Sf5jC+UEzkJ5G99apPGnUyHWSFEWW3dJPPXmeduVKVYx5hakeJsGxAOZBBOUEpVaLU54H2tLCcjjCHE7nRQHlfYcqqPsJjVLSQvwGPDmi+vsm2blodb0tfQUm6SPQ36/LyrQpTw7ET3PfYZzdDZgW/pJKI+FZ5LOVRlxak3ylpJST/AHFCg2f+2TeqBuM9sFHDt4VTQU4kqSHSYPdK8ITA1lNjP4UnXRQ1iVMrS82opdZICuoFkuensKH9vM0v4ssB8HXKoyAeS9LaVv8Asv2L+0d3i0uJyGbASTqClQIjzFa6Q6e7a4hxCSwxOZAXmuUyYtmMARJ15Ur4pj/tDLqcW6mRdoJVmE/hWEQmCJBOosRpSvFcMxbrqkgOOhBWAUDwHLYELNhJsYiIIq53suvDhK31IQpSoQmzi1KAnLc5Re5OYQABvBnAw2PwgacKEqzpgEEdR7J5xpPkd6bdl+MKaJEZ0K8K2ybLT+hGyhcGtFxfs40thKi2pL4EuwoKUtIFyhWneJAzREK8W8VHGdkUt4RC8DL4dVJdF3O7ykZO7A8MKNyDMgTtVoUcbwLOZAYcC8wzZY8SAErkObBQVG/Wr+y3H22lpZxclvw5FAwEyArxdL60BxDhLmFQla0gKWfCJkqEAlVvduBPWh8RgVqaS8oeFdiRoFJAGUgaECDHK9B6vxXsw26lKmT3DqBLbifyV+JJj0+IObPFCFdziU9y+n/xWPxIOhmkPZ/tw9hWl4dajlyENKPi7tcHLrqifhTHsvxvCYkE40kvpm7ilKSof0Db+2Nvhmbi01wuLbWShK0lcTCTO+vI+h+FLeL9mkuypJyueVlefXrUe1eMwjgSWUlp5uMjiYbtOhR7ShysD8aZcG4kp5slz2kmJy5cxtsfztVGbw/F1sfcYlvvGh7qrxO7atR6WPKmmC4DhHAVgrW1N1oMFsHZ1EEgD8aZHlR3FMChxELEjYi5B6VkMVgXcMrO0o5dlCU+iv20PWnY1TnZBtTQOGdUhZ8aApYIIEgKtpMe0OlZnFdi8UgFxSJOpyqzK1mSBcnypxwTtVmyjOhpwCAlSQGliZyyLtmdDcVssLxdCpSuWlpBKkKIsPxJIstHUesVLuDx9l3xCZ1md9CP13pi/hZAVIIUddokW6EcjBvW77Qdi2cQnvWyGXInMTCVT+LkTz+M1hWOD4hKilCc5BghBCwf/GQRpWs2o7wcqQHACoJMSBBB052HnRWIQYOczE2Ks19o2vbQbUzwPZl0BZWlLIUAPE4NQdQBKoHI/E0zXhcM3JW5z9hISNLwVySN/ZqVWaQwSSAlSvEY2A8P76dAaM/0tWVSynIhI8SjsCkanafiCRTrC48En7Ph1OEAjNBXpYeJfhA5QmLeVF8W4XjnmFgBJkewpUkpi4A9kHyipQixnZRZYLmRxaCLqSkK8JUlWdKQZMRBgaeVGcK4dg0w4l1bxBVZAIjOqSDImxHypBwbiuIwbkNrcbAV42lgwLwfCq09da1K0KDxf8KF2KlJuogG9xlTPOx0pob4ZL67M4UNDZTuovyMnTlz6US52cUqVYnEQm9knKI/uVyA1HX0T43tbiFT4+61kIEe6Lyu9jPsjekuJxalm5KzfcrPv+8u34hppzrM0a0vcPYnI2HldBnM3F1KttHwoTF9uFwQ0hDYG/tnQxpCRtqedZhUzoNYBJzdJuf7dI9KqeJIVJJtOvOeXK/w51YGuL4y44r7xxxV7JJiPFHsNwLW946VQjEwPCmLSBp7gUJCdfdF+lCKeM2CUiTr/evby09KMwHDHHEwApdoJFkgZAJKjbY/KqAeKYYpUHc0oBhcJBCSlRhQA92ReL+dVJBiSLEe7cXtoen5CtvwXi2DZQQstlwTmyAubnwggEW0gHasipokrIsM0jkBNrAkDXQ8qZo5wFsfaQCnN4DYwLwTI5RpPWiuIuZDJMydRHX3lAz1FKcU7kgthOYJWQr2ohtSj7QA16GslxV5bjbK1qUsqC5zEm4VFp6R8KsQ1x/Z94Z3TlSguOFIkZlALN41I69aacHxymMDiVd4tKUqT3aQbKcWCm/OAmSOhpe8y6p5xalqs4400LbKUco5bEnnF5qvh6kuBTCiAHdCbBLokpWZ0BlSDyCp2FUaD+HnbA4VK2ns6mykupIGYpUB4tTcEX8/M1D+I/aNp55lTBXnaHilOUQYUkpk69Y5VneJM5WQEjxJASoRcK0P7VLivCHStTmUwciUmTdXdzAJvMhVuduVJzRpcJiXlsF1xwyFKASLEwNiNyDsBA57Z3i/GHWlp7tZQC3BSNACoEpBIuCRJ6zXzmMSywtIUEOnSPESkqT70WgSRzgzqJUpW7i3ECFLV7Iy2jpyHyFqAlzj762Q24e8Sn+XMSnYgGLgjY7walwjtKtgkKTnaXZxBtIGhB2WnUKGh9a1OB/hA4YLzwQD7qUyodCSQJ5xNaHBfwvwaB7K1H8RVf4AZR8KnlixieIcJBQl5slTTnsk6iDcEDRQi6eoIton4e6hDiS4DlOYEAxacsmORAJ9a23avAIwuZrCKA7wDOzdRBSJDiPwqgcxvEzbGSghImCE5bjVRdzH0CZNXEegcK7IBxIW2tvulXGQTPnpcbyaHx2FcwCyHfvMM4qzoEFKj7qht02PxFZvsx2idwDu6mz7aP1TO4v8a9Jb7UYfFJU2y2rE5k+JASAINr5yLVNqs6pU3CgQRtpB3+VcdsCDBkXHOefSq0cE+zKdzupwzYhXdKPerQkiRlIABBjKJnSLnVr2fwuFxDAVnUFmdVCQZ5aHbUVNGQ4l2YkFTMTu2OX9E67+GhMDxhzwsvEqaCoAsFI28KlAlB0tpWtwPAHX1rAfQnISkpSm+WTBvoI3B50e92SwTErxLgUoQSXV+g8IiRsLHSlIRnjbeeEtd8qY8WZ9Ux+EnLHkKbYdHEXoAR3aOSzkGuyEQdKtHavCMJhlBNyPCkITI08SokExpQuI7dvrgICEAxEDMdDIlcC5jQHSoGjHYpRE4jEKVp7HgE6685qbX+nYewSHVa+EF03VE7gXuax2I4ot0J7xal+zcqK+YSYMJ66GqkE+ERIMWmw+9CTCQI35fGrPsbXE9uR7LTIB5E5iPFplbnUXuRSvE8ffVEuFIJAEEJEldrIk6+H2udIPZmTFzYcw+kfkatadgggaK1NrDEK3PIRrpNIK+I4rwJiTnW2iYixGbeSfCCLqPyiilcTcOOWzIDYCiAP7J6zc8qUY1alKZSmLKSoxoISEiT5k/Qp27gknEnEJXBNssW9mLnnvVAXej+45drx90D5WsfQ1J/HQVaJusHeJWs/qPMGicFhWCopfeUhI0CReAIAtJmxFgeVEniuGYH/LsZiNFvGb30TtePw78qgEwGBdfu22pf8AcISbi3KIne8CmieCIbj7RiEtn8DfjVtrl0NxqN6X47j7zp8bhAn2EHKIkmITc2G6jpS9zkDlFzyFgoXsNcoF+mtOQ7PEsO1/JYzK/E8Ss6C+QSJ8yLiKCxWOUsgOKW5EwFGREgWQk5RBgWnfpS4qBMJkgk+ukaenleursTmUE2BgQSPFJ09n1jWkF2KfIA0TMmN5FogW8rVFOZV4mwurTnYes0KvGoHsgE81eKxF7CB0iTpQhxS1G6iNvQxaP0qoN43iw13d0unxShOmQpIMkAjQjc0y4LxLhK0BLrZQUzZ0ZgJMkJUgaeYFYx58qfP9KVDY3CSfLX6NRwCQ5mCxJEQRAPkT6VdxDTtI84nEZ7Ftta0hI0H3is09VEkk+XKheIJhQc9x0SfM6/mD6xtT1DAD76FqKs63CGwPd71UnWL31+V6UNNfcPNG3dKKgZFh1O/vaW8XSmKa9nOPIbxCC6lKkrhDuaDf3Xb/AAV6netx2g41gFsLZccCp07sZilQ0UkiwII5j4V46kyQDe0D5wPrnWhxKUpuSNE3J3mTvPz3puGNN2N7F4XEtqxD6Specg3hCojxQNJ1InXSkvFe0S/s6mWmWWWyS273YkhU3AP4VASk3kSNjXGOL4VA+9fXGaO7RtsVE3i+YHKUkQNdkjGODbqlZc7arKRJGZuZBzahUXCtQY5mUD/BdssWe7UVZhh0+KTAdSQYK7zMWtv1q1/trjnv5fhlMjIgC5MZcy5vBnY2qxs4ZokYdpakqI/mLJB5WSBziM1DPdoXQDkUGhBMNAJJAsbpufU1FXYXgjxUVY05GzllTrmVQTfMRnMlWkZQdKlwHA4FWKV9oczLSfu3ZKULCRYkWyLG+xiRrSxbS1Kkgm/tLMe7Y8yJtqa63gvFdadBpIjzIEqmqLeOcJaC1BlaXEJghQtaeRAuP6RBFxGlIsBiF4dxLjZKSkm6ehi3ny3irMR2mSgQ2gL/AKlWBvqADmFjF1TvrVeC4iHgEQErvCdlbwOR5etVB2N4g68oOlanFRBKyVeEn2FTq2Tpy3p1wvF4DuQpbC+8FlJ7wpSbgSCJVEqSNLTedTlQtTZJFxN/gZkG0wL861nBWGMWzkZWhjEC+VZ8Ck75TEg2BymYy1nVwxGOW6j7hpDUpKQhCSlahJGULUbTB5aisu+SQoiQUgBVjmEEjKSqVJIjnvWhwvAWWFhT2NK1JM5cPcg/3CemsVX2n41hX3ApCMq9FkEKLiRspCJvyUVAj4VMGdYF5OpKhO+hIv089qvbVJBN5Lfr4TY7G3PWao75JISlK3FZiQkCJBEbTe+wp3w3sbjnY8IZT4bq9rw6GLmfhV0KmVmExYAMmTYWUb/XI18jFpEAFSlXsgE37wKGuoIHXatL/wALYHDkfasQXVW8IPP+lMqjXcC1dV2sYYGXCYZKP6l69fCnxT5mpQBguzeKeuhnugSq7nIrC7zcxAvH50Y92fw7R/5rFZjc923ckzcWk6nkKXY7tJiH4C3FQRonwg2I0Te4nc+VL1WB0HPaZRmE5ddN6cg7H9yHQcMhYA2WZuPwjWDrCj8KGexSjOYz0B6X08p1NU97G8/C12z8pNTyrKYACdpP9rg9YJi07VUWOvmYtY7x+Ip0iORvzqlC5jVRgdL+DTzMj1mouupEyM515aKm+51I21oY8QiyYQnQ5ReLDXU6DUnQVQcXbQSE8/gbx69N6pc4ghJJHiJnXn4uR5KO+woNjCrcICZBM6/GZ5AefxrRYbgjTDbeJUWcYifEkOR4dikKIzKB90j03qKW4dGKxH8ptRROqRCdZIGmYyaDf4Y+FEOIyR+K0aD86dcQ42lL/eYDvcOFjxTGUkjUIvlj/aKadn+zOIxYKsQTk1Q4vxKJOsXkpjTaaWDMMYRBIGYqO4Tfy0sPVVPsB2IcdIKWlJTsXCEzvoRPqE1pTiuHcPMIh12YNwpQteTojyF6qXx/FuyWwGW49rfS13AOesVm6Riu1n8PHMIj7QlQUmfvAmfDJgHyvBrO8KxSUE5lASB9WNbPEYxajLsPQDIW4D5+GSNelp8qwnEsDkWdEpJJF5gTpNbz+o0SCUY19SdS68ki+hdM6XAidL1VxPhyn3Qlq4VHeAQBmGiZ0gRPrvE0VxZJGJdQmPE64VdfvF2PLfzqziOITh8LlSYddBBXplQQArLzmAPOSKBHxbCIQpCk3QsSlR3AWpE+Vp31FXYqX8IEn28PKojVlRvA1lB/9T/SKK4u0FcOwi0gkIzIMCY8R9o7SQIEbnyoTDYsoDTyYKki42UNCD0IsR1qhTgsFmBWRCEwAOZv+16McSSgG0jXa8QPSBUOKsd05Laj3TgC27+4qfCeqTKT5TvU+GYZ5RjIoggDTmLHr+00Gu75BCZzKPgEEwErCYsBoIkx670GlxxSsrLUHxQAJvOhiVCeYNNjwB91BKUFpJSkFZhFgACSTeIt5Ac6Z8M7TqzfZHVobDiMjeIZEArjKTOhOaRoNuc1lSP/AIbeJl5SWbk/eKCTlI0i6jz02FRxKcE2n71xT9gClCYBg29syeelAYrBrbccafzd6g3kkhSdlpiMySBNyfzpTxR4qV3aBAbVJEAZjaQctpSZ15mqH3bHsg2Wk4nDEKwygPEB/LOkLi+Q7nVJ6GsQMKpCgDZQi06cjb5Ga9J/h5g8Y0v2CcO5/MS4LRzTa5g6aHfoB2r7KNIxCUsrC0G6UpIKm7zkV/RrBNxJGlM30hKl0YhJMZXk+2g2zQCCR6m4NDcNZPeiCBmO4BMwbxsf3oji+FykOZg24jeYzEcuu3yuIruAfC3ErKYUD49hoRmHLWgLfZKhCsywNQo5U2MaCBfUWi3WqSsJsFaT7KbRP15EVN1YkyFL1F9LESnrFvnVDqiUqmE+1YDWZ5dPnNFafCdsm8MhLbLKQQBKjbMctzlQMxOb8RFKeIdqsQ8CFOqAMeFPhGsCAk3vr4jSjDEZkzpKNOcK/wAURh2lEAhPhMEk6QlznMWtztNSZg+RMEbRPK+YJ0H61b3YESZg7aWdAHpaurShMZlZjCgY0nPIM7zcwB/jj2OyjwiJk2uRN9xYT+VUWYZCvDHhFrn+5Y31ietdAQMoUc1hYC3sZT562tQS3iblV9dyaJ4dglPupQlaGydCs5ZjYftRE3OIBJOUAdd9AP0GlL8XjlRmv8b9Tf8AWtTxfsvh8Mn73FAuR/KCbn4SUjqaSOcSwzwDJZCYJKVBZE/3GFKJP0BTAJwhAxBCSoojUxNuewHqaZ4nhbDcXzgmBBzSeZULj0ANNOG8NQ0kphOGQ6fCt4wojKnML3PiveBej+G4trAKId7laXFeFwKCjlOhgSQLf71KEf2bEuKBwyVggZbJ90j4Jt69aZ8I/hs6EnvlobBmYOZQBAHl863PD8S06iWHEZAf+nBg8unwoDj/ABJnCpDjiFLta2a43MnKD1rN3pYCwXCsFhRnSheJUkDxBJcFh08A+NqV8X7VYl9RCU5GzMBK4MR75RPwkDzqp3+IWKd8GHYAMWKpVbnAAA/KlKuFuOKK33DmJ8QbFv8A0EfCmZ9qkwyBpCSdcvh6kErJ+XSiOK8cYQltRQXzmOZBcV7POUwJmNjptXcMyGk+FuI960/mTN9Kox3BDiBmC2wsX8UJHlmJn4iqg53ty3AThcCMxSB4hN/JI8XqaR8S7PPlCXHWinOT4QICeQA922xqvhHGcUwFIbUrfUBUKm5SSDG+lfOYfFPqzOOZjyUsmPICY+AqyIvVmOMxH3Knfv3AklWVH81Vio6AR7In5Uo7TvgvrzKSpQTEIFh0TJ2HOPKmPFMWv7TiEl0tIDz3sjOop75VhFkeppXxjBIZWCmwKZucxnqdL8xv8auC1BzcNc5tvA3mwWBbXmn86B4a/Lakm8fr/kUZ2fIdL7GYp75s5Z/GjxJ05gcqSYR0hZGm3lf/ABVDfCN96gsT4kkuM880StA/uAChyKOtem9g+0KMQwEwkOtwFQAJGy/W89ZrylSyFBUxBBBHMaR8qJ7OYgpcIzKTKT7JIkWkQLm17cjU3KY9uxfFmWknvXEJEaKI/Lffbash2t4mxi2g222sqSczbkBCUm8jxXIIEfA7XzoUZzFIBkyVG85tdzrO+/U1ScVMELJmfYEbGZvPz5edTPjFrUB7CvstfbCpTzIKQWpKljkbSRETMCd9aA/4swzCow2HQlQ99Z7xc84SYB81Csy42VJ1hB2KiE6C5TNzpcg1EBItc+XhGo57X6VYlMcf2qff9taiDsTA/wDxtwDvqo1FtCsoS4cqT7p8CengTGb1BoBWMKScoAvBgX0nU3ofvzN4F7/5/OqNU/2qMZEBKABAyIA05qVKj8R5UpxGPJtYDzPMDXU2pSMVr1B0Hpblaofa7zv8QfOdakDI5lJNrc/KNdBpNjcfGg1upvJKrbX572HQG9UYnGlcFRJPn+Q2FDKeJtVDJrFpBGVIsEyTe40Imw1O1cexqlmZOtzf5HYHpS386mlzSgMDkdfqai64QY2jTp+tDl6dPkPrlTXg4YAzOKJVqPuyQDOke96wKCQ4eoNh5wFts2Scs5lZSUgJ1ymCJ/OinOJMPtADCJQ8kAFSVqCY55dyBJufU6Vbx3BqfKVgqJAE50qHwGiRfYVf2Z7MS5LhSpAM+G4Vl20uJ1/zWVV8B7MPPwr2UfjWDfT2ef1cVomGsBw0kmHHdbAFQ8tkV9xfjqnHBh2nEMgnKVk5RYeyjrp8bUM52NS03ncWgJInMrrf3/0qfoQ9qe1BxqkANFIQTF5JmNYFtKCxvD1d22CmAkGZIBnMfdJkwOm9aRrguVRlKVZgCnKVAEHdICdIjrerktoQYlIcUB90jKkwbglS42B/WKtGTwGPfayll1bYJuEqOs7pmDPletJgeHrceDuJeQvKq6HVEekQQB8fKrV8TaZUEqaaUTEFKsxzGLCEi+bl086liuJrQZyhtIN+8WYjmASPlQNeL8WZQ0VJYcgXzMKATykqG2mqazy2SlhOJddcLbhjKF5imZjMSN4iw3pfju0KVSFPLUCfZaTAPmVHT40LxTtKt1ltgDI0kiBZRMaSQBGv5a0zEHYviaErGRxLwiCIXEW94mSdfdAq7F8Rw7fvlZtZABHkSqBrNxNCPkJYYiLt3y2vmVr1qDfZeQFuLy5ogJufiYSPnQVYrtYtQhCABESo5iedrJ+VCN4HGYnxJLik+YSmelwJ8qboaabu2hvaFOKC+cmNBzoDF411Rnv5HIKygeQTtrVRPiuLf+1YlDeVAGIfJcIzEAuqPIxfS03rL41cO+NS3Ak5Qo7x0k71peN8VU3i8UA2VHvniDAIH3y7mORi53rK94suCR1jT1/zVxRGCxSkPNOxlCVA9SJv8po/tdgA1iMyfZWM3QGSCP19aWvWMrIkjQaAU7x6ftOBS4Lqasb7CAbdRkPpQLg/mQDOv50R2dURiB/ar4ZTSzBu+Eieo/X66Uw4A7/zAnQJX/8AJNEOlugqkmDfU7Wvp5fGqmVCQZAGvKNb9bx8arfdTNosCANzpOunu/KhftMJBkxN/ICw/wDKiisYRnPWP867RQq3wBIvPqNQkadaHfxQJCvauJB5DUzvbnzqpeImEpSEAaXJPqTrQXO4nWP1ND97Op638qqV00qCibUQQVptMnp/iq1P36VS0b866pdBNxekmod4TUFLvf0FdYbU4rKgEk7DXzoqwOimnBOCrxCokIToVEj/ANQYmiuHdjHjClBI6LPyIEn5CtLguyaCIW4FTYhCQIvsTU3RzgzmBwqnW1uFK27HcrAE+FQH/qI/WqlcZbxK1dwyptKLlQNzFgMswPIa1cz/AA9w6Tm7xZE6GAAORi/5VcOxh9lGIKEnYIjXyN/Ws3FI3itToSpxyCYgwmx/pTr8K22JxrWFYCRCECw5FZBInzI+taC4R2T7pzMV94OUEX5gknqI60q7ZcAxK1ApdzNGZQSEhMDUAe0fQmnYF4zwTDpYSsOrQ5bwumZnWABI5zcGkrOEceCUpzKAHvGwudCTAG+tHcP4QmLnOE6mClIE7rWBp6edQxPE8G2fCnvVARlR7I/7lW+ANaQxwKFtSnM8VKATLZTHRMlX7Ul7R4rM4kFanFJTBzkFSTmNpFrfrQb3GnFWbShlPJAgx/d7XwIHShMFhVKchIKiY0E/lQHurCVEic0yFakHz50M3h3HVWSpajfQk+ta0dky48SpSUN5iTJAJEyQANOW2tOy4hpGVpgpA3GXTmZVfzqUjJ4Lsk4qC5DYPPX4bepFP8L2cYQIW2lf9RUr5ZbD40PicS8PF3McytSRfTfyoYFbqgHGzebk5sojaCKC8Y9iyWihECB4fO0qV56VXjcU6bZiBFoAHzzUrxWACFGAg6xAUL773+NRBzCM7Q6FSvhpGtBFxSBqoTtIRPxBn40rdVmJsfh+1NIbGhOYDTKlQm8xMD66UqxRVqSYnYjXyTpaqGPafiKUPYpKbuLxTsnkkOqgfGPo1nFJMyrU8uXX0pp2pMcQxMW+/d//AGrpb3hmKuCpSNSuTyPKtF2KxCVKdZVJStFh1AII9Un5Vl21FSr3im3AHCMUzBiV/oR+tEB4nDFpxSDqlRBj65UXw7EFt4HWErH/AKn95ortegfal9UpPrlpU2o5h/b/APyaA1/FDYX5zVS3j18qoKpN+VUpUZ9aKvM5vhrVgCY1MmqtvSqiowPOiCFmLf71BQF/r/Fca1Hx9Ziqpv8AGgsJA09etUqck1NImfrcVoew2BbW8orSFFMRPWaKq4R2OefAWuW0Hci5HQHTzNP04vB4MZUqvHiCRKj/AHK/zblRHbrFLbbSEKKAVgWMWivPwszrU7GvX24Ng22lKRuo5jA3gED51EjGOnNmeIIsQpLSb6R4tKRIZAAMXP79aXOvqIAKiQBAk7TMfG9IHL+MWdXVhQMQpyT8RqP2oXvXlODK4tStBlJJPlvQ3D0zmn6sT+gpzxvEKZV3bR7tJF8tibDVQ8R9TVGk4P2mcw//APrcATHsqOZydoSmTH90edQX2pbxrndpzNj3QSEknmhWgVHuqsrYg1g20i9TwQsP7h+YqQP+J8LZQtQdxRdTAhKAVGR+LMcqfiT0oKEukNssxqdStaoG+gjeAKrxhk/XMU+/h8kfbE9Er/8Ak0F/DOwDhSFuwnTwTfXc6C3r5VoG+zZ2S00kcgZtqSbfGTSTtF2mxKHVJS4UgREBO55xNZrEcUecHjdWqeaj+VSbq1vFdlsOU51vgJJ1zJSCdN/KuPcL4eg+LECd/GNfIDavP3B4UddaIJsfrer4pW9ZxnDEWU4ld9VZlHXy/KiF8Q4aPEMpncIJn5V5k2qw/bzqaMSrKBNp5CpvxK9CX2g4cNhpp3Z/aoDjvCzJyid/u1foKwz6oEjWP1oL7SrnTxK9BViOEKuQlPmhY/KoMp4Qd2yeufn1FYJOKVI0+A/ah1uEmf0q+J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488" name="Picture 8" descr="http://www.zidovskehrbitovy.cz/img/chram_nac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514188" cy="2429007"/>
          </a:xfrm>
          <a:prstGeom prst="rect">
            <a:avLst/>
          </a:prstGeom>
          <a:noFill/>
        </p:spPr>
      </p:pic>
      <p:pic>
        <p:nvPicPr>
          <p:cNvPr id="40962" name="Picture 2" descr="http://zidovskehrbitovy.cz/rs/foto/_clanek/127080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37714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5. OBDOBÍ KRÁLŮ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20482" name="Picture 2" descr="http://ucenischalupou1.chytrak.cz/soubory/mapa_izrael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214710" cy="6603777"/>
          </a:xfrm>
          <a:prstGeom prst="rect">
            <a:avLst/>
          </a:prstGeom>
          <a:noFill/>
        </p:spPr>
      </p:pic>
      <p:pic>
        <p:nvPicPr>
          <p:cNvPr id="39938" name="Picture 2" descr="http://upload.wikimedia.org/wikipedia/commons/thumb/3/3f/Davids-kingdom.jpg/390px-Davids-king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55" y="2000240"/>
            <a:ext cx="554511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6. POBYT V ZAJETÍ A NÁVRAT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428596" y="928670"/>
            <a:ext cx="84296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605 př.n.l.		Deportace vybrané elity (Daniel)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597 př.n.l.		10 000 zajatců (Ezechiel)</a:t>
            </a: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586 př.n.l.		„konečná“ deportace</a:t>
            </a:r>
          </a:p>
          <a:p>
            <a:pPr marL="457200" indent="-457200"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Návrat:</a:t>
            </a: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539 př.n.l.		Nástup Peršanů</a:t>
            </a: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538 př.n.l.		první pokusy o obnovu (neúspěšné)</a:t>
            </a: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520 –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516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př.n.l. 	návrat 50 000, obnova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chrámu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						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Zerubabel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Jošua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Ageus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Zachariáš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458 př.n.l.		Duchovní obnova,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Ezdráš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445 př.n.l.		Obnova hradeb, politická obnova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6. POBYT V ZAJETÍ A NÁVRAT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62" y="1319459"/>
            <a:ext cx="700092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Chrám – už nemá tak velký význam, místo něj nastupuje </a:t>
            </a: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SYNAGOGA</a:t>
            </a:r>
          </a:p>
          <a:p>
            <a:pPr>
              <a:lnSpc>
                <a:spcPct val="150000"/>
              </a:lnSpc>
            </a:pPr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JUDAISMUS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Studium Tory, Písem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sz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uspořádání Písem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7. „MEZIOBDOBÍ“ – ČEKÁNÍ 400 – 6 př.n.l.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85336"/>
            <a:ext cx="664370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Skupiny:</a:t>
            </a:r>
          </a:p>
          <a:p>
            <a:pPr>
              <a:lnSpc>
                <a:spcPct val="20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Farizeové</a:t>
            </a:r>
          </a:p>
          <a:p>
            <a:pPr>
              <a:lnSpc>
                <a:spcPct val="200000"/>
              </a:lnSpc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Saduceové</a:t>
            </a:r>
          </a:p>
          <a:p>
            <a:pPr>
              <a:lnSpc>
                <a:spcPct val="200000"/>
              </a:lnSpc>
            </a:pP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Zeloti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Sikariové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Esejci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Kumrán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7. „MEZIOBDOBÍ“ – ČEKÁNÍ 400 – 6 př.n.l.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28662" y="1571612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333 př.n.l. 		helenizace blízkého východu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166 – 164 př.n.l. 	povstání Makabejců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164 – 63 př.n.l. 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Hasmonejovci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19 př.n.l. 		započata přestavba chrámu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7. „MEZIOBDOBÍ“ – ČEKÁNÍ 400 – 6 př.n.l.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18434" name="Picture 2" descr="http://files.oknodosveta.webnode.cz/200000284-8d0b58e040/Rekonstr.Herodova%20chr%C3%A1mu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000108"/>
            <a:ext cx="6566967" cy="264320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928662" y="4786322"/>
            <a:ext cx="39934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19 př.n.l. započata přestavba chrámu</a:t>
            </a:r>
          </a:p>
        </p:txBody>
      </p:sp>
      <p:pic>
        <p:nvPicPr>
          <p:cNvPr id="18436" name="Picture 4" descr="http://www.zidovskehrbitovy.cz/img/historie_herodov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57628"/>
            <a:ext cx="265382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8. PŘÍCHOD MESIÁŠE, VZNIK KŘESŤANSTVÍ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310388"/>
            <a:ext cx="821531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př.n.l. * JK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4. n.l. smrt Heroda Velikého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7 n.l. povstání Juda Galilejský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– 30 n.l. působení JK (3,5 roku)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n.l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ukamenování Štěpána – počátek šíření křesťanství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46 - 64 působení ap. Pavla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66 –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(72) povstání Židů v Palestině, zničení chrámu (1 mil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otr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Cca 70 – rozchod judaismu a křesťanství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132 – 135 povstání Bar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Kochby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rabi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Akiva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(0,6 mil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otr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files.oknodosveta.webnode.cz/200000285-12f2c13ecb/triumf.po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81085"/>
            <a:ext cx="28575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9. ROZPTÝLENÍ DO SVĚTA 135 - 1096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71472" y="1142984"/>
            <a:ext cx="82153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Zánik židovského státu, ztráta zaslíbené země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Studium – TORA, TALMUD, MIŠNA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 Římské říši a jejím okolí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 barbarských států – do arabského světa (muslimského)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Chazarská říše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Židé – skvělí kolonisté při zakládání nových měst, osídlení nových oblastí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Příležitostně – skvělí diplomaté, lékaři, učenci (v arabském, světě)  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Mošé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Maimonides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4348" y="1237009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Příběh Izraelského národa je příběhem 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VYVOLENÍ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ODPADNUTÍ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BOŽÍHO MILOSRDENSTVÍ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= NAPLNĚNÍ BOŽÍHO SLOVA (SMLOUVY)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9. ROZPTÝLENÍ DO SVĚTA 135 - 1096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16386" name="Picture 2" descr="Soubor:Chasa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65700"/>
            <a:ext cx="4214842" cy="342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9. ROZPTÝLENÍ DO SVĚTA 135 - 1096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10242" name="Picture 2" descr="http://files.historywebka.webnode.cz/200000050-7493e758b3/717px-Califate_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5857916" cy="490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9. ROZPTÝLENÍ DO SVĚTA 135 - 1096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571472" y="1155688"/>
            <a:ext cx="82153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Stále více pod tlakem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Násilné konverze – ze strany křesťanů, křížové výpravy, černá smrt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	- ze strany muslimů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Ghetto (vymezená čtvrť města)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Soustředění se na finanční operace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pogromy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www.literaturatlas.eu/files/2012/02/JuedischesGhetto_Prague_ca1890-620x4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71969"/>
            <a:ext cx="3374554" cy="228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10. ROZPTÝLENÍ DO SVĚTA, 1096 - 1800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7572400" cy="33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Židé – nositeli výlučnosti, Snaha přizpůsobit se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Sefardové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- ve Španělsku, jižní Středomoří – jazyk Ladino</a:t>
            </a:r>
          </a:p>
          <a:p>
            <a:pPr>
              <a:lnSpc>
                <a:spcPct val="150000"/>
              </a:lnSpc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Aškenázové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v německy mluvících zemí a východní Evropě (Polsko, Ukrajina)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10. ROZPTÝLENÍ DO SVĚTA, 1096 - 1800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8001028" cy="439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100" dirty="0" smtClean="0">
                <a:latin typeface="Arial" pitchFamily="34" charset="0"/>
                <a:cs typeface="Arial" pitchFamily="34" charset="0"/>
              </a:rPr>
              <a:t>Židé – nositeli výlučnosti, Snaha přizpůsobit se, „hledání skuliny“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Mesiášské naděje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Mystika (Kabala)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Dodržování zákona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, studium Písem a Talmudu</a:t>
            </a:r>
          </a:p>
          <a:p>
            <a:pPr>
              <a:lnSpc>
                <a:spcPct val="150000"/>
              </a:lnSpc>
            </a:pPr>
            <a:endParaRPr lang="cs-CZ" sz="2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100" b="1" dirty="0" err="1" smtClean="0">
                <a:latin typeface="Arial" pitchFamily="34" charset="0"/>
                <a:cs typeface="Arial" pitchFamily="34" charset="0"/>
              </a:rPr>
              <a:t>Sefardové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 - ve Španělsku, jižní Středomoří – jazyk Ladino</a:t>
            </a:r>
          </a:p>
          <a:p>
            <a:pPr>
              <a:lnSpc>
                <a:spcPct val="150000"/>
              </a:lnSpc>
            </a:pPr>
            <a:r>
              <a:rPr lang="cs-CZ" sz="2100" b="1" dirty="0" err="1" smtClean="0">
                <a:latin typeface="Arial" pitchFamily="34" charset="0"/>
                <a:cs typeface="Arial" pitchFamily="34" charset="0"/>
              </a:rPr>
              <a:t>Aškenázové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– v německy mluvících zemí a východní Evropě (Polsko, Ukrajina), jazyk Jidiš</a:t>
            </a:r>
          </a:p>
          <a:p>
            <a:pPr>
              <a:lnSpc>
                <a:spcPct val="150000"/>
              </a:lnSpc>
            </a:pPr>
            <a:endParaRPr lang="cs-CZ" sz="2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10. ROZPTÝLENÍ DO SVĚTA, 1096 - 1800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785786" y="1500174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Židé –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majetkem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králů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Postupné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vytlačování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Židů z měst a z finančního světa (1400 – 1500)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malých obcí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do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jiných zemí, do Ghett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Nástroje: inkvizice, upalování,  zabavování, pogromy, upírání základních práv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Šíření pomluv a lží: prý židé otravují křesťanské studny, zneužívají křesťanské dívky ke svým rituálům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10. ROZPTÝLENÍ DO SVĚTA, 1096 - 1800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928794" y="1785926"/>
            <a:ext cx="1357294" cy="5778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Anglie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357158" y="1214422"/>
            <a:ext cx="1357294" cy="5778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Amerika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428596" y="4071942"/>
            <a:ext cx="2286016" cy="120032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Islámský svět (Španělsko, středomoří)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572264" y="1285860"/>
            <a:ext cx="1785950" cy="8309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slovanské země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4000496" y="1883623"/>
            <a:ext cx="1714512" cy="8309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německé země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857356" y="3071810"/>
            <a:ext cx="2214578" cy="4616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Francie + Itálie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785786" y="5286388"/>
            <a:ext cx="14287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1300-1492</a:t>
            </a: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4143372" y="2571744"/>
            <a:ext cx="142876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1096,1348</a:t>
            </a: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6786578" y="2000240"/>
            <a:ext cx="142876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1550-1600</a:t>
            </a: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6643702" y="2357430"/>
            <a:ext cx="17859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1648 – 1650</a:t>
            </a:r>
          </a:p>
          <a:p>
            <a:pPr algn="ctr"/>
            <a:r>
              <a:rPr lang="cs-CZ" sz="2000" dirty="0" smtClean="0">
                <a:latin typeface="Arial" pitchFamily="34" charset="0"/>
                <a:cs typeface="Arial" pitchFamily="34" charset="0"/>
              </a:rPr>
              <a:t>1881</a:t>
            </a: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auto">
          <a:xfrm>
            <a:off x="2071670" y="2285992"/>
            <a:ext cx="10001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1650</a:t>
            </a: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500034" y="1857364"/>
            <a:ext cx="10001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1650</a:t>
            </a:r>
          </a:p>
        </p:txBody>
      </p:sp>
      <p:cxnSp>
        <p:nvCxnSpPr>
          <p:cNvPr id="20" name="Přímá spojovací šipka 19"/>
          <p:cNvCxnSpPr/>
          <p:nvPr/>
        </p:nvCxnSpPr>
        <p:spPr>
          <a:xfrm flipV="1">
            <a:off x="2857488" y="2786058"/>
            <a:ext cx="3714776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11" idx="3"/>
            <a:endCxn id="10" idx="1"/>
          </p:cNvCxnSpPr>
          <p:nvPr/>
        </p:nvCxnSpPr>
        <p:spPr>
          <a:xfrm flipV="1">
            <a:off x="5715008" y="1701359"/>
            <a:ext cx="857256" cy="597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2" idx="3"/>
          </p:cNvCxnSpPr>
          <p:nvPr/>
        </p:nvCxnSpPr>
        <p:spPr>
          <a:xfrm flipV="1">
            <a:off x="4071934" y="2714620"/>
            <a:ext cx="2357454" cy="58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0800000" flipV="1">
            <a:off x="3286116" y="1357298"/>
            <a:ext cx="321471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10800000" flipV="1">
            <a:off x="1785918" y="1285860"/>
            <a:ext cx="46434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>
            <a:spLocks noChangeArrowheads="1"/>
          </p:cNvSpPr>
          <p:nvPr/>
        </p:nvSpPr>
        <p:spPr bwMode="auto">
          <a:xfrm>
            <a:off x="6500826" y="4429132"/>
            <a:ext cx="1785950" cy="46166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Palestina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Přímá spojovací šipka 40"/>
          <p:cNvCxnSpPr/>
          <p:nvPr/>
        </p:nvCxnSpPr>
        <p:spPr>
          <a:xfrm rot="5400000">
            <a:off x="7036611" y="3821909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11. MODERNÍ OBDOBÍ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osvícenství</a:t>
            </a:r>
          </a:p>
          <a:p>
            <a:r>
              <a:rPr lang="cs-CZ" sz="2400" b="1" dirty="0" smtClean="0"/>
              <a:t>1800 - 1914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857224" y="1500174"/>
            <a:ext cx="80724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Směry v židovství: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Racionalismus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	 - finanční svět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Studium Tory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- uzavřenost v Ghettech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Mesiášská očekávání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chasidismus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kabala)  - revoluční znaky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Asimilace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(snaha splynout), emancipace, filosofie –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Spinoza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Heine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Marx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11. MODERNÍ OBDOBÍ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osvícenství</a:t>
            </a:r>
          </a:p>
          <a:p>
            <a:r>
              <a:rPr lang="cs-CZ" sz="2400" b="1" dirty="0" smtClean="0"/>
              <a:t>1800 - 1914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428596" y="1500174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Středověký názor: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„Držme Židy v područí, nebo je vyžeňme.“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Osvícenský názor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„Jak můžeme nebohým Židům pomoci zbavit je jejich židovství (a pověr)?“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Žid se v tomto období stává ve většině zemí plnoprávný občan vlivem francouzské revoluce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Velká snaha Židů se emancipovat, přijímání kultury a jazyka země, v některých případech také křtu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11. MODERNÍ OBDOBÍ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osvícenství</a:t>
            </a:r>
          </a:p>
          <a:p>
            <a:r>
              <a:rPr lang="cs-CZ" sz="2400" b="1" dirty="0" smtClean="0"/>
              <a:t>1800 - 1914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428596" y="1500174"/>
            <a:ext cx="850112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Zcela jiné postavení měli Židé v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Carském Rusku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Od r. 1820 sílící protižidovská politika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Systematická protižidovská nařízení a zákony, směli žít jen ve vymezeném pásmu, vznik obrovské korupce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Pogromy od r. 1881, 1903, 1905 podněcované státem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4348" y="1237009"/>
            <a:ext cx="7429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Deuteronomium 28:64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Hospodin tě rozptýlí do všech národů od jednoho konce země do druhého. Tam budeš sloužit jiným bohům, které jsi neznal ty ani tvoji otcové, dřevu nebo kameni. 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Mezi těmi pronárody nebudeš mít klidu, ani tvá noha si neodpočine. Hospodin ti tam dá chvějící se srdce, pohaslé oči a zoufalou duši. 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66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Tvůj život bude viset na vlásku, v noci i ve dne se budeš chvět strachem a nebudeš jist svým životem.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67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Ráno budeš říkat: "Kéž by byl večer!" a večer budeš říkat: "Kéž by bylo ráno!" pro strach svého srdce, kterým se budeš chvět, a pro podívanou, na kterou se budeš muset dívat.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11. MODERNÍ OBDOBÍ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osvícenství</a:t>
            </a:r>
          </a:p>
          <a:p>
            <a:r>
              <a:rPr lang="cs-CZ" sz="2400" b="1" dirty="0" smtClean="0"/>
              <a:t>1800 - 1914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428596" y="1500174"/>
            <a:ext cx="850112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Vzniká „moderní“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ANTISEMITISMUS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Konspirační teorie o celosvětovém židovském spiknutí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DREYFUSOVA AFERA (důstojník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obž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ze špionáže, Francie 1894-1899), 1906 zproštěn viny</a:t>
            </a:r>
          </a:p>
          <a:p>
            <a:pPr>
              <a:lnSpc>
                <a:spcPct val="150000"/>
              </a:lnSpc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Vzniká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SIONISMUS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hnutí za obnovu židovského národa a návrat do domoviny – Izraele, Theodor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Herzl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jazyk hebrejština (po 2000 letech)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11. MODERNÍ OBDOBÍ -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osvícenství</a:t>
            </a:r>
          </a:p>
          <a:p>
            <a:r>
              <a:rPr lang="cs-CZ" sz="2400" b="1" dirty="0" smtClean="0"/>
              <a:t>1800 - 1914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auto">
          <a:xfrm>
            <a:off x="857224" y="1500174"/>
            <a:ext cx="70723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Zároveň vybrané skupiny Židů se podílí na světových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financích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podílí se na rozvoji železnic, průmyslu, dolů, oceláren, textilního průmyslu… (Rothschild)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12. MODERNÍ OBDOBÍ 1914 - SOUČASNOST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74295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 počátku 20. století měli Židé v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Nemecku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, VB a Americe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velmi dobré postavení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Nejhorší postavení měli v Rusku a Polsku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Židé se významně podílí na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revolučním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dění v Rusku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Trocký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Lenin,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Kameněv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Zinověv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spol.)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Postupné stěhování do USA a Palestiny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Alija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Balfourova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deklarace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Británie „povoluje“ stěhování a usazování Židů do Palestiny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12. MODERNÍ OBDOBÍ 1914 - SOUČASNOST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000108"/>
            <a:ext cx="74295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20. - 30. léta, nástup nacismu v Německu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1935 – v platnosti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Norimberské zákony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Docházelo k: zabavování majetku, ztrátám společenského postavení a příjmu, otrocké práce (životnost 1–3 měsíce)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1941 – 1945 uskutečňování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HOLOCAUSTU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Pozn. – klíčem z likvidaci 6 mil. Židu byla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železnice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(500 000 úředníků a 900 000 manuálních pracovníků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Vlaky s židy měly vždy přednost (i v době největších bitev)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250 000 Židů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přežilo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 repatriačních táborech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Nikdy neproběhla důsledné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reparace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 pouze individuální a velmi omezená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12. MODERNÍ OBDOBÍ 1914 - SOUČASNOST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742952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1945 – 1947 těžké přežívání Židů ve sběrných táborech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1948 – vznik státu Izrael, premiér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Gurion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Pouze s krátkými přestávkami ve stálém válečném stavu, nebo ohrožení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Stalinův plán deportace 1,75 mil Židů na Sibiř 1952 – 53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1956 Sinajská válka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1967 Šestidenní válka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1973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Jomkipurová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válka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1970 – 82 okupace Jižního Libanonu, libanonská válka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2006 2. libanonská válka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pressbrowser.com/days/cs_cz/20090121/topnews/1232297864_izrael-vojac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286388"/>
            <a:ext cx="2071702" cy="133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4348" y="1237009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Příběh Izraelského národa je příběhem </a:t>
            </a:r>
          </a:p>
          <a:p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VYVOLENÍ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ODPADNUTÍ</a:t>
            </a:r>
          </a:p>
          <a:p>
            <a:endParaRPr lang="cs-C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BOŽÍHO MILOSRDENSTVÍ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= NAPLNĚNÍ BOŽÍHO SLOVA (SMLOUVY)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4348" y="751060"/>
            <a:ext cx="74295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Deuteronomium 30:1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Když na tebe toto všechno přijde, požehnání i zlořečení, jež jsem ti předložil, a ty si to vezmeš k srdci, kdekoli budeš ve všech pronárodech, do kterých tě zapudí Hospodin, tvůj Bůh,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 navrátíš se k Hospodinu, svému Bohu, a budeš ho poslouchat, ty i tvoji synové, celým svým srdcem a celou svou duší podle všeho, co ti dnes přikazuji, 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změní Hospodin, tvůj Bůh, tvůj úděl, slituje se nad tebou a shromáždí tě zase ze všech národů, kam tě Hospodin, tvůj Bůh, rozptýlil. 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Kdybys byl zapuzen až na kraj světa, Hospodin, tvůj Bůh, tě odtud shromáždí a vezme tě odtamtud.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Hospodin, tvůj Bůh, tě uvede do země, kterou obsadili tvoji otcové, a ty ji znovu obsadíš a on ti bude prokazovat dobrodiní a rozmnoží tě víc než tvé otce. 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1. PATRIARCHOVÉ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25602" name="Picture 2" descr="http://4.bp.blogspot.com/-_8xQnGrHmYY/UA9O_yGuj0I/AAAAAAAAAL4/Xsgj4x6wZ4s/s1600/Abraham+and+Isaac+climbing+Mori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1012" y="665500"/>
            <a:ext cx="3804895" cy="2477748"/>
          </a:xfrm>
          <a:prstGeom prst="rect">
            <a:avLst/>
          </a:prstGeom>
          <a:noFill/>
        </p:spPr>
      </p:pic>
      <p:pic>
        <p:nvPicPr>
          <p:cNvPr id="25606" name="Picture 6" descr="P&amp;rcaron;ední Orient doby praotecké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3554" y="3500438"/>
            <a:ext cx="4346163" cy="3028942"/>
          </a:xfrm>
          <a:prstGeom prst="rect">
            <a:avLst/>
          </a:prstGeom>
          <a:noFill/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664370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Abraham 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Izák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Jákob/ Izrael</a:t>
            </a:r>
          </a:p>
          <a:p>
            <a:pPr>
              <a:lnSpc>
                <a:spcPct val="150000"/>
              </a:lnSpc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Období 2100 – 1800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př.n.l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1. PATRIARCHOVÉ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25606" name="Picture 6" descr="P&amp;rcaron;ední Orient doby praotecké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6858048" cy="477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2. POBYT V EGYPTĚ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66437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Více než 400 let  2M 12,40-41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egyptologie.cz/wp-content/uploads/2011/02/mapa-blizkeho-vychodu-605x4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5214974" cy="3577214"/>
          </a:xfrm>
          <a:prstGeom prst="rect">
            <a:avLst/>
          </a:prstGeom>
          <a:noFill/>
        </p:spPr>
      </p:pic>
      <p:pic>
        <p:nvPicPr>
          <p:cNvPr id="23556" name="Picture 4" descr="http://www.e-c-h-o.org/khd/images/De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57166"/>
            <a:ext cx="2786082" cy="2144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3. VYJITÍ Z EGYPTA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66437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1440 př.n.l. (1290 př.n.l.)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Zrození národa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40 let na poušti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Putování Izraele pouští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209" y="214290"/>
            <a:ext cx="4310071" cy="6299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500063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b="1" dirty="0" smtClean="0"/>
              <a:t>HISTORIE IZRAELE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928690" y="528560"/>
            <a:ext cx="6643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4. VSTUP DO ZASLÍBENÉ ZEMĚ, SOUDCOVÉ</a:t>
            </a:r>
            <a:endParaRPr lang="cs-CZ" sz="2400" b="1" dirty="0"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142984"/>
            <a:ext cx="66437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1400 - 1050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kme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42984"/>
            <a:ext cx="3286148" cy="50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1504</Words>
  <Application>Microsoft Office PowerPoint</Application>
  <PresentationFormat>Předvádění na obrazovce (4:3)</PresentationFormat>
  <Paragraphs>232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Eva I</dc:creator>
  <cp:lastModifiedBy> Eva I</cp:lastModifiedBy>
  <cp:revision>82</cp:revision>
  <dcterms:created xsi:type="dcterms:W3CDTF">2013-02-02T10:09:50Z</dcterms:created>
  <dcterms:modified xsi:type="dcterms:W3CDTF">2013-03-03T12:24:44Z</dcterms:modified>
</cp:coreProperties>
</file>