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2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06.05.13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Dar" TargetMode="External"/><Relationship Id="rId4" Type="http://schemas.openxmlformats.org/officeDocument/2006/relationships/hyperlink" Target="http://cs.wikipedia.org/wiki/Fil%C3%B3n_Alexandrijsk%C3%BD" TargetMode="External"/><Relationship Id="rId5" Type="http://schemas.openxmlformats.org/officeDocument/2006/relationships/hyperlink" Target="http://cs.wikipedia.org/wiki/Svat%C3%BD_Pavel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s.wikipedia.org/wiki/%C5%98e%C4%8Dtin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používat</a:t>
            </a:r>
            <a:r>
              <a:rPr lang="en-US" dirty="0" smtClean="0"/>
              <a:t> </a:t>
            </a:r>
            <a:r>
              <a:rPr lang="en-US" dirty="0" err="1" smtClean="0"/>
              <a:t>duchovní</a:t>
            </a:r>
            <a:r>
              <a:rPr lang="en-US" dirty="0" smtClean="0"/>
              <a:t> </a:t>
            </a:r>
            <a:r>
              <a:rPr lang="en-US" dirty="0" err="1" smtClean="0"/>
              <a:t>dary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Jirka</a:t>
            </a:r>
            <a:r>
              <a:rPr lang="en-US" dirty="0" smtClean="0"/>
              <a:t> </a:t>
            </a:r>
            <a:r>
              <a:rPr lang="en-US" dirty="0" err="1" smtClean="0"/>
              <a:t>Pospíšil</a:t>
            </a:r>
            <a:r>
              <a:rPr lang="en-US" dirty="0" smtClean="0"/>
              <a:t>, EBED, KC </a:t>
            </a:r>
            <a:r>
              <a:rPr lang="en-US" dirty="0" err="1" smtClean="0"/>
              <a:t>Vyškov</a:t>
            </a:r>
            <a:r>
              <a:rPr lang="en-US" dirty="0" smtClean="0"/>
              <a:t>, 5.5.2013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0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18" y="551033"/>
            <a:ext cx="7543800" cy="930652"/>
          </a:xfrm>
        </p:spPr>
        <p:txBody>
          <a:bodyPr/>
          <a:lstStyle/>
          <a:p>
            <a:r>
              <a:rPr lang="cs-CZ" sz="4000" dirty="0"/>
              <a:t>3) Jaké jsou duchovní dary? 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211914"/>
          </a:xfrm>
        </p:spPr>
        <p:txBody>
          <a:bodyPr>
            <a:normAutofit/>
          </a:bodyPr>
          <a:lstStyle/>
          <a:p>
            <a:r>
              <a:rPr lang="cs-CZ" sz="2000" b="1" u="sng" dirty="0" smtClean="0"/>
              <a:t>Ovoce DS:</a:t>
            </a:r>
            <a:endParaRPr lang="cs-CZ" sz="2000" dirty="0" smtClean="0"/>
          </a:p>
          <a:p>
            <a:r>
              <a:rPr lang="cs-CZ" sz="2000" dirty="0" smtClean="0"/>
              <a:t>Galatským 5:22 Ovoce Božího Ducha však je láska, radost, pokoj, trpělivost, laskavost, dobrota, věrnost, 23 tichost a sebeovládání. Proti tomu se zákon neobrací.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3177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18" y="551033"/>
            <a:ext cx="7543800" cy="930652"/>
          </a:xfrm>
        </p:spPr>
        <p:txBody>
          <a:bodyPr/>
          <a:lstStyle/>
          <a:p>
            <a:r>
              <a:rPr lang="cs-CZ" sz="4000" dirty="0" smtClean="0"/>
              <a:t>4) </a:t>
            </a:r>
            <a:r>
              <a:rPr lang="cs-CZ" sz="4000" dirty="0"/>
              <a:t>Jak je používat? 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211914"/>
          </a:xfrm>
        </p:spPr>
        <p:txBody>
          <a:bodyPr>
            <a:normAutofit/>
          </a:bodyPr>
          <a:lstStyle/>
          <a:p>
            <a:r>
              <a:rPr lang="cs-CZ" sz="2000" dirty="0"/>
              <a:t>Logos </a:t>
            </a:r>
            <a:r>
              <a:rPr lang="cs-CZ" sz="2000" dirty="0" err="1"/>
              <a:t>x</a:t>
            </a:r>
            <a:r>
              <a:rPr lang="cs-CZ" sz="2000" dirty="0"/>
              <a:t> Rema – biblická praxe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3 dary DS v akci v každém z nás (jazyky, výklad, proroctví)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Každý člověk – křest DS – všechny dary – jsou v nás – je třeba je uvolnit...</a:t>
            </a:r>
          </a:p>
        </p:txBody>
      </p:sp>
    </p:spTree>
    <p:extLst>
      <p:ext uri="{BB962C8B-B14F-4D97-AF65-F5344CB8AC3E}">
        <p14:creationId xmlns:p14="http://schemas.microsoft.com/office/powerpoint/2010/main" val="280131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18" y="551033"/>
            <a:ext cx="7543800" cy="930652"/>
          </a:xfrm>
        </p:spPr>
        <p:txBody>
          <a:bodyPr/>
          <a:lstStyle/>
          <a:p>
            <a:r>
              <a:rPr lang="cs-CZ" sz="4000" dirty="0" smtClean="0"/>
              <a:t>4) </a:t>
            </a:r>
            <a:r>
              <a:rPr lang="cs-CZ" sz="4000" dirty="0"/>
              <a:t>Jak je používat? 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031996"/>
          </a:xfrm>
        </p:spPr>
        <p:txBody>
          <a:bodyPr>
            <a:normAutofit lnSpcReduction="10000"/>
          </a:bodyPr>
          <a:lstStyle/>
          <a:p>
            <a:pPr marL="457200" lvl="0" indent="-457200">
              <a:buAutoNum type="arabicParenR"/>
            </a:pPr>
            <a:r>
              <a:rPr lang="cs-CZ" sz="2000" dirty="0" smtClean="0"/>
              <a:t>Zdravost </a:t>
            </a:r>
            <a:r>
              <a:rPr lang="cs-CZ" sz="2000" dirty="0"/>
              <a:t>křesťana – Bible, modlitby, zapojenost v církvi (viz podivín, prorok... může prorokovat OK, ale lidi to nepřijmou – je důležitá i důvěryhodnost</a:t>
            </a:r>
            <a:r>
              <a:rPr lang="cs-CZ" sz="2000" dirty="0" smtClean="0"/>
              <a:t>)</a:t>
            </a:r>
          </a:p>
          <a:p>
            <a:pPr marL="457200" lvl="0" indent="-457200">
              <a:buAutoNum type="arabicParenR"/>
            </a:pPr>
            <a:r>
              <a:rPr lang="cs-CZ" sz="2000" dirty="0" smtClean="0"/>
              <a:t>biblické </a:t>
            </a:r>
            <a:r>
              <a:rPr lang="cs-CZ" sz="2000" dirty="0"/>
              <a:t>principy – křest v DS, cíl darů (služba, bodování svatých, všeobecné kněžství, vzájemné doplňování...</a:t>
            </a:r>
            <a:r>
              <a:rPr lang="cs-CZ" sz="2000" dirty="0" smtClean="0"/>
              <a:t>)</a:t>
            </a:r>
          </a:p>
          <a:p>
            <a:pPr marL="457200" lvl="0" indent="-457200">
              <a:buAutoNum type="arabicParenR"/>
            </a:pPr>
            <a:r>
              <a:rPr lang="cs-CZ" sz="2000" dirty="0" smtClean="0"/>
              <a:t>dar </a:t>
            </a:r>
            <a:r>
              <a:rPr lang="cs-CZ" sz="2000" dirty="0"/>
              <a:t>– je to jen z milosti – je třeba slyšet, co Bůh chce </a:t>
            </a:r>
            <a:r>
              <a:rPr lang="cs-CZ" sz="2000" dirty="0" err="1"/>
              <a:t>x</a:t>
            </a:r>
            <a:r>
              <a:rPr lang="cs-CZ" sz="2000" dirty="0"/>
              <a:t> ne co chce </a:t>
            </a:r>
            <a:r>
              <a:rPr lang="cs-CZ" sz="2000" dirty="0" smtClean="0"/>
              <a:t>člověk</a:t>
            </a:r>
          </a:p>
          <a:p>
            <a:pPr marL="457200" lvl="0" indent="-457200">
              <a:buAutoNum type="arabicParenR"/>
            </a:pPr>
            <a:r>
              <a:rPr lang="cs-CZ" sz="2000" dirty="0" smtClean="0"/>
              <a:t>křesťan </a:t>
            </a:r>
            <a:r>
              <a:rPr lang="cs-CZ" sz="2000" dirty="0"/>
              <a:t>roste – neumí vše hned </a:t>
            </a:r>
            <a:endParaRPr lang="cs-CZ" sz="2000" dirty="0" smtClean="0"/>
          </a:p>
          <a:p>
            <a:pPr marL="457200" lvl="0" indent="-457200">
              <a:buAutoNum type="arabicParenR"/>
            </a:pPr>
            <a:r>
              <a:rPr lang="cs-CZ" sz="2000" dirty="0" smtClean="0"/>
              <a:t>být </a:t>
            </a:r>
            <a:r>
              <a:rPr lang="cs-CZ" sz="2000" dirty="0"/>
              <a:t>s lidmi s podobným </a:t>
            </a:r>
            <a:r>
              <a:rPr lang="cs-CZ" sz="2000" dirty="0" smtClean="0"/>
              <a:t>obdarováním</a:t>
            </a:r>
          </a:p>
          <a:p>
            <a:pPr marL="457200" lvl="0" indent="-457200">
              <a:buAutoNum type="arabicParenR"/>
            </a:pPr>
            <a:r>
              <a:rPr lang="cs-CZ" sz="2000" dirty="0" smtClean="0"/>
              <a:t>zkoušet </a:t>
            </a:r>
            <a:r>
              <a:rPr lang="cs-CZ" sz="2000" dirty="0"/>
              <a:t>– rozdíl NZ </a:t>
            </a:r>
            <a:r>
              <a:rPr lang="cs-CZ" sz="2000" dirty="0" err="1"/>
              <a:t>x</a:t>
            </a:r>
            <a:r>
              <a:rPr lang="cs-CZ" sz="2000" dirty="0"/>
              <a:t> SZ </a:t>
            </a:r>
            <a:endParaRPr lang="cs-CZ" sz="2000" dirty="0" smtClean="0"/>
          </a:p>
          <a:p>
            <a:pPr marL="457200" lvl="0" indent="-457200">
              <a:buAutoNum type="arabicParenR"/>
            </a:pPr>
            <a:r>
              <a:rPr lang="cs-CZ" sz="2000" dirty="0"/>
              <a:t> </a:t>
            </a:r>
            <a:r>
              <a:rPr lang="cs-CZ" sz="2000" dirty="0" smtClean="0"/>
              <a:t>rozsuzování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758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používat</a:t>
            </a:r>
            <a:r>
              <a:rPr lang="en-US" dirty="0" smtClean="0"/>
              <a:t> </a:t>
            </a:r>
            <a:r>
              <a:rPr lang="en-US" dirty="0" err="1" smtClean="0"/>
              <a:t>duchovní</a:t>
            </a:r>
            <a:r>
              <a:rPr lang="en-US" dirty="0" smtClean="0"/>
              <a:t> </a:t>
            </a:r>
            <a:r>
              <a:rPr lang="en-US" dirty="0" err="1" smtClean="0"/>
              <a:t>dary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Jirka</a:t>
            </a:r>
            <a:r>
              <a:rPr lang="en-US" dirty="0" smtClean="0"/>
              <a:t> </a:t>
            </a:r>
            <a:r>
              <a:rPr lang="en-US" dirty="0" err="1" smtClean="0"/>
              <a:t>Pospíšil</a:t>
            </a:r>
            <a:r>
              <a:rPr lang="en-US" dirty="0" smtClean="0"/>
              <a:t>, EBED, KC </a:t>
            </a:r>
            <a:r>
              <a:rPr lang="en-US" dirty="0" err="1" smtClean="0"/>
              <a:t>Vyškov</a:t>
            </a:r>
            <a:r>
              <a:rPr lang="en-US" dirty="0" smtClean="0"/>
              <a:t>, 5.5.2013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794" y="326946"/>
            <a:ext cx="7543800" cy="930652"/>
          </a:xfrm>
        </p:spPr>
        <p:txBody>
          <a:bodyPr/>
          <a:lstStyle/>
          <a:p>
            <a:r>
              <a:rPr lang="en-US" sz="4000" dirty="0" err="1" smtClean="0"/>
              <a:t>Jak</a:t>
            </a:r>
            <a:r>
              <a:rPr lang="en-US" sz="4000" dirty="0" smtClean="0"/>
              <a:t> </a:t>
            </a:r>
            <a:r>
              <a:rPr lang="en-US" sz="4000" dirty="0" err="1" smtClean="0"/>
              <a:t>používat</a:t>
            </a:r>
            <a:r>
              <a:rPr lang="en-US" sz="4000" dirty="0" smtClean="0"/>
              <a:t> </a:t>
            </a:r>
            <a:r>
              <a:rPr lang="en-US" sz="4000" dirty="0" err="1" smtClean="0"/>
              <a:t>duchovní</a:t>
            </a:r>
            <a:r>
              <a:rPr lang="en-US" sz="4000" dirty="0" smtClean="0"/>
              <a:t> </a:t>
            </a:r>
            <a:r>
              <a:rPr lang="en-US" sz="4000" dirty="0" err="1" smtClean="0"/>
              <a:t>dary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3436002"/>
            <a:ext cx="7549013" cy="268794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Co </a:t>
            </a:r>
            <a:r>
              <a:rPr lang="cs-CZ" dirty="0"/>
              <a:t>to je duchovní dar</a:t>
            </a:r>
            <a:r>
              <a:rPr lang="cs-CZ" dirty="0" smtClean="0"/>
              <a:t>?</a:t>
            </a:r>
          </a:p>
          <a:p>
            <a:pPr marL="514350" indent="-514350">
              <a:buAutoNum type="arabicParenR"/>
            </a:pPr>
            <a:r>
              <a:rPr lang="cs-CZ" dirty="0" smtClean="0"/>
              <a:t>Proč </a:t>
            </a:r>
            <a:r>
              <a:rPr lang="cs-CZ" dirty="0"/>
              <a:t>bych měl já používat duchovní dary</a:t>
            </a:r>
            <a:r>
              <a:rPr lang="cs-CZ" dirty="0" smtClean="0"/>
              <a:t>?</a:t>
            </a:r>
          </a:p>
          <a:p>
            <a:pPr marL="514350" indent="-514350">
              <a:buAutoNum type="arabicParenR"/>
            </a:pPr>
            <a:r>
              <a:rPr lang="cs-CZ" dirty="0" smtClean="0"/>
              <a:t>Jaké </a:t>
            </a:r>
            <a:r>
              <a:rPr lang="cs-CZ" dirty="0"/>
              <a:t>jsou duchovní dary</a:t>
            </a:r>
            <a:r>
              <a:rPr lang="cs-CZ" dirty="0" smtClean="0"/>
              <a:t>?</a:t>
            </a:r>
          </a:p>
          <a:p>
            <a:pPr marL="514350" indent="-514350">
              <a:buAutoNum type="arabicParenR"/>
            </a:pPr>
            <a:r>
              <a:rPr lang="cs-CZ" dirty="0" smtClean="0"/>
              <a:t>Jak </a:t>
            </a:r>
            <a:r>
              <a:rPr lang="cs-CZ" dirty="0"/>
              <a:t>je používat?</a:t>
            </a:r>
          </a:p>
        </p:txBody>
      </p:sp>
    </p:spTree>
    <p:extLst>
      <p:ext uri="{BB962C8B-B14F-4D97-AF65-F5344CB8AC3E}">
        <p14:creationId xmlns:p14="http://schemas.microsoft.com/office/powerpoint/2010/main" val="83140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794" y="326946"/>
            <a:ext cx="7543800" cy="930652"/>
          </a:xfrm>
        </p:spPr>
        <p:txBody>
          <a:bodyPr/>
          <a:lstStyle/>
          <a:p>
            <a:r>
              <a:rPr lang="cs-CZ" sz="4000" dirty="0"/>
              <a:t>1) Co to je duchovní dar?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3155894"/>
            <a:ext cx="7549013" cy="3379981"/>
          </a:xfrm>
        </p:spPr>
        <p:txBody>
          <a:bodyPr>
            <a:normAutofit fontScale="40000" lnSpcReduction="20000"/>
          </a:bodyPr>
          <a:lstStyle/>
          <a:p>
            <a:r>
              <a:rPr lang="cs-CZ" sz="4800" b="1" dirty="0"/>
              <a:t>Charisma</a:t>
            </a:r>
            <a:r>
              <a:rPr lang="cs-CZ" sz="4800" dirty="0"/>
              <a:t> (</a:t>
            </a:r>
            <a:r>
              <a:rPr lang="cs-CZ" sz="4800" dirty="0">
                <a:hlinkClick r:id="rId2"/>
              </a:rPr>
              <a:t>řec.</a:t>
            </a:r>
            <a:r>
              <a:rPr lang="cs-CZ" sz="4800" dirty="0"/>
              <a:t> </a:t>
            </a:r>
            <a:r>
              <a:rPr lang="cs-CZ" sz="4800" dirty="0" err="1"/>
              <a:t>χάρισμ</a:t>
            </a:r>
            <a:r>
              <a:rPr lang="cs-CZ" sz="4800" dirty="0"/>
              <a:t>α obdarování, projev přízně) je zvláštní </a:t>
            </a:r>
            <a:r>
              <a:rPr lang="cs-CZ" sz="4800" dirty="0">
                <a:hlinkClick r:id="rId3"/>
              </a:rPr>
              <a:t>dar</a:t>
            </a:r>
            <a:r>
              <a:rPr lang="cs-CZ" sz="4800" dirty="0"/>
              <a:t> nebo rys osobní přitažlivosti a kouzla. Původně náboženský pojem se používá i ve společenských vědách, v managementu a podobně</a:t>
            </a:r>
            <a:r>
              <a:rPr lang="cs-CZ" sz="4800" dirty="0" smtClean="0"/>
              <a:t>. Odtud </a:t>
            </a:r>
            <a:r>
              <a:rPr lang="cs-CZ" sz="4800" b="1" dirty="0"/>
              <a:t>charismatický</a:t>
            </a:r>
            <a:r>
              <a:rPr lang="cs-CZ" sz="4800" dirty="0"/>
              <a:t>, opírající se o takové mimořádné schopnosti, vyzařující charisma.</a:t>
            </a:r>
          </a:p>
          <a:p>
            <a:r>
              <a:rPr lang="cs-CZ" sz="4800" dirty="0"/>
              <a:t> </a:t>
            </a:r>
          </a:p>
          <a:p>
            <a:r>
              <a:rPr lang="cs-CZ" sz="4800" b="1" dirty="0" smtClean="0"/>
              <a:t>Náboženství - p</a:t>
            </a:r>
            <a:r>
              <a:rPr lang="cs-CZ" sz="4800" dirty="0" smtClean="0"/>
              <a:t>ojem </a:t>
            </a:r>
            <a:r>
              <a:rPr lang="cs-CZ" sz="4800" dirty="0"/>
              <a:t>charisma vznikl v židovsko-křesťanské tradici, vyskytuje se u </a:t>
            </a:r>
            <a:r>
              <a:rPr lang="cs-CZ" sz="4800" dirty="0">
                <a:hlinkClick r:id="rId4"/>
              </a:rPr>
              <a:t>Filóna Alexandrijského</a:t>
            </a:r>
            <a:r>
              <a:rPr lang="cs-CZ" sz="4800" dirty="0"/>
              <a:t> a pak zejména u </a:t>
            </a:r>
            <a:r>
              <a:rPr lang="cs-CZ" sz="4800" dirty="0">
                <a:hlinkClick r:id="rId5"/>
              </a:rPr>
              <a:t>svatého Pavla</a:t>
            </a:r>
            <a:r>
              <a:rPr lang="cs-CZ" sz="4800" dirty="0"/>
              <a:t>. Označuje nápadné a mimořádné schopnosti, které věřící dostávají od Boha ke prospěchu církevní obce, a to podle Ježíšova příslibu "znamení" (</a:t>
            </a:r>
            <a:r>
              <a:rPr lang="cs-CZ" sz="4800" dirty="0" err="1"/>
              <a:t>Mk</a:t>
            </a:r>
            <a:r>
              <a:rPr lang="cs-CZ" sz="4800" dirty="0"/>
              <a:t> 16,17n). Pavel takové schopnosti oceňuje, zároveň ale varuje před přeceněním: i mimořádné dary mají cenu jen když prospívají ostatním. (1K 12,10 </a:t>
            </a:r>
            <a:r>
              <a:rPr lang="cs-CZ" sz="4800" dirty="0" err="1"/>
              <a:t>nn</a:t>
            </a:r>
            <a:r>
              <a:rPr lang="cs-CZ" sz="4800" dirty="0"/>
              <a:t>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10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794" y="326946"/>
            <a:ext cx="7543800" cy="930652"/>
          </a:xfrm>
        </p:spPr>
        <p:txBody>
          <a:bodyPr/>
          <a:lstStyle/>
          <a:p>
            <a:r>
              <a:rPr lang="cs-CZ" sz="4000" dirty="0"/>
              <a:t>1) Co to je duchovní dar?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211914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/>
              <a:t>1.Korintským 12:1 Pokud jde o </a:t>
            </a:r>
            <a:r>
              <a:rPr lang="cs-CZ" sz="2000" b="1" dirty="0"/>
              <a:t>duchovní dary</a:t>
            </a:r>
            <a:r>
              <a:rPr lang="cs-CZ" sz="2000" dirty="0"/>
              <a:t>, bratři, nechci, abyste zůstali v nevědomosti. 2 Víte, že jste ještě jako pohané chodili k němým modlám, jak jste k tomu byli vedeni. 3 Proto chci, abyste věděli, že nikdo, kdo mluví v Duchu svatém, nemůže zlořečit Ježíši, tak jako nikdo nemůže prohlásit "Ježíš je Pán," jedině v Duchu svatém. 4 Jsou </a:t>
            </a:r>
            <a:r>
              <a:rPr lang="cs-CZ" sz="2000" b="1" u="sng" dirty="0"/>
              <a:t>různé dary</a:t>
            </a:r>
            <a:r>
              <a:rPr lang="cs-CZ" sz="2000" dirty="0"/>
              <a:t>, ale tentýž Duch, 5 jsou </a:t>
            </a:r>
            <a:r>
              <a:rPr lang="cs-CZ" sz="2000" b="1" u="sng" dirty="0"/>
              <a:t>různé služby</a:t>
            </a:r>
            <a:r>
              <a:rPr lang="cs-CZ" sz="2000" dirty="0"/>
              <a:t>, ale tentýž Pán</a:t>
            </a:r>
            <a:r>
              <a:rPr lang="cs-CZ" sz="2000" dirty="0" smtClean="0"/>
              <a:t>, 6 </a:t>
            </a:r>
            <a:r>
              <a:rPr lang="cs-CZ" sz="2000" dirty="0"/>
              <a:t>jsou </a:t>
            </a:r>
            <a:r>
              <a:rPr lang="cs-CZ" sz="2000" b="1" u="sng" dirty="0"/>
              <a:t>různá působení</a:t>
            </a:r>
            <a:r>
              <a:rPr lang="cs-CZ" sz="2000" dirty="0"/>
              <a:t>, ale všechno ve všech působí tentýž Bůh. 7 Každý ovšem dostává projev Ducha ke společnému užitku: 8 jednomu je skrze Ducha dáno slovo moudrosti, jinému od téhož Ducha slovo poznání, 9 dalšímu víra v tomtéž Duchu, jinému dary uzdravování v tomtéž Duchu, 10 jinému konání zázraků, jinému proroctví, jinému rozlišování duchů, jinému různé druhy jazyků, jinému výklad jazyků. 11 To vše ale působí jeden a tentýž Duch, který obdarovává každého jednotlivě, jak sám chce. 12 Tělo tvoří jeden celek, i když se skládá z mnoha částí; i když je všech těch částí mnoho, přece tvoří jedno tělo. A právě takové je to s Kristem.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77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18" y="551033"/>
            <a:ext cx="7543800" cy="930652"/>
          </a:xfrm>
        </p:spPr>
        <p:txBody>
          <a:bodyPr/>
          <a:lstStyle/>
          <a:p>
            <a:r>
              <a:rPr lang="cs-CZ" sz="4000" b="1" dirty="0" smtClean="0"/>
              <a:t>2) Proč </a:t>
            </a:r>
            <a:r>
              <a:rPr lang="cs-CZ" sz="4000" b="1" dirty="0"/>
              <a:t>bych měl já používat </a:t>
            </a:r>
            <a:r>
              <a:rPr lang="cs-CZ" sz="4000" b="1" dirty="0" smtClean="0"/>
              <a:t>duchovní </a:t>
            </a:r>
            <a:r>
              <a:rPr lang="cs-CZ" sz="4000" b="1" dirty="0"/>
              <a:t>dary?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211914"/>
          </a:xfrm>
        </p:spPr>
        <p:txBody>
          <a:bodyPr>
            <a:normAutofit/>
          </a:bodyPr>
          <a:lstStyle/>
          <a:p>
            <a:r>
              <a:rPr lang="cs-CZ" sz="2000" dirty="0"/>
              <a:t>1.Korintským 12:7 </a:t>
            </a:r>
            <a:r>
              <a:rPr lang="cs-CZ" sz="2000" b="1" dirty="0"/>
              <a:t>Každý</a:t>
            </a:r>
            <a:r>
              <a:rPr lang="cs-CZ" sz="2000" dirty="0"/>
              <a:t> ovšem dostává projev Ducha ke společnému užitku: 8 jednomu je skrze Ducha </a:t>
            </a:r>
            <a:r>
              <a:rPr lang="cs-CZ" sz="2000" b="1" dirty="0"/>
              <a:t>dáno</a:t>
            </a:r>
            <a:r>
              <a:rPr lang="cs-CZ" sz="2000" dirty="0"/>
              <a:t> slovo moudrosti, jinému od téhož Ducha slovo poznání, 9 dalšímu víra v tomtéž Duchu, jinému dary uzdravování v tomtéž Duchu, 10 jinému konání zázraků, jinému proroctví, jinému rozlišování duchů, jinému různé druhy jazyků, jinému výklad jazyků. 11 To vše ale působí jeden a tentýž Duch, který </a:t>
            </a:r>
            <a:r>
              <a:rPr lang="cs-CZ" sz="2000" b="1" dirty="0"/>
              <a:t>obdarovává každého</a:t>
            </a:r>
            <a:r>
              <a:rPr lang="cs-CZ" sz="2000" dirty="0"/>
              <a:t> jednotlivě, jak sám chce. 12 </a:t>
            </a:r>
            <a:r>
              <a:rPr lang="cs-CZ" sz="2000" b="1" dirty="0"/>
              <a:t>Tělo tvoří jeden celek</a:t>
            </a:r>
            <a:r>
              <a:rPr lang="cs-CZ" sz="2000" dirty="0"/>
              <a:t>, i když se skládá z mnoha částí; i když je všech těch částí mnoho, přece tvoří jedno tělo. A právě takové je to s Kristem.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59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18" y="551033"/>
            <a:ext cx="7543800" cy="930652"/>
          </a:xfrm>
        </p:spPr>
        <p:txBody>
          <a:bodyPr/>
          <a:lstStyle/>
          <a:p>
            <a:r>
              <a:rPr lang="cs-CZ" sz="4000" dirty="0"/>
              <a:t>3) Jaké jsou duchovní dary? 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211914"/>
          </a:xfrm>
        </p:spPr>
        <p:txBody>
          <a:bodyPr>
            <a:normAutofit/>
          </a:bodyPr>
          <a:lstStyle/>
          <a:p>
            <a:r>
              <a:rPr lang="cs-CZ" sz="2000" dirty="0"/>
              <a:t>1.Korintským 12: </a:t>
            </a:r>
            <a:r>
              <a:rPr lang="cs-CZ" sz="2000" dirty="0" smtClean="0"/>
              <a:t>4-6</a:t>
            </a:r>
          </a:p>
          <a:p>
            <a:r>
              <a:rPr lang="cs-CZ" sz="2000" dirty="0" smtClean="0"/>
              <a:t>	4 </a:t>
            </a:r>
            <a:r>
              <a:rPr lang="cs-CZ" sz="2000" dirty="0"/>
              <a:t>Jsou </a:t>
            </a:r>
            <a:r>
              <a:rPr lang="cs-CZ" sz="2000" b="1" u="sng" dirty="0"/>
              <a:t>různé dary</a:t>
            </a:r>
            <a:r>
              <a:rPr lang="cs-CZ" sz="2000" dirty="0"/>
              <a:t>, ale tentýž Duch,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	5 </a:t>
            </a:r>
            <a:r>
              <a:rPr lang="cs-CZ" sz="2000" dirty="0"/>
              <a:t>jsou </a:t>
            </a:r>
            <a:r>
              <a:rPr lang="cs-CZ" sz="2000" b="1" u="sng" dirty="0"/>
              <a:t>různé služby</a:t>
            </a:r>
            <a:r>
              <a:rPr lang="cs-CZ" sz="2000" dirty="0"/>
              <a:t>, ale tentýž Pán</a:t>
            </a:r>
            <a:r>
              <a:rPr lang="cs-CZ" sz="2000" dirty="0" smtClean="0"/>
              <a:t>, </a:t>
            </a:r>
          </a:p>
          <a:p>
            <a:r>
              <a:rPr lang="cs-CZ" sz="2000" smtClean="0"/>
              <a:t>	6 </a:t>
            </a:r>
            <a:r>
              <a:rPr lang="cs-CZ" sz="2000" dirty="0"/>
              <a:t>jsou </a:t>
            </a:r>
            <a:r>
              <a:rPr lang="cs-CZ" sz="2000" b="1" u="sng" dirty="0"/>
              <a:t>různá působení</a:t>
            </a:r>
            <a:r>
              <a:rPr lang="cs-CZ" sz="2000" dirty="0"/>
              <a:t>, ale všechno ve všech působí tentýž Bůh.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 smtClean="0"/>
              <a:t>3 - 4 </a:t>
            </a:r>
            <a:r>
              <a:rPr lang="cs-CZ" sz="2000" dirty="0"/>
              <a:t>skupiny duchovních darů/obdarování – dary, služby, působení + </a:t>
            </a:r>
            <a:r>
              <a:rPr lang="cs-CZ" sz="2000" dirty="0" smtClean="0"/>
              <a:t>ovoce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6674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18" y="551033"/>
            <a:ext cx="7543800" cy="930652"/>
          </a:xfrm>
        </p:spPr>
        <p:txBody>
          <a:bodyPr/>
          <a:lstStyle/>
          <a:p>
            <a:r>
              <a:rPr lang="cs-CZ" sz="4000" dirty="0"/>
              <a:t>3) Jaké jsou duchovní dary? 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211914"/>
          </a:xfrm>
        </p:spPr>
        <p:txBody>
          <a:bodyPr>
            <a:normAutofit/>
          </a:bodyPr>
          <a:lstStyle/>
          <a:p>
            <a:r>
              <a:rPr lang="cs-CZ" sz="2000" b="1" u="sng" dirty="0" smtClean="0"/>
              <a:t>Duchovní dary </a:t>
            </a:r>
            <a:r>
              <a:rPr lang="cs-CZ" sz="2000" b="1" u="sng" dirty="0"/>
              <a:t>DS</a:t>
            </a:r>
            <a:r>
              <a:rPr lang="cs-CZ" sz="2000" dirty="0"/>
              <a:t>:</a:t>
            </a:r>
          </a:p>
          <a:p>
            <a:r>
              <a:rPr lang="cs-CZ" sz="2000" dirty="0"/>
              <a:t>1.Korintským 12: 8 jednomu je skrze Ducha dáno slovo moudrosti, jinému od téhož Ducha slovo poznání, 9 dalšímu víra v tomtéž Duchu, jinému dary uzdravování v tomtéž Duchu, 10 jinému konání zázraků, jinému proroctví, jinému rozlišování duchů, jinému různé druhy jazyků, jinému výklad jazyků.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3946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18" y="551033"/>
            <a:ext cx="7543800" cy="930652"/>
          </a:xfrm>
        </p:spPr>
        <p:txBody>
          <a:bodyPr/>
          <a:lstStyle/>
          <a:p>
            <a:r>
              <a:rPr lang="cs-CZ" sz="4000" dirty="0"/>
              <a:t>3) Jaké jsou duchovní dary? 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211914"/>
          </a:xfrm>
        </p:spPr>
        <p:txBody>
          <a:bodyPr>
            <a:normAutofit/>
          </a:bodyPr>
          <a:lstStyle/>
          <a:p>
            <a:r>
              <a:rPr lang="cs-CZ" sz="2000" b="1" u="sng" dirty="0" smtClean="0"/>
              <a:t>Dary - </a:t>
            </a:r>
            <a:r>
              <a:rPr lang="cs-CZ" sz="2000" b="1" u="sng" dirty="0"/>
              <a:t>úřady DS:</a:t>
            </a:r>
            <a:endParaRPr lang="cs-CZ" sz="2000" dirty="0"/>
          </a:p>
          <a:p>
            <a:r>
              <a:rPr lang="cs-CZ" sz="2000" dirty="0"/>
              <a:t>Efeským 4:11 To on rozdal své dary - apoštoly, proroky, evangelisty, pastýře a učitele - 12 pro přípravu svatých k dílu služby, aby se Kristovo tělo budovalo.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8310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18" y="551033"/>
            <a:ext cx="7543800" cy="930652"/>
          </a:xfrm>
        </p:spPr>
        <p:txBody>
          <a:bodyPr/>
          <a:lstStyle/>
          <a:p>
            <a:r>
              <a:rPr lang="cs-CZ" sz="4000" dirty="0"/>
              <a:t>3) Jaké jsou duchovní dary? 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457" y="3155895"/>
            <a:ext cx="8684116" cy="3211914"/>
          </a:xfrm>
        </p:spPr>
        <p:txBody>
          <a:bodyPr>
            <a:normAutofit/>
          </a:bodyPr>
          <a:lstStyle/>
          <a:p>
            <a:r>
              <a:rPr lang="cs-CZ" sz="2000" b="1" u="sng" dirty="0" smtClean="0"/>
              <a:t>Dary služby </a:t>
            </a:r>
            <a:r>
              <a:rPr lang="cs-CZ" sz="2000" b="1" u="sng" dirty="0"/>
              <a:t>DS:</a:t>
            </a:r>
            <a:endParaRPr lang="cs-CZ" sz="2000" dirty="0"/>
          </a:p>
          <a:p>
            <a:r>
              <a:rPr lang="cs-CZ" sz="2000" dirty="0"/>
              <a:t>Římanům 12:6 Podle milosti, jíž se nám dostalo, máme rozdílné dary: kdo má </a:t>
            </a:r>
            <a:r>
              <a:rPr lang="cs-CZ" sz="2000" b="1" dirty="0"/>
              <a:t>proroctví</a:t>
            </a:r>
            <a:r>
              <a:rPr lang="cs-CZ" sz="2000" dirty="0"/>
              <a:t>, ať je užívá v souladu s vírou;7 kdo má </a:t>
            </a:r>
            <a:r>
              <a:rPr lang="cs-CZ" sz="2000" b="1" dirty="0"/>
              <a:t>službu</a:t>
            </a:r>
            <a:r>
              <a:rPr lang="cs-CZ" sz="2000" dirty="0"/>
              <a:t>, ať slouží; kdo je </a:t>
            </a:r>
            <a:r>
              <a:rPr lang="cs-CZ" sz="2000" b="1" dirty="0"/>
              <a:t>učitel</a:t>
            </a:r>
            <a:r>
              <a:rPr lang="cs-CZ" sz="2000" dirty="0"/>
              <a:t>, ať učí;8 kdo umí </a:t>
            </a:r>
            <a:r>
              <a:rPr lang="cs-CZ" sz="2000" b="1" dirty="0"/>
              <a:t>povzbuzovat</a:t>
            </a:r>
            <a:r>
              <a:rPr lang="cs-CZ" sz="2000" dirty="0"/>
              <a:t>, ať povzbuzuje; kdo </a:t>
            </a:r>
            <a:r>
              <a:rPr lang="cs-CZ" sz="2000" b="1" dirty="0"/>
              <a:t>rozdává</a:t>
            </a:r>
            <a:r>
              <a:rPr lang="cs-CZ" sz="2000" dirty="0"/>
              <a:t>, ať je štědrý; kdo </a:t>
            </a:r>
            <a:r>
              <a:rPr lang="cs-CZ" sz="2000" b="1" dirty="0"/>
              <a:t>pečuje</a:t>
            </a:r>
            <a:r>
              <a:rPr lang="cs-CZ" sz="2000" dirty="0"/>
              <a:t>, ať je pilný; kdo </a:t>
            </a:r>
            <a:r>
              <a:rPr lang="cs-CZ" sz="2000" b="1" dirty="0"/>
              <a:t>pomáhá potřebným</a:t>
            </a:r>
            <a:r>
              <a:rPr lang="cs-CZ" sz="2000" dirty="0"/>
              <a:t>, ať to dělá s radostí.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8995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63</TotalTime>
  <Words>755</Words>
  <Application>Microsoft Macintosh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Newsprint</vt:lpstr>
      <vt:lpstr>Jak používat duchovní dary</vt:lpstr>
      <vt:lpstr>Jak používat duchovní dary</vt:lpstr>
      <vt:lpstr>1) Co to je duchovní dar? </vt:lpstr>
      <vt:lpstr>1) Co to je duchovní dar? </vt:lpstr>
      <vt:lpstr>2) Proč bych měl já používat duchovní dary?</vt:lpstr>
      <vt:lpstr>3) Jaké jsou duchovní dary? </vt:lpstr>
      <vt:lpstr>3) Jaké jsou duchovní dary? </vt:lpstr>
      <vt:lpstr>3) Jaké jsou duchovní dary? </vt:lpstr>
      <vt:lpstr>3) Jaké jsou duchovní dary? </vt:lpstr>
      <vt:lpstr>3) Jaké jsou duchovní dary? </vt:lpstr>
      <vt:lpstr>4) Jak je používat? </vt:lpstr>
      <vt:lpstr>4) Jak je používat? </vt:lpstr>
      <vt:lpstr>Jak používat duchovní dary</vt:lpstr>
    </vt:vector>
  </TitlesOfParts>
  <Company>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používat duchovní dary</dc:title>
  <dc:creator>Jiri Pospisil</dc:creator>
  <cp:lastModifiedBy>Jiri Pospisil</cp:lastModifiedBy>
  <cp:revision>4</cp:revision>
  <dcterms:created xsi:type="dcterms:W3CDTF">2013-05-05T10:48:13Z</dcterms:created>
  <dcterms:modified xsi:type="dcterms:W3CDTF">2013-05-06T06:57:11Z</dcterms:modified>
</cp:coreProperties>
</file>