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71" r:id="rId3"/>
    <p:sldId id="287" r:id="rId4"/>
    <p:sldId id="286" r:id="rId5"/>
    <p:sldId id="273" r:id="rId6"/>
    <p:sldId id="274" r:id="rId7"/>
    <p:sldId id="275" r:id="rId8"/>
    <p:sldId id="281" r:id="rId9"/>
    <p:sldId id="280" r:id="rId10"/>
    <p:sldId id="272" r:id="rId11"/>
    <p:sldId id="276" r:id="rId12"/>
    <p:sldId id="277" r:id="rId13"/>
    <p:sldId id="278" r:id="rId14"/>
    <p:sldId id="279" r:id="rId15"/>
    <p:sldId id="282" r:id="rId16"/>
    <p:sldId id="283" r:id="rId17"/>
    <p:sldId id="285" r:id="rId18"/>
    <p:sldId id="284" r:id="rId19"/>
    <p:sldId id="288" r:id="rId20"/>
    <p:sldId id="289" r:id="rId21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748B8-AB1E-474E-AFFC-F79C9134A745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57520-A388-4BFC-ABB9-AEE342C30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D37C8-4A8B-4216-A7F4-CD818C9C0A0C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Prezident" TargetMode="External"/><Relationship Id="rId2" Type="http://schemas.openxmlformats.org/officeDocument/2006/relationships/hyperlink" Target="http://cs.wikipedia.org/wiki/Odpu%C5%A1t%C4%9Bn%C3%A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034" y="1918636"/>
            <a:ext cx="771530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</a:p>
          <a:p>
            <a:pPr algn="ctr"/>
            <a:r>
              <a:rPr lang="cs-CZ" sz="3200" b="1" dirty="0" smtClean="0">
                <a:latin typeface="Arial" pitchFamily="34" charset="0"/>
                <a:cs typeface="Arial" pitchFamily="34" charset="0"/>
              </a:rPr>
              <a:t>ANEB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JAK PŘEMÝŠLÍ BŮH?</a:t>
            </a:r>
          </a:p>
          <a:p>
            <a:pPr algn="ctr"/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32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Vyškov, 5.5.2013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143004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</a:t>
            </a:r>
            <a:endParaRPr lang="cs-CZ" b="1" dirty="0"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85918" y="4429132"/>
            <a:ext cx="55007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Mzdou hříchu je smrt, ale darem Boží milosti je život věčný v Kristu Ježíši, našem Pánu. Římanům 6:23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hnutý roh 7"/>
          <p:cNvSpPr/>
          <p:nvPr/>
        </p:nvSpPr>
        <p:spPr>
          <a:xfrm>
            <a:off x="785786" y="1571612"/>
            <a:ext cx="7286676" cy="350046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643050"/>
            <a:ext cx="742952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 JE POKÁNÍ?</a:t>
            </a:r>
          </a:p>
          <a:p>
            <a:pPr>
              <a:lnSpc>
                <a:spcPct val="150000"/>
              </a:lnSpc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= postoj lítosti, který vede k změně života podle Božího přání 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1000100" y="785794"/>
            <a:ext cx="1785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643050"/>
            <a:ext cx="74295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postoj lítosti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1000100" y="785794"/>
            <a:ext cx="3071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 POKÁNÍ</a:t>
            </a: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1000100" y="2714620"/>
            <a:ext cx="74295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Litujeme špatných věcí, které jsme poznali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Netýká se oblastí o kterých nevíme, o kterých chce Bůh s námi ještě mluvit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643050"/>
            <a:ext cx="742952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postoj radosti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1000100" y="785794"/>
            <a:ext cx="3071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 POKÁNÍ</a:t>
            </a: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1000100" y="2643182"/>
            <a:ext cx="5715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Radost, úleva a vděčnost, když přijmeme nečekanou Boží pomoc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850586"/>
            <a:ext cx="7429524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vede k změně života podle Božího přání 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1000100" y="785794"/>
            <a:ext cx="30718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 POKÁNÍ</a:t>
            </a: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857224" y="2857496"/>
            <a:ext cx="73581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Motivy, rychlost změn, hloubka, důslednost (opravdovost) je Boží záležitost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My můžeme (a máme) zaujmout postoj k viditelným projevům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857224" y="538443"/>
            <a:ext cx="7786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Jak rozuměli Boží milosti v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době Starého zákona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857224" y="1249997"/>
            <a:ext cx="778674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i="1" dirty="0" smtClean="0">
                <a:latin typeface="Arial" pitchFamily="34" charset="0"/>
                <a:cs typeface="Arial" pitchFamily="34" charset="0"/>
              </a:rPr>
              <a:t>Bůh je milosrdný/milostivý  a trpělivý (dlouho shovívající)</a:t>
            </a:r>
          </a:p>
          <a:p>
            <a:pPr>
              <a:lnSpc>
                <a:spcPct val="150000"/>
              </a:lnSpc>
            </a:pPr>
            <a:r>
              <a:rPr lang="cs-CZ" sz="2000" b="1" i="1" dirty="0" smtClean="0">
                <a:latin typeface="Arial" pitchFamily="34" charset="0"/>
                <a:cs typeface="Arial" pitchFamily="34" charset="0"/>
              </a:rPr>
              <a:t>Bude trestat, ale nechce trestat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Exodus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20,5 „…ale prokazuji milosrdenství  tisícům pokolení…“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Jonáš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„…věděl jsem, že jsi Bůh milostivý…“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Žalmy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… Bůh je milostivý, milosrdný…,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… milosrdenství Hospodinovo sahá až k nebi…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Mojžíšově zákoně – milostivé léto (7. rok, 50. rok)</a:t>
            </a:r>
          </a:p>
          <a:p>
            <a:pPr>
              <a:lnSpc>
                <a:spcPct val="150000"/>
              </a:lnSpc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857224" y="785794"/>
            <a:ext cx="7786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Jak rozuměli Boží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nezasloužené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milosti v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době Starého zákona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714348" y="1759099"/>
            <a:ext cx="735811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Jsi přece svatý lid Hospodina, svého Boha; tebe si Hospodin, tvůj Bůh, vyvolil ze všech lidských pokolení, která jsou na tváři země, abys byl jeho lidem, zvláštním vlastnictvím. 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Nikoli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proto, že byste byli početnější než kterýkoli jiný lid, přilnul k vám Hospodin a vyvolil vás. Vás je přece méně než kteréhokoli lidu. 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Ale protože </a:t>
            </a:r>
            <a:r>
              <a:rPr lang="cs-CZ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vás Hospodin miluje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zachovává přísahu, kterou se zavázal vašim otcům, vyvedl vás Hospodin pevnou rukou a vykoupil tě z domu otroctví, z rukou faraóna, krále egyptského.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Deuteronomium 7:6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-8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714348" y="5243468"/>
            <a:ext cx="73581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Příběh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Naamána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Syrského, 2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Kr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5,1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857224" y="785794"/>
            <a:ext cx="7786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Jak mluví o Boží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nezasloužené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milosti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Nový zákon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785786" y="1808513"/>
            <a:ext cx="735811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46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Maria řekla: "Duše má velebí Pána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47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 můj duch jásá v Bohu, mém spasiteli,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48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že se sklonil ke své služebnici v jejím ponížení. Hle, od této chvíle budou mne blahoslavit všechna pokolení,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49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že se mnou učinil veliké věci ten, který je mocný. Svaté jest jeho jméno 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 milosrdenství jeho od pokolení do pokolení k těm, kdo se ho bojí.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51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Prokázal sílu svým ramenem, rozptýlil ty, kdo v srdci smýšlejí pyšně;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52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vladaře svrhl s trůnu a ponížené povýšil,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53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hladové nasytil dobrými věcmi a bohaté poslal pryč s prázdnou.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54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Ujal se svého služebníka Izraele,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pamětliv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svého milosrdenství,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55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jež slíbil našim otcům, Abrahamovi a jeho potomkům na věky."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Lukáš 1:46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- 55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57224" y="121442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857224" y="785794"/>
            <a:ext cx="7786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Jak mluví o Boží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nezasloužené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milosti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Nový zákon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714348" y="2281190"/>
            <a:ext cx="735811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Podobenství o milosrdném Samaritánovi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Podobenství o modlícím se celníkovi a farizeovi v chrámě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Podobenství o dělnících na vinici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Podobenství o necitelném (nemilosrdném) správci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Jaký byl Ježíšův postoj k celníkům a „hříšníkům“?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Koho ježíš uzdravoval a jak?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Koho Ježíš povolal za nejbližší spolupracovníky?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57224" y="16309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Ježíš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857224" y="785794"/>
            <a:ext cx="7786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Jak mluví o Boží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nezasloužené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milosti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Nový zákon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714348" y="1643050"/>
            <a:ext cx="792961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Jednoznačný důraz na Boží milost jako cestu ke spasení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Vyvolenost, dodržování přikázání ani zásluhy jsou důležitou součástí, ale naprosto nejsou rozhodující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Milostí tedy jste spaseni skrze víru.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Spasení není z vás, je to Boží dar; není z vašich skutků, takže se nikdo nemůže chlubit. 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Jsme přece jeho dílo, v Kristu Ježíši stvořeni k tomu, abychom konali dobré skutky, které nám Bůh připravil.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Efezským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2:8-10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Mzdou hříchu je smrt, ale darem Boží milosti je život věčný v Kristu Ježíši, našem Pánu.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Římanům 6:23 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57224" y="12858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857224" y="785794"/>
            <a:ext cx="7786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 co dnes?</a:t>
            </a:r>
          </a:p>
        </p:txBody>
      </p:sp>
      <p:sp>
        <p:nvSpPr>
          <p:cNvPr id="8" name="Obdélník 7"/>
          <p:cNvSpPr/>
          <p:nvPr/>
        </p:nvSpPr>
        <p:spPr>
          <a:xfrm>
            <a:off x="714348" y="1357298"/>
            <a:ext cx="78581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Představa pokání je pro moderního člověka nejen nezvyklá, ale i těžko přijatelná. Postup „lítost – obrácení – odpuštění“ se totiž nemůže stát obecným právním pravidlem a myšlenka, že obrácený hříšník je cennější než spravedlivý člověk, je v důsledku téměř anarchická. 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Nicméně je také zřejmé, že jen upřímným přiznáním a </a:t>
            </a:r>
            <a:r>
              <a:rPr lang="cs-CZ" sz="2000" dirty="0" smtClean="0">
                <a:latin typeface="Arial" pitchFamily="34" charset="0"/>
                <a:cs typeface="Arial" pitchFamily="34" charset="0"/>
                <a:hlinkClick r:id="rId2" tooltip="Odpuštění"/>
              </a:rPr>
              <a:t>odpuštěním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se dá spáchané zlo definitivně odstranit. Žádné lidské spolužití se tak bez odpuštění a smíření nemůže trvale obejít a dokonce i právo nutně potřebuje různé karikatury odpuštění, jako je promlčení zločinu nebo </a:t>
            </a:r>
            <a:r>
              <a:rPr lang="cs-CZ" sz="2000" dirty="0" smtClean="0">
                <a:latin typeface="Arial" pitchFamily="34" charset="0"/>
                <a:cs typeface="Arial" pitchFamily="34" charset="0"/>
                <a:hlinkClick r:id="rId3" tooltip="Prezident"/>
              </a:rPr>
              <a:t>prezidentská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milost. Přes všechno paradoxnost si tak staré pojmy pokání a odpuštění zachovávají i svůj lidský a společenský význam, který nelze ničím nahradit.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2040617"/>
            <a:ext cx="742952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Augustin ve 4./5. století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Martin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Luther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 16. století</a:t>
            </a:r>
          </a:p>
          <a:p>
            <a:pPr>
              <a:lnSpc>
                <a:spcPct val="150000"/>
              </a:lnSpc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69294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Významné osobnosti v dějinách, které se problematikou zabývaly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571604" y="3342031"/>
            <a:ext cx="55007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latin typeface="Arial" pitchFamily="34" charset="0"/>
                <a:cs typeface="Arial" pitchFamily="34" charset="0"/>
              </a:rPr>
              <a:t>Mzdou hříchu je smrt, ale darem Boží milosti je život věčný v Kristu Ježíši, našem Pánu. Římanům 6:23 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0034" y="1812185"/>
            <a:ext cx="7715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</a:p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ANEB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JAK PŘEMÝŠLÍ BŮH?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571472" y="2007580"/>
            <a:ext cx="821537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Spasení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z praslovanského </a:t>
            </a:r>
            <a:r>
              <a:rPr lang="cs-CZ" sz="2800" i="1" dirty="0" smtClean="0"/>
              <a:t>s</a:t>
            </a:r>
            <a:r>
              <a:rPr lang="ru-RU" sz="2800" i="1" dirty="0" smtClean="0"/>
              <a:t>ъ</a:t>
            </a:r>
            <a:r>
              <a:rPr lang="cs-CZ" sz="2800" i="1" dirty="0" smtClean="0"/>
              <a:t>pasti</a:t>
            </a:r>
            <a:r>
              <a:rPr lang="cs-CZ" sz="2800" dirty="0" smtClean="0"/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chránit stádo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Milost -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latinsky GRACIA,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Stč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 = láska</a:t>
            </a:r>
          </a:p>
          <a:p>
            <a:pPr>
              <a:lnSpc>
                <a:spcPct val="150000"/>
              </a:lnSpc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Pokání</a:t>
            </a:r>
            <a:r>
              <a:rPr lang="cs-C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- se odvozuje od slovesa „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káti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se, s praslovanským „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kajati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“ - trestat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928662" y="1214422"/>
            <a:ext cx="27146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Význam slov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hnutý roh 7"/>
          <p:cNvSpPr/>
          <p:nvPr/>
        </p:nvSpPr>
        <p:spPr>
          <a:xfrm>
            <a:off x="785786" y="1643050"/>
            <a:ext cx="7715304" cy="33575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857364"/>
            <a:ext cx="742952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 JE SPASENÍ Z MILOSTI?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= Amnestie, časově omezená, každým osobně přijatá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= je zdarma (ne levně), bez vlastních zásluh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1785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857364"/>
            <a:ext cx="7429524" cy="73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Amnestie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5786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 SPASENÍ Z MILOSTI</a:t>
            </a: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1071538" y="2928934"/>
            <a:ext cx="578647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Proces, na který nemáme přímý vliv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„právní skutečnost“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Jsem zprostředkovateli (seznámit, ilustrovat, připomenout)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857364"/>
            <a:ext cx="7429524" cy="739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časově omezená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5786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 SPASENÍ Z MILOSTI</a:t>
            </a: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1000100" y="3143248"/>
            <a:ext cx="57864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Na zemi jsme reálně omezeni časem a příležitostmi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857364"/>
            <a:ext cx="7429524" cy="1305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každým osobně přijatá</a:t>
            </a:r>
          </a:p>
          <a:p>
            <a:pPr>
              <a:lnSpc>
                <a:spcPct val="150000"/>
              </a:lnSpc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5786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 SPASENÍ Z MILOSTI</a:t>
            </a:r>
          </a:p>
        </p:txBody>
      </p:sp>
      <p:sp>
        <p:nvSpPr>
          <p:cNvPr id="5" name="Obdélník 5"/>
          <p:cNvSpPr>
            <a:spLocks noChangeArrowheads="1"/>
          </p:cNvSpPr>
          <p:nvPr/>
        </p:nvSpPr>
        <p:spPr bwMode="auto">
          <a:xfrm>
            <a:off x="1000100" y="3071810"/>
            <a:ext cx="57864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Osobní připojení se k „navržené smlouvě“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857364"/>
            <a:ext cx="76438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je zdarma (ne levně), bez vlastních zásluh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1785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1000100" y="785794"/>
            <a:ext cx="5786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Definice SPASENÍ Z MILOSTI</a:t>
            </a:r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928662" y="2928934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Kde lidé přichází před Boha s vlastními zásluhami, milost přestává „fungovat“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Kde není vina (poznání hříchu), je milost zbytečná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3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POKÁNÍ A SPASENÍ Z MILOSTI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62" y="1571612"/>
            <a:ext cx="7429524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Úzká spojitost </a:t>
            </a:r>
            <a:r>
              <a:rPr lang="cs-CZ" sz="2800" b="1" i="1" dirty="0" smtClean="0">
                <a:latin typeface="Arial" pitchFamily="34" charset="0"/>
                <a:cs typeface="Arial" pitchFamily="34" charset="0"/>
              </a:rPr>
              <a:t>milost – milosrdenství</a:t>
            </a:r>
          </a:p>
          <a:p>
            <a:pPr>
              <a:lnSpc>
                <a:spcPct val="150000"/>
              </a:lnSpc>
            </a:pPr>
            <a:endParaRPr lang="cs-CZ" sz="28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Milost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převážně Boží vlastnost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Milosrdenství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– převážně lidský postoj</a:t>
            </a:r>
          </a:p>
          <a:p>
            <a:pPr>
              <a:lnSpc>
                <a:spcPct val="150000"/>
              </a:lnSpc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5786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MILOSRDENSTVÍ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1127</Words>
  <Application>Microsoft Office PowerPoint</Application>
  <PresentationFormat>Předvádění na obrazovce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 Eva I</dc:creator>
  <cp:lastModifiedBy> Eva I</cp:lastModifiedBy>
  <cp:revision>69</cp:revision>
  <dcterms:created xsi:type="dcterms:W3CDTF">2013-02-02T10:09:50Z</dcterms:created>
  <dcterms:modified xsi:type="dcterms:W3CDTF">2013-05-04T21:58:35Z</dcterms:modified>
</cp:coreProperties>
</file>