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1" d="100"/>
          <a:sy n="81" d="100"/>
        </p:scale>
        <p:origin x="-1704"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cs-CZ"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31.08.13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cs-CZ"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31.08.13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cs-CZ"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31.08.13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31.08.13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cs-CZ"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31.08.13</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cs-CZ"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31.08.13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cs-CZ"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31.08.13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cs-CZ"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31.08.13</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cs-CZ"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cs-CZ"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cs-CZ"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31.08.13</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cs-CZ"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cs-CZ"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cs-CZ"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cs-CZ"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31.08.13</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cs-CZ"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cs-CZ" smtClean="0"/>
              <a:t>Drag picture to placeholder or click icon to add</a:t>
            </a:r>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cs-CZ"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31.08.13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cs-CZ"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31.08.13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cs-CZ"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31.08.13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cs-CZ"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31.08.13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cs-CZ"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cs-CZ"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31.08.13</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cs-CZ"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cs-CZ"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cs-CZ"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cs-CZ"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31.08.13</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cs-CZ"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31.08.13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cs-CZ"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31.08.13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cs-CZ"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31.08.13</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cs-CZ"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31.08.13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cs-CZ"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cs-CZ" smtClean="0"/>
              <a:t>Click to edit Master text styles</a:t>
            </a:r>
          </a:p>
          <a:p>
            <a:pPr lvl="1"/>
            <a:r>
              <a:rPr lang="cs-CZ" smtClean="0"/>
              <a:t>Second level</a:t>
            </a:r>
          </a:p>
          <a:p>
            <a:pPr lvl="2"/>
            <a:r>
              <a:rPr lang="cs-CZ" smtClean="0"/>
              <a:t>Third level</a:t>
            </a:r>
          </a:p>
          <a:p>
            <a:pPr lvl="3"/>
            <a:r>
              <a:rPr lang="cs-CZ" smtClean="0"/>
              <a:t>Fourth level</a:t>
            </a:r>
          </a:p>
          <a:p>
            <a:pPr lvl="4"/>
            <a:r>
              <a:rPr lang="cs-CZ"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31.08.13</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69126" y="4624668"/>
            <a:ext cx="4574874" cy="933450"/>
          </a:xfrm>
        </p:spPr>
        <p:txBody>
          <a:bodyPr>
            <a:noAutofit/>
          </a:bodyPr>
          <a:lstStyle/>
          <a:p>
            <a:r>
              <a:rPr lang="en-US" sz="3800" b="1" dirty="0" err="1" smtClean="0">
                <a:latin typeface="Lucida Grande CE"/>
                <a:cs typeface="Lucida Grande CE"/>
              </a:rPr>
              <a:t>Žena</a:t>
            </a:r>
            <a:r>
              <a:rPr lang="en-US" sz="3800" b="1" dirty="0" smtClean="0">
                <a:latin typeface="Lucida Grande CE"/>
                <a:cs typeface="Lucida Grande CE"/>
              </a:rPr>
              <a:t> a </a:t>
            </a:r>
            <a:r>
              <a:rPr lang="en-US" sz="3800" b="1" dirty="0" err="1" smtClean="0">
                <a:latin typeface="Lucida Grande CE"/>
                <a:cs typeface="Lucida Grande CE"/>
              </a:rPr>
              <a:t>služba</a:t>
            </a:r>
            <a:r>
              <a:rPr lang="en-US" sz="3800" b="1" dirty="0" smtClean="0">
                <a:latin typeface="Lucida Grande CE"/>
                <a:cs typeface="Lucida Grande CE"/>
              </a:rPr>
              <a:t>…</a:t>
            </a:r>
            <a:endParaRPr lang="en-US" sz="3800" b="1" dirty="0">
              <a:latin typeface="Lucida Grande CE"/>
              <a:cs typeface="Lucida Grande CE"/>
            </a:endParaRPr>
          </a:p>
        </p:txBody>
      </p:sp>
      <p:sp>
        <p:nvSpPr>
          <p:cNvPr id="3" name="Subtitle 2"/>
          <p:cNvSpPr>
            <a:spLocks noGrp="1"/>
          </p:cNvSpPr>
          <p:nvPr>
            <p:ph type="subTitle" idx="1"/>
          </p:nvPr>
        </p:nvSpPr>
        <p:spPr/>
        <p:txBody>
          <a:bodyPr/>
          <a:lstStyle/>
          <a:p>
            <a:r>
              <a:rPr lang="en-US" dirty="0" err="1" smtClean="0"/>
              <a:t>Dáška</a:t>
            </a:r>
            <a:r>
              <a:rPr lang="en-US" dirty="0" smtClean="0"/>
              <a:t> </a:t>
            </a:r>
            <a:r>
              <a:rPr lang="en-US" dirty="0" err="1" smtClean="0"/>
              <a:t>Pospíšilová</a:t>
            </a:r>
            <a:r>
              <a:rPr lang="en-US" dirty="0" smtClean="0"/>
              <a:t>, EBED, 1.9.2013</a:t>
            </a:r>
            <a:endParaRPr lang="en-US" dirty="0"/>
          </a:p>
        </p:txBody>
      </p:sp>
    </p:spTree>
    <p:extLst>
      <p:ext uri="{BB962C8B-B14F-4D97-AF65-F5344CB8AC3E}">
        <p14:creationId xmlns:p14="http://schemas.microsoft.com/office/powerpoint/2010/main" val="194176333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505" y="228600"/>
            <a:ext cx="6191157" cy="6247202"/>
          </a:xfrm>
        </p:spPr>
        <p:txBody>
          <a:bodyPr>
            <a:noAutofit/>
          </a:bodyPr>
          <a:lstStyle/>
          <a:p>
            <a:pPr lvl="0"/>
            <a:r>
              <a:rPr lang="cs-CZ" sz="1700" b="1" dirty="0" smtClean="0">
                <a:latin typeface="Lucida Grande CE"/>
                <a:cs typeface="Lucida Grande CE"/>
              </a:rPr>
              <a:t>PRAKTICKY:</a:t>
            </a:r>
            <a:r>
              <a:rPr lang="cs-CZ" sz="1700" dirty="0">
                <a:latin typeface="Lucida Grande CE"/>
                <a:cs typeface="Lucida Grande CE"/>
              </a:rPr>
              <a:t> </a:t>
            </a:r>
            <a:r>
              <a:rPr lang="cs-CZ" sz="1700" b="1" dirty="0" smtClean="0">
                <a:latin typeface="Lucida Grande CE"/>
                <a:cs typeface="Lucida Grande CE"/>
              </a:rPr>
              <a:t>Priscilla</a:t>
            </a:r>
            <a:r>
              <a:rPr lang="cs-CZ" sz="1700" b="1" dirty="0">
                <a:latin typeface="Lucida Grande CE"/>
                <a:cs typeface="Lucida Grande CE"/>
              </a:rPr>
              <a:t>, spolupracovnice na Božím díle</a:t>
            </a:r>
            <a:r>
              <a:rPr lang="cs-CZ" sz="1700" b="1" dirty="0" smtClean="0">
                <a:latin typeface="Lucida Grande CE"/>
                <a:cs typeface="Lucida Grande CE"/>
              </a:rPr>
              <a:t>…</a:t>
            </a:r>
            <a:br>
              <a:rPr lang="cs-CZ" sz="1700" b="1" dirty="0" smtClean="0">
                <a:latin typeface="Lucida Grande CE"/>
                <a:cs typeface="Lucida Grande CE"/>
              </a:rPr>
            </a:br>
            <a:r>
              <a:rPr lang="cs-CZ" sz="1700" dirty="0">
                <a:latin typeface="Lucida Grande CE"/>
                <a:cs typeface="Lucida Grande CE"/>
              </a:rPr>
              <a:t/>
            </a:r>
            <a:br>
              <a:rPr lang="cs-CZ" sz="1700" dirty="0">
                <a:latin typeface="Lucida Grande CE"/>
                <a:cs typeface="Lucida Grande CE"/>
              </a:rPr>
            </a:br>
            <a:r>
              <a:rPr lang="cs-CZ" sz="1700" b="1" dirty="0" smtClean="0">
                <a:latin typeface="Lucida Grande CE"/>
                <a:cs typeface="Lucida Grande CE"/>
              </a:rPr>
              <a:t>Skutky </a:t>
            </a:r>
            <a:r>
              <a:rPr lang="cs-CZ" sz="1700" dirty="0">
                <a:latin typeface="Lucida Grande CE"/>
                <a:cs typeface="Lucida Grande CE"/>
              </a:rPr>
              <a:t>18, 1-4, 18-20, 24-26  </a:t>
            </a:r>
            <a:r>
              <a:rPr lang="cs-CZ" sz="1700" dirty="0" smtClean="0">
                <a:latin typeface="Lucida Grande CE"/>
                <a:cs typeface="Lucida Grande CE"/>
              </a:rPr>
              <a:t/>
            </a:r>
            <a:br>
              <a:rPr lang="cs-CZ" sz="1700" dirty="0" smtClean="0">
                <a:latin typeface="Lucida Grande CE"/>
                <a:cs typeface="Lucida Grande CE"/>
              </a:rPr>
            </a:br>
            <a:r>
              <a:rPr lang="cs-CZ" sz="1700" b="1" dirty="0" smtClean="0">
                <a:latin typeface="Lucida Grande CE"/>
                <a:cs typeface="Lucida Grande CE"/>
              </a:rPr>
              <a:t>Řím</a:t>
            </a:r>
            <a:r>
              <a:rPr lang="cs-CZ" sz="1700" b="1" dirty="0">
                <a:latin typeface="Lucida Grande CE"/>
                <a:cs typeface="Lucida Grande CE"/>
              </a:rPr>
              <a:t>.</a:t>
            </a:r>
            <a:r>
              <a:rPr lang="cs-CZ" sz="1700" dirty="0">
                <a:latin typeface="Lucida Grande CE"/>
                <a:cs typeface="Lucida Grande CE"/>
              </a:rPr>
              <a:t> 16, 3-5  </a:t>
            </a:r>
            <a:r>
              <a:rPr lang="cs-CZ" sz="1700" b="1" dirty="0">
                <a:latin typeface="Lucida Grande CE"/>
                <a:cs typeface="Lucida Grande CE"/>
              </a:rPr>
              <a:t>1. Korintským</a:t>
            </a:r>
            <a:r>
              <a:rPr lang="cs-CZ" sz="1700" dirty="0">
                <a:latin typeface="Lucida Grande CE"/>
                <a:cs typeface="Lucida Grande CE"/>
              </a:rPr>
              <a:t> 16, </a:t>
            </a:r>
            <a:r>
              <a:rPr lang="cs-CZ" sz="1700" dirty="0" smtClean="0">
                <a:latin typeface="Lucida Grande CE"/>
                <a:cs typeface="Lucida Grande CE"/>
              </a:rPr>
              <a:t>19</a:t>
            </a:r>
            <a:br>
              <a:rPr lang="cs-CZ" sz="1700" dirty="0" smtClean="0">
                <a:latin typeface="Lucida Grande CE"/>
                <a:cs typeface="Lucida Grande CE"/>
              </a:rPr>
            </a:br>
            <a:r>
              <a:rPr lang="cs-CZ" sz="1700" dirty="0">
                <a:latin typeface="Lucida Grande CE"/>
                <a:cs typeface="Lucida Grande CE"/>
              </a:rPr>
              <a:t/>
            </a:r>
            <a:br>
              <a:rPr lang="cs-CZ" sz="1700" dirty="0">
                <a:latin typeface="Lucida Grande CE"/>
                <a:cs typeface="Lucida Grande CE"/>
              </a:rPr>
            </a:br>
            <a:r>
              <a:rPr lang="cs-CZ" sz="1700" dirty="0" smtClean="0">
                <a:latin typeface="Lucida Grande CE"/>
                <a:cs typeface="Lucida Grande CE"/>
              </a:rPr>
              <a:t>1) Vyjmenuj </a:t>
            </a:r>
            <a:r>
              <a:rPr lang="cs-CZ" sz="1700" dirty="0">
                <a:latin typeface="Lucida Grande CE"/>
                <a:cs typeface="Lucida Grande CE"/>
              </a:rPr>
              <a:t>všechny sbory, kde Priscilla a její manžel sloužili. Co se z toho dozvídáme o její povaze?</a:t>
            </a:r>
            <a:br>
              <a:rPr lang="cs-CZ" sz="1700" dirty="0">
                <a:latin typeface="Lucida Grande CE"/>
                <a:cs typeface="Lucida Grande CE"/>
              </a:rPr>
            </a:br>
            <a:r>
              <a:rPr lang="cs-CZ" sz="1700" dirty="0" smtClean="0">
                <a:latin typeface="Lucida Grande CE"/>
                <a:cs typeface="Lucida Grande CE"/>
              </a:rPr>
              <a:t/>
            </a:r>
            <a:br>
              <a:rPr lang="cs-CZ" sz="1700" dirty="0" smtClean="0">
                <a:latin typeface="Lucida Grande CE"/>
                <a:cs typeface="Lucida Grande CE"/>
              </a:rPr>
            </a:br>
            <a:r>
              <a:rPr lang="cs-CZ" sz="1700" dirty="0" smtClean="0">
                <a:latin typeface="Lucida Grande CE"/>
                <a:cs typeface="Lucida Grande CE"/>
              </a:rPr>
              <a:t>2) Srovnejte </a:t>
            </a:r>
            <a:r>
              <a:rPr lang="cs-CZ" sz="1700" dirty="0">
                <a:latin typeface="Lucida Grande CE"/>
                <a:cs typeface="Lucida Grande CE"/>
              </a:rPr>
              <a:t>její oddanost evangeliu se Skutky 28, 30-31. Co se ukázalo jako skvělá možnost šíření evangelia?</a:t>
            </a:r>
            <a:br>
              <a:rPr lang="cs-CZ" sz="1700" dirty="0">
                <a:latin typeface="Lucida Grande CE"/>
                <a:cs typeface="Lucida Grande CE"/>
              </a:rPr>
            </a:br>
            <a:r>
              <a:rPr lang="cs-CZ" sz="1700" dirty="0" smtClean="0">
                <a:latin typeface="Lucida Grande CE"/>
                <a:cs typeface="Lucida Grande CE"/>
              </a:rPr>
              <a:t/>
            </a:r>
            <a:br>
              <a:rPr lang="cs-CZ" sz="1700" dirty="0" smtClean="0">
                <a:latin typeface="Lucida Grande CE"/>
                <a:cs typeface="Lucida Grande CE"/>
              </a:rPr>
            </a:br>
            <a:r>
              <a:rPr lang="cs-CZ" sz="1700" dirty="0" smtClean="0">
                <a:latin typeface="Lucida Grande CE"/>
                <a:cs typeface="Lucida Grande CE"/>
              </a:rPr>
              <a:t>3) Prostudujte </a:t>
            </a:r>
            <a:r>
              <a:rPr lang="cs-CZ" sz="1700" dirty="0">
                <a:latin typeface="Lucida Grande CE"/>
                <a:cs typeface="Lucida Grande CE"/>
              </a:rPr>
              <a:t>si její setkání s </a:t>
            </a:r>
            <a:r>
              <a:rPr lang="cs-CZ" sz="1700" dirty="0" smtClean="0">
                <a:latin typeface="Lucida Grande CE"/>
                <a:cs typeface="Lucida Grande CE"/>
              </a:rPr>
              <a:t>Apollem </a:t>
            </a:r>
            <a:r>
              <a:rPr lang="cs-CZ" sz="1700" dirty="0">
                <a:latin typeface="Lucida Grande CE"/>
                <a:cs typeface="Lucida Grande CE"/>
              </a:rPr>
              <a:t>ve světle 2. Tim. 2, 2, Fp 4,9. K čemu jste došli</a:t>
            </a:r>
            <a:r>
              <a:rPr lang="cs-CZ" sz="1700" dirty="0" smtClean="0">
                <a:latin typeface="Lucida Grande CE"/>
                <a:cs typeface="Lucida Grande CE"/>
              </a:rPr>
              <a:t>?</a:t>
            </a:r>
            <a:br>
              <a:rPr lang="cs-CZ" sz="1700" dirty="0" smtClean="0">
                <a:latin typeface="Lucida Grande CE"/>
                <a:cs typeface="Lucida Grande CE"/>
              </a:rPr>
            </a:br>
            <a:r>
              <a:rPr lang="cs-CZ" sz="1700" dirty="0" smtClean="0">
                <a:latin typeface="Lucida Grande CE"/>
                <a:cs typeface="Lucida Grande CE"/>
              </a:rPr>
              <a:t/>
            </a:r>
            <a:br>
              <a:rPr lang="cs-CZ" sz="1700" dirty="0" smtClean="0">
                <a:latin typeface="Lucida Grande CE"/>
                <a:cs typeface="Lucida Grande CE"/>
              </a:rPr>
            </a:br>
            <a:r>
              <a:rPr lang="cs-CZ" sz="1700" dirty="0" smtClean="0">
                <a:latin typeface="Lucida Grande CE"/>
                <a:cs typeface="Lucida Grande CE"/>
              </a:rPr>
              <a:t>4) Ve </a:t>
            </a:r>
            <a:r>
              <a:rPr lang="cs-CZ" sz="1700" dirty="0">
                <a:latin typeface="Lucida Grande CE"/>
                <a:cs typeface="Lucida Grande CE"/>
              </a:rPr>
              <a:t>Sk. 18, 24-26 najděte, jaké podmínky Priscilla splňovala, aby mohla dělat tuto službu?</a:t>
            </a:r>
            <a:br>
              <a:rPr lang="cs-CZ" sz="1700" dirty="0">
                <a:latin typeface="Lucida Grande CE"/>
                <a:cs typeface="Lucida Grande CE"/>
              </a:rPr>
            </a:br>
            <a:r>
              <a:rPr lang="cs-CZ" sz="1700" dirty="0" smtClean="0">
                <a:latin typeface="Lucida Grande CE"/>
                <a:cs typeface="Lucida Grande CE"/>
              </a:rPr>
              <a:t/>
            </a:r>
            <a:br>
              <a:rPr lang="cs-CZ" sz="1700" dirty="0" smtClean="0">
                <a:latin typeface="Lucida Grande CE"/>
                <a:cs typeface="Lucida Grande CE"/>
              </a:rPr>
            </a:br>
            <a:r>
              <a:rPr lang="cs-CZ" sz="1700" dirty="0" smtClean="0">
                <a:latin typeface="Lucida Grande CE"/>
                <a:cs typeface="Lucida Grande CE"/>
              </a:rPr>
              <a:t>5) Napiš </a:t>
            </a:r>
            <a:r>
              <a:rPr lang="cs-CZ" sz="1700" dirty="0">
                <a:latin typeface="Lucida Grande CE"/>
                <a:cs typeface="Lucida Grande CE"/>
              </a:rPr>
              <a:t>všechny možnosti, jichž Priscilla využila, aby se stala užitečným nástrojem zvěstování evangelia. Jak povzbudila či inspirovala tebe??? Jak ji můžeme následovat?</a:t>
            </a:r>
            <a:br>
              <a:rPr lang="cs-CZ" sz="1700" dirty="0">
                <a:latin typeface="Lucida Grande CE"/>
                <a:cs typeface="Lucida Grande CE"/>
              </a:rPr>
            </a:br>
            <a:endParaRPr lang="cs-CZ" sz="1700" dirty="0">
              <a:latin typeface="Lucida Grande CE"/>
              <a:cs typeface="Lucida Grande CE"/>
            </a:endParaRPr>
          </a:p>
        </p:txBody>
      </p:sp>
      <p:sp>
        <p:nvSpPr>
          <p:cNvPr id="3" name="Text Placeholder 2"/>
          <p:cNvSpPr>
            <a:spLocks noGrp="1"/>
          </p:cNvSpPr>
          <p:nvPr>
            <p:ph type="body" sz="half" idx="2"/>
          </p:nvPr>
        </p:nvSpPr>
        <p:spPr/>
        <p:txBody>
          <a:bodyPr/>
          <a:lstStyle/>
          <a:p>
            <a:r>
              <a:rPr lang="en-US" dirty="0" smtClean="0"/>
              <a:t/>
            </a:r>
            <a:br>
              <a:rPr lang="en-US" dirty="0" smtClean="0"/>
            </a:br>
            <a:endParaRPr lang="en-US" dirty="0"/>
          </a:p>
        </p:txBody>
      </p:sp>
    </p:spTree>
    <p:extLst>
      <p:ext uri="{BB962C8B-B14F-4D97-AF65-F5344CB8AC3E}">
        <p14:creationId xmlns:p14="http://schemas.microsoft.com/office/powerpoint/2010/main" val="11044839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Žena</a:t>
            </a:r>
            <a:r>
              <a:rPr lang="en-US" dirty="0"/>
              <a:t> a </a:t>
            </a:r>
            <a:r>
              <a:rPr lang="en-US" dirty="0" err="1"/>
              <a:t>služba</a:t>
            </a:r>
            <a:r>
              <a:rPr lang="en-US" dirty="0"/>
              <a:t>…</a:t>
            </a:r>
          </a:p>
        </p:txBody>
      </p:sp>
      <p:pic>
        <p:nvPicPr>
          <p:cNvPr id="5" name="Picture Placeholder 4" descr="woman-with-veil.jpg"/>
          <p:cNvPicPr>
            <a:picLocks noGrp="1" noChangeAspect="1"/>
          </p:cNvPicPr>
          <p:nvPr>
            <p:ph type="pic" idx="1"/>
          </p:nvPr>
        </p:nvPicPr>
        <p:blipFill>
          <a:blip r:embed="rId2">
            <a:extLst>
              <a:ext uri="{28A0092B-C50C-407E-A947-70E740481C1C}">
                <a14:useLocalDpi xmlns:a14="http://schemas.microsoft.com/office/drawing/2010/main" val="0"/>
              </a:ext>
            </a:extLst>
          </a:blip>
          <a:srcRect t="3927" b="3927"/>
          <a:stretch>
            <a:fillRect/>
          </a:stretch>
        </p:blipFill>
        <p:spPr/>
      </p:pic>
      <p:sp>
        <p:nvSpPr>
          <p:cNvPr id="4" name="Text Placeholder 3"/>
          <p:cNvSpPr>
            <a:spLocks noGrp="1"/>
          </p:cNvSpPr>
          <p:nvPr>
            <p:ph type="body" sz="half" idx="2"/>
          </p:nvPr>
        </p:nvSpPr>
        <p:spPr/>
        <p:txBody>
          <a:bodyPr/>
          <a:lstStyle/>
          <a:p>
            <a:r>
              <a:rPr lang="en-US" dirty="0" err="1"/>
              <a:t>Dáška</a:t>
            </a:r>
            <a:r>
              <a:rPr lang="en-US" dirty="0"/>
              <a:t> </a:t>
            </a:r>
            <a:r>
              <a:rPr lang="en-US" dirty="0" err="1"/>
              <a:t>Pospíšilová</a:t>
            </a:r>
            <a:r>
              <a:rPr lang="en-US" dirty="0"/>
              <a:t>, EBED, 1.9.2013</a:t>
            </a:r>
          </a:p>
          <a:p>
            <a:endParaRPr lang="en-US" dirty="0"/>
          </a:p>
        </p:txBody>
      </p:sp>
    </p:spTree>
    <p:extLst>
      <p:ext uri="{BB962C8B-B14F-4D97-AF65-F5344CB8AC3E}">
        <p14:creationId xmlns:p14="http://schemas.microsoft.com/office/powerpoint/2010/main" val="190323079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Žena</a:t>
            </a:r>
            <a:r>
              <a:rPr lang="en-US" dirty="0"/>
              <a:t> a </a:t>
            </a:r>
            <a:r>
              <a:rPr lang="en-US" dirty="0" err="1"/>
              <a:t>služba</a:t>
            </a:r>
            <a:r>
              <a:rPr lang="en-US" dirty="0"/>
              <a:t>…</a:t>
            </a:r>
          </a:p>
        </p:txBody>
      </p:sp>
      <p:pic>
        <p:nvPicPr>
          <p:cNvPr id="5" name="Picture Placeholder 4" descr="woman-with-veil.jpg"/>
          <p:cNvPicPr>
            <a:picLocks noGrp="1" noChangeAspect="1"/>
          </p:cNvPicPr>
          <p:nvPr>
            <p:ph type="pic" idx="1"/>
          </p:nvPr>
        </p:nvPicPr>
        <p:blipFill>
          <a:blip r:embed="rId2">
            <a:extLst>
              <a:ext uri="{28A0092B-C50C-407E-A947-70E740481C1C}">
                <a14:useLocalDpi xmlns:a14="http://schemas.microsoft.com/office/drawing/2010/main" val="0"/>
              </a:ext>
            </a:extLst>
          </a:blip>
          <a:srcRect t="3927" b="3927"/>
          <a:stretch>
            <a:fillRect/>
          </a:stretch>
        </p:blipFill>
        <p:spPr/>
      </p:pic>
      <p:sp>
        <p:nvSpPr>
          <p:cNvPr id="4" name="Text Placeholder 3"/>
          <p:cNvSpPr>
            <a:spLocks noGrp="1"/>
          </p:cNvSpPr>
          <p:nvPr>
            <p:ph type="body" sz="half" idx="2"/>
          </p:nvPr>
        </p:nvSpPr>
        <p:spPr/>
        <p:txBody>
          <a:bodyPr/>
          <a:lstStyle/>
          <a:p>
            <a:r>
              <a:rPr lang="en-US" dirty="0" err="1"/>
              <a:t>Dáška</a:t>
            </a:r>
            <a:r>
              <a:rPr lang="en-US" dirty="0"/>
              <a:t> </a:t>
            </a:r>
            <a:r>
              <a:rPr lang="en-US" dirty="0" err="1"/>
              <a:t>Pospíšilová</a:t>
            </a:r>
            <a:r>
              <a:rPr lang="en-US" dirty="0"/>
              <a:t>, EBED, 1.9.2013</a:t>
            </a:r>
          </a:p>
          <a:p>
            <a:endParaRPr lang="en-US" dirty="0"/>
          </a:p>
        </p:txBody>
      </p:sp>
    </p:spTree>
    <p:extLst>
      <p:ext uri="{BB962C8B-B14F-4D97-AF65-F5344CB8AC3E}">
        <p14:creationId xmlns:p14="http://schemas.microsoft.com/office/powerpoint/2010/main" val="26973561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Žena</a:t>
            </a:r>
            <a:r>
              <a:rPr lang="en-US" dirty="0" smtClean="0"/>
              <a:t> a </a:t>
            </a:r>
            <a:r>
              <a:rPr lang="en-US" dirty="0" err="1" smtClean="0"/>
              <a:t>služba</a:t>
            </a:r>
            <a:r>
              <a:rPr lang="en-US" dirty="0" smtClean="0"/>
              <a:t>…</a:t>
            </a:r>
            <a:endParaRPr lang="en-US" dirty="0"/>
          </a:p>
        </p:txBody>
      </p:sp>
      <p:sp>
        <p:nvSpPr>
          <p:cNvPr id="4" name="Text Placeholder 3"/>
          <p:cNvSpPr>
            <a:spLocks noGrp="1"/>
          </p:cNvSpPr>
          <p:nvPr>
            <p:ph type="body" sz="half" idx="2"/>
          </p:nvPr>
        </p:nvSpPr>
        <p:spPr/>
        <p:txBody>
          <a:bodyPr/>
          <a:lstStyle/>
          <a:p>
            <a:r>
              <a:rPr lang="en-US" dirty="0" err="1"/>
              <a:t>Dáška</a:t>
            </a:r>
            <a:r>
              <a:rPr lang="en-US" dirty="0"/>
              <a:t> </a:t>
            </a:r>
            <a:r>
              <a:rPr lang="en-US" dirty="0" err="1"/>
              <a:t>Pospíšilová</a:t>
            </a:r>
            <a:r>
              <a:rPr lang="en-US" dirty="0"/>
              <a:t>, EBED, 1.9.2013</a:t>
            </a:r>
          </a:p>
          <a:p>
            <a:endParaRPr lang="en-US" dirty="0"/>
          </a:p>
        </p:txBody>
      </p:sp>
      <p:sp>
        <p:nvSpPr>
          <p:cNvPr id="6" name="TextBox 5"/>
          <p:cNvSpPr txBox="1"/>
          <p:nvPr/>
        </p:nvSpPr>
        <p:spPr>
          <a:xfrm>
            <a:off x="365405" y="242184"/>
            <a:ext cx="6720901"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4800" b="1" dirty="0" smtClean="0">
                <a:solidFill>
                  <a:schemeClr val="accent2">
                    <a:lumMod val="90000"/>
                    <a:lumOff val="10000"/>
                  </a:schemeClr>
                </a:solidFill>
                <a:latin typeface="Lucida Grande CE"/>
                <a:cs typeface="Lucida Grande CE"/>
              </a:rPr>
              <a:t>1) </a:t>
            </a:r>
            <a:r>
              <a:rPr lang="en-US" sz="4800" b="1" dirty="0" err="1" smtClean="0">
                <a:solidFill>
                  <a:schemeClr val="accent2">
                    <a:lumMod val="90000"/>
                    <a:lumOff val="10000"/>
                  </a:schemeClr>
                </a:solidFill>
                <a:latin typeface="Lucida Grande CE"/>
                <a:cs typeface="Lucida Grande CE"/>
              </a:rPr>
              <a:t>Žena</a:t>
            </a:r>
            <a:r>
              <a:rPr lang="en-US" sz="4800" b="1" dirty="0" smtClean="0">
                <a:solidFill>
                  <a:schemeClr val="accent2">
                    <a:lumMod val="90000"/>
                    <a:lumOff val="10000"/>
                  </a:schemeClr>
                </a:solidFill>
                <a:latin typeface="Lucida Grande CE"/>
                <a:cs typeface="Lucida Grande CE"/>
              </a:rPr>
              <a:t> - </a:t>
            </a:r>
            <a:r>
              <a:rPr lang="cs-CZ" sz="4800" b="1" dirty="0" smtClean="0">
                <a:solidFill>
                  <a:schemeClr val="accent2">
                    <a:lumMod val="90000"/>
                    <a:lumOff val="10000"/>
                  </a:schemeClr>
                </a:solidFill>
                <a:latin typeface="Lucida Grande CE"/>
                <a:cs typeface="Lucida Grande CE"/>
              </a:rPr>
              <a:t>matka</a:t>
            </a:r>
            <a:endParaRPr lang="en-US" sz="4800" b="1" dirty="0">
              <a:solidFill>
                <a:schemeClr val="accent2">
                  <a:lumMod val="90000"/>
                  <a:lumOff val="10000"/>
                </a:schemeClr>
              </a:solidFill>
              <a:latin typeface="Lucida Grande CE"/>
              <a:cs typeface="Lucida Grande CE"/>
            </a:endParaRPr>
          </a:p>
        </p:txBody>
      </p:sp>
      <p:sp>
        <p:nvSpPr>
          <p:cNvPr id="9" name="Rectangle 8"/>
          <p:cNvSpPr/>
          <p:nvPr/>
        </p:nvSpPr>
        <p:spPr>
          <a:xfrm>
            <a:off x="365405" y="1420303"/>
            <a:ext cx="6191157" cy="3046988"/>
          </a:xfrm>
          <a:prstGeom prst="rect">
            <a:avLst/>
          </a:prstGeom>
        </p:spPr>
        <p:txBody>
          <a:bodyPr wrap="square">
            <a:spAutoFit/>
          </a:bodyPr>
          <a:lstStyle/>
          <a:p>
            <a:pPr marL="457200" indent="-457200">
              <a:buFontTx/>
              <a:buChar char="-"/>
            </a:pPr>
            <a:r>
              <a:rPr lang="cs-CZ" sz="3200" dirty="0" smtClean="0">
                <a:latin typeface="Lucida Grande CE"/>
                <a:cs typeface="Lucida Grande CE"/>
              </a:rPr>
              <a:t>nejen </a:t>
            </a:r>
            <a:r>
              <a:rPr lang="cs-CZ" sz="3200" b="1" dirty="0" smtClean="0">
                <a:latin typeface="Lucida Grande CE"/>
                <a:cs typeface="Lucida Grande CE"/>
              </a:rPr>
              <a:t>Eva</a:t>
            </a:r>
          </a:p>
          <a:p>
            <a:pPr marL="457200" indent="-457200">
              <a:buFontTx/>
              <a:buChar char="-"/>
            </a:pPr>
            <a:r>
              <a:rPr lang="cs-CZ" sz="3200" dirty="0" smtClean="0">
                <a:latin typeface="Lucida Grande CE"/>
                <a:cs typeface="Lucida Grande CE"/>
              </a:rPr>
              <a:t>matka Mojžíše – </a:t>
            </a:r>
            <a:r>
              <a:rPr lang="cs-CZ" sz="3200" b="1" dirty="0" err="1" smtClean="0">
                <a:latin typeface="Lucida Grande CE"/>
                <a:cs typeface="Lucida Grande CE"/>
              </a:rPr>
              <a:t>Jochebed</a:t>
            </a:r>
            <a:endParaRPr lang="cs-CZ" sz="3200" dirty="0" smtClean="0">
              <a:latin typeface="Lucida Grande CE"/>
              <a:cs typeface="Lucida Grande CE"/>
            </a:endParaRPr>
          </a:p>
          <a:p>
            <a:pPr marL="457200" indent="-457200">
              <a:buFontTx/>
              <a:buChar char="-"/>
            </a:pPr>
            <a:r>
              <a:rPr lang="cs-CZ" sz="3200" b="1" dirty="0" smtClean="0">
                <a:latin typeface="Lucida Grande CE"/>
                <a:cs typeface="Lucida Grande CE"/>
              </a:rPr>
              <a:t>Rebeka </a:t>
            </a:r>
            <a:r>
              <a:rPr lang="cs-CZ" sz="3200" dirty="0">
                <a:latin typeface="Lucida Grande CE"/>
                <a:cs typeface="Lucida Grande CE"/>
              </a:rPr>
              <a:t>- matka </a:t>
            </a:r>
            <a:r>
              <a:rPr lang="cs-CZ" sz="3200" dirty="0" smtClean="0">
                <a:latin typeface="Lucida Grande CE"/>
                <a:cs typeface="Lucida Grande CE"/>
              </a:rPr>
              <a:t>Jákoba</a:t>
            </a:r>
          </a:p>
          <a:p>
            <a:pPr marL="457200" indent="-457200">
              <a:buFontTx/>
              <a:buChar char="-"/>
            </a:pPr>
            <a:r>
              <a:rPr lang="cs-CZ" sz="3200" b="1" dirty="0" err="1" smtClean="0">
                <a:latin typeface="Lucida Grande CE"/>
                <a:cs typeface="Lucida Grande CE"/>
              </a:rPr>
              <a:t>Chana</a:t>
            </a:r>
            <a:r>
              <a:rPr lang="cs-CZ" sz="3200" b="1" dirty="0" smtClean="0">
                <a:latin typeface="Lucida Grande CE"/>
                <a:cs typeface="Lucida Grande CE"/>
              </a:rPr>
              <a:t> </a:t>
            </a:r>
            <a:r>
              <a:rPr lang="cs-CZ" sz="3200" dirty="0">
                <a:latin typeface="Lucida Grande CE"/>
                <a:cs typeface="Lucida Grande CE"/>
              </a:rPr>
              <a:t>- žena </a:t>
            </a:r>
            <a:r>
              <a:rPr lang="cs-CZ" sz="3200" dirty="0" smtClean="0">
                <a:latin typeface="Lucida Grande CE"/>
                <a:cs typeface="Lucida Grande CE"/>
              </a:rPr>
              <a:t>modlitby</a:t>
            </a:r>
          </a:p>
          <a:p>
            <a:pPr marL="457200" indent="-457200">
              <a:buFontTx/>
              <a:buChar char="-"/>
            </a:pPr>
            <a:r>
              <a:rPr lang="cs-CZ" sz="3200" b="1" dirty="0" smtClean="0">
                <a:latin typeface="Lucida Grande CE"/>
                <a:cs typeface="Lucida Grande CE"/>
              </a:rPr>
              <a:t>Marie </a:t>
            </a:r>
            <a:r>
              <a:rPr lang="cs-CZ" sz="3200" dirty="0">
                <a:latin typeface="Lucida Grande CE"/>
                <a:cs typeface="Lucida Grande CE"/>
              </a:rPr>
              <a:t>- </a:t>
            </a:r>
            <a:r>
              <a:rPr lang="cs-CZ" sz="3200" dirty="0" smtClean="0">
                <a:latin typeface="Lucida Grande CE"/>
                <a:cs typeface="Lucida Grande CE"/>
              </a:rPr>
              <a:t>matka Ježíše</a:t>
            </a:r>
          </a:p>
          <a:p>
            <a:pPr marL="457200" indent="-457200">
              <a:buFontTx/>
              <a:buChar char="-"/>
            </a:pPr>
            <a:r>
              <a:rPr lang="cs-CZ" sz="3200" dirty="0" smtClean="0">
                <a:latin typeface="Lucida Grande CE"/>
                <a:cs typeface="Lucida Grande CE"/>
              </a:rPr>
              <a:t>nebo </a:t>
            </a:r>
            <a:r>
              <a:rPr lang="cs-CZ" sz="3200" b="1" dirty="0">
                <a:latin typeface="Lucida Grande CE"/>
                <a:cs typeface="Lucida Grande CE"/>
              </a:rPr>
              <a:t>Alžběta </a:t>
            </a:r>
            <a:endParaRPr lang="en-US" sz="3200" dirty="0">
              <a:latin typeface="Lucida Grande CE"/>
              <a:cs typeface="Lucida Grande CE"/>
            </a:endParaRPr>
          </a:p>
        </p:txBody>
      </p:sp>
    </p:spTree>
    <p:extLst>
      <p:ext uri="{BB962C8B-B14F-4D97-AF65-F5344CB8AC3E}">
        <p14:creationId xmlns:p14="http://schemas.microsoft.com/office/powerpoint/2010/main" val="16015884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blinds(horizontal)">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blinds(horizontal)">
                                      <p:cBhvr>
                                        <p:cTn id="17" dur="5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blinds(horizontal)">
                                      <p:cBhvr>
                                        <p:cTn id="22" dur="500"/>
                                        <p:tgtEl>
                                          <p:spTgt spid="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blinds(horizontal)">
                                      <p:cBhvr>
                                        <p:cTn id="27" dur="500"/>
                                        <p:tgtEl>
                                          <p:spTgt spid="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blinds(horizontal)">
                                      <p:cBhvr>
                                        <p:cTn id="32" dur="500"/>
                                        <p:tgtEl>
                                          <p:spTgt spid="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Effect transition="in" filter="blinds(horizontal)">
                                      <p:cBhvr>
                                        <p:cTn id="37"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Žena</a:t>
            </a:r>
            <a:r>
              <a:rPr lang="en-US" dirty="0" smtClean="0"/>
              <a:t> a </a:t>
            </a:r>
            <a:r>
              <a:rPr lang="en-US" dirty="0" err="1" smtClean="0"/>
              <a:t>služba</a:t>
            </a:r>
            <a:r>
              <a:rPr lang="en-US" dirty="0" smtClean="0"/>
              <a:t>…</a:t>
            </a:r>
            <a:endParaRPr lang="en-US" dirty="0"/>
          </a:p>
        </p:txBody>
      </p:sp>
      <p:sp>
        <p:nvSpPr>
          <p:cNvPr id="4" name="Text Placeholder 3"/>
          <p:cNvSpPr>
            <a:spLocks noGrp="1"/>
          </p:cNvSpPr>
          <p:nvPr>
            <p:ph type="body" sz="half" idx="2"/>
          </p:nvPr>
        </p:nvSpPr>
        <p:spPr/>
        <p:txBody>
          <a:bodyPr/>
          <a:lstStyle/>
          <a:p>
            <a:r>
              <a:rPr lang="en-US" dirty="0" err="1"/>
              <a:t>Dáška</a:t>
            </a:r>
            <a:r>
              <a:rPr lang="en-US" dirty="0"/>
              <a:t> </a:t>
            </a:r>
            <a:r>
              <a:rPr lang="en-US" dirty="0" err="1"/>
              <a:t>Pospíšilová</a:t>
            </a:r>
            <a:r>
              <a:rPr lang="en-US" dirty="0"/>
              <a:t>, EBED, 1.9.2013</a:t>
            </a:r>
          </a:p>
          <a:p>
            <a:endParaRPr lang="en-US" dirty="0"/>
          </a:p>
        </p:txBody>
      </p:sp>
      <p:sp>
        <p:nvSpPr>
          <p:cNvPr id="6" name="TextBox 5"/>
          <p:cNvSpPr txBox="1"/>
          <p:nvPr/>
        </p:nvSpPr>
        <p:spPr>
          <a:xfrm>
            <a:off x="365406" y="242184"/>
            <a:ext cx="6611156"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4800" b="1" dirty="0" smtClean="0">
                <a:solidFill>
                  <a:schemeClr val="accent2">
                    <a:lumMod val="90000"/>
                    <a:lumOff val="10000"/>
                  </a:schemeClr>
                </a:solidFill>
                <a:latin typeface="Lucida Grande CE"/>
                <a:cs typeface="Lucida Grande CE"/>
              </a:rPr>
              <a:t>2) </a:t>
            </a:r>
            <a:r>
              <a:rPr lang="en-US" sz="4800" b="1" dirty="0" err="1" smtClean="0">
                <a:solidFill>
                  <a:schemeClr val="accent2">
                    <a:lumMod val="90000"/>
                    <a:lumOff val="10000"/>
                  </a:schemeClr>
                </a:solidFill>
                <a:latin typeface="Lucida Grande CE"/>
                <a:cs typeface="Lucida Grande CE"/>
              </a:rPr>
              <a:t>Žena</a:t>
            </a:r>
            <a:r>
              <a:rPr lang="en-US" sz="4800" b="1" dirty="0" smtClean="0">
                <a:solidFill>
                  <a:schemeClr val="accent2">
                    <a:lumMod val="90000"/>
                    <a:lumOff val="10000"/>
                  </a:schemeClr>
                </a:solidFill>
                <a:latin typeface="Lucida Grande CE"/>
                <a:cs typeface="Lucida Grande CE"/>
              </a:rPr>
              <a:t> - </a:t>
            </a:r>
            <a:r>
              <a:rPr lang="en-US" sz="4800" b="1" dirty="0" err="1" smtClean="0">
                <a:solidFill>
                  <a:schemeClr val="accent2">
                    <a:lumMod val="90000"/>
                    <a:lumOff val="10000"/>
                  </a:schemeClr>
                </a:solidFill>
                <a:latin typeface="Lucida Grande CE"/>
                <a:cs typeface="Lucida Grande CE"/>
              </a:rPr>
              <a:t>manželka</a:t>
            </a:r>
            <a:endParaRPr lang="en-US" sz="4800" b="1" dirty="0">
              <a:solidFill>
                <a:schemeClr val="accent2">
                  <a:lumMod val="90000"/>
                  <a:lumOff val="10000"/>
                </a:schemeClr>
              </a:solidFill>
              <a:latin typeface="Lucida Grande CE"/>
              <a:cs typeface="Lucida Grande CE"/>
            </a:endParaRPr>
          </a:p>
        </p:txBody>
      </p:sp>
      <p:sp>
        <p:nvSpPr>
          <p:cNvPr id="9" name="Rectangle 8"/>
          <p:cNvSpPr/>
          <p:nvPr/>
        </p:nvSpPr>
        <p:spPr>
          <a:xfrm>
            <a:off x="365405" y="1420303"/>
            <a:ext cx="6191157" cy="3046988"/>
          </a:xfrm>
          <a:prstGeom prst="rect">
            <a:avLst/>
          </a:prstGeom>
        </p:spPr>
        <p:txBody>
          <a:bodyPr wrap="square">
            <a:spAutoFit/>
          </a:bodyPr>
          <a:lstStyle/>
          <a:p>
            <a:pPr marL="457200" indent="-457200">
              <a:buFontTx/>
              <a:buChar char="-"/>
            </a:pPr>
            <a:r>
              <a:rPr lang="cs-CZ" sz="3200" b="1" dirty="0" smtClean="0">
                <a:latin typeface="Lucida Grande CE"/>
                <a:cs typeface="Lucida Grande CE"/>
              </a:rPr>
              <a:t>Jobova žena</a:t>
            </a:r>
          </a:p>
          <a:p>
            <a:pPr marL="457200" indent="-457200">
              <a:buFontTx/>
              <a:buChar char="-"/>
            </a:pPr>
            <a:r>
              <a:rPr lang="cs-CZ" sz="3200" b="1" dirty="0" smtClean="0">
                <a:latin typeface="Lucida Grande CE"/>
                <a:cs typeface="Lucida Grande CE"/>
              </a:rPr>
              <a:t>Sára</a:t>
            </a:r>
            <a:endParaRPr lang="cs-CZ" sz="3200" dirty="0" smtClean="0">
              <a:latin typeface="Lucida Grande CE"/>
              <a:cs typeface="Lucida Grande CE"/>
            </a:endParaRPr>
          </a:p>
          <a:p>
            <a:pPr marL="457200" indent="-457200">
              <a:buFontTx/>
              <a:buChar char="-"/>
            </a:pPr>
            <a:r>
              <a:rPr lang="cs-CZ" sz="3200" b="1" dirty="0" err="1" smtClean="0">
                <a:latin typeface="Lucida Grande CE"/>
                <a:cs typeface="Lucida Grande CE"/>
              </a:rPr>
              <a:t>Sipora</a:t>
            </a:r>
            <a:endParaRPr lang="cs-CZ" sz="3200" dirty="0" smtClean="0">
              <a:latin typeface="Lucida Grande CE"/>
              <a:cs typeface="Lucida Grande CE"/>
            </a:endParaRPr>
          </a:p>
          <a:p>
            <a:pPr marL="457200" indent="-457200">
              <a:buFontTx/>
              <a:buChar char="-"/>
            </a:pPr>
            <a:r>
              <a:rPr lang="cs-CZ" sz="3200" b="1" dirty="0" err="1" smtClean="0">
                <a:latin typeface="Lucida Grande CE"/>
                <a:cs typeface="Lucida Grande CE"/>
              </a:rPr>
              <a:t>Míkol</a:t>
            </a:r>
            <a:endParaRPr lang="cs-CZ" sz="3200" dirty="0" smtClean="0">
              <a:latin typeface="Lucida Grande CE"/>
              <a:cs typeface="Lucida Grande CE"/>
            </a:endParaRPr>
          </a:p>
          <a:p>
            <a:pPr marL="457200" indent="-457200">
              <a:buFontTx/>
              <a:buChar char="-"/>
            </a:pPr>
            <a:r>
              <a:rPr lang="cs-CZ" sz="3200" b="1" dirty="0">
                <a:latin typeface="Lucida Grande CE"/>
                <a:cs typeface="Lucida Grande CE"/>
              </a:rPr>
              <a:t>ž</a:t>
            </a:r>
            <a:r>
              <a:rPr lang="cs-CZ" sz="3200" b="1" dirty="0" smtClean="0">
                <a:latin typeface="Lucida Grande CE"/>
                <a:cs typeface="Lucida Grande CE"/>
              </a:rPr>
              <a:t>ena ap. Petra</a:t>
            </a:r>
            <a:endParaRPr lang="cs-CZ" sz="3200" dirty="0" smtClean="0">
              <a:latin typeface="Lucida Grande CE"/>
              <a:cs typeface="Lucida Grande CE"/>
            </a:endParaRPr>
          </a:p>
          <a:p>
            <a:pPr marL="457200" indent="-457200">
              <a:buFontTx/>
              <a:buChar char="-"/>
            </a:pPr>
            <a:r>
              <a:rPr lang="cs-CZ" sz="3200" b="1" dirty="0" smtClean="0">
                <a:latin typeface="Lucida Grande CE"/>
                <a:cs typeface="Lucida Grande CE"/>
              </a:rPr>
              <a:t>Ester </a:t>
            </a:r>
            <a:endParaRPr lang="en-US" sz="3200" dirty="0">
              <a:latin typeface="Lucida Grande CE"/>
              <a:cs typeface="Lucida Grande CE"/>
            </a:endParaRPr>
          </a:p>
        </p:txBody>
      </p:sp>
    </p:spTree>
    <p:extLst>
      <p:ext uri="{BB962C8B-B14F-4D97-AF65-F5344CB8AC3E}">
        <p14:creationId xmlns:p14="http://schemas.microsoft.com/office/powerpoint/2010/main" val="88571631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blinds(horizontal)">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blinds(horizontal)">
                                      <p:cBhvr>
                                        <p:cTn id="17" dur="5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blinds(horizontal)">
                                      <p:cBhvr>
                                        <p:cTn id="22" dur="500"/>
                                        <p:tgtEl>
                                          <p:spTgt spid="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blinds(horizontal)">
                                      <p:cBhvr>
                                        <p:cTn id="27" dur="500"/>
                                        <p:tgtEl>
                                          <p:spTgt spid="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blinds(horizontal)">
                                      <p:cBhvr>
                                        <p:cTn id="32" dur="500"/>
                                        <p:tgtEl>
                                          <p:spTgt spid="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Effect transition="in" filter="blinds(horizontal)">
                                      <p:cBhvr>
                                        <p:cTn id="37"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Žena</a:t>
            </a:r>
            <a:r>
              <a:rPr lang="en-US" dirty="0" smtClean="0"/>
              <a:t> a </a:t>
            </a:r>
            <a:r>
              <a:rPr lang="en-US" dirty="0" err="1" smtClean="0"/>
              <a:t>služba</a:t>
            </a:r>
            <a:r>
              <a:rPr lang="en-US" dirty="0" smtClean="0"/>
              <a:t>…</a:t>
            </a:r>
            <a:endParaRPr lang="en-US" dirty="0"/>
          </a:p>
        </p:txBody>
      </p:sp>
      <p:sp>
        <p:nvSpPr>
          <p:cNvPr id="4" name="Text Placeholder 3"/>
          <p:cNvSpPr>
            <a:spLocks noGrp="1"/>
          </p:cNvSpPr>
          <p:nvPr>
            <p:ph type="body" sz="half" idx="2"/>
          </p:nvPr>
        </p:nvSpPr>
        <p:spPr/>
        <p:txBody>
          <a:bodyPr/>
          <a:lstStyle/>
          <a:p>
            <a:r>
              <a:rPr lang="en-US" dirty="0" err="1"/>
              <a:t>Dáška</a:t>
            </a:r>
            <a:r>
              <a:rPr lang="en-US" dirty="0"/>
              <a:t> </a:t>
            </a:r>
            <a:r>
              <a:rPr lang="en-US" dirty="0" err="1"/>
              <a:t>Pospíšilová</a:t>
            </a:r>
            <a:r>
              <a:rPr lang="en-US" dirty="0"/>
              <a:t>, EBED, 1.9.2013</a:t>
            </a:r>
          </a:p>
          <a:p>
            <a:endParaRPr lang="en-US" dirty="0"/>
          </a:p>
        </p:txBody>
      </p:sp>
      <p:sp>
        <p:nvSpPr>
          <p:cNvPr id="6" name="TextBox 5"/>
          <p:cNvSpPr txBox="1"/>
          <p:nvPr/>
        </p:nvSpPr>
        <p:spPr>
          <a:xfrm>
            <a:off x="365406" y="242184"/>
            <a:ext cx="6611156"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4800" b="1" dirty="0">
                <a:solidFill>
                  <a:schemeClr val="accent2">
                    <a:lumMod val="90000"/>
                    <a:lumOff val="10000"/>
                  </a:schemeClr>
                </a:solidFill>
                <a:latin typeface="Lucida Grande CE"/>
                <a:cs typeface="Lucida Grande CE"/>
              </a:rPr>
              <a:t>3</a:t>
            </a:r>
            <a:r>
              <a:rPr lang="en-US" sz="4800" b="1" dirty="0" smtClean="0">
                <a:solidFill>
                  <a:schemeClr val="accent2">
                    <a:lumMod val="90000"/>
                    <a:lumOff val="10000"/>
                  </a:schemeClr>
                </a:solidFill>
                <a:latin typeface="Lucida Grande CE"/>
                <a:cs typeface="Lucida Grande CE"/>
              </a:rPr>
              <a:t>) </a:t>
            </a:r>
            <a:r>
              <a:rPr lang="en-US" sz="4800" b="1" dirty="0" err="1" smtClean="0">
                <a:solidFill>
                  <a:schemeClr val="accent2">
                    <a:lumMod val="90000"/>
                    <a:lumOff val="10000"/>
                  </a:schemeClr>
                </a:solidFill>
                <a:latin typeface="Lucida Grande CE"/>
                <a:cs typeface="Lucida Grande CE"/>
              </a:rPr>
              <a:t>Žena</a:t>
            </a:r>
            <a:r>
              <a:rPr lang="en-US" sz="4800" b="1" dirty="0" smtClean="0">
                <a:solidFill>
                  <a:schemeClr val="accent2">
                    <a:lumMod val="90000"/>
                    <a:lumOff val="10000"/>
                  </a:schemeClr>
                </a:solidFill>
                <a:latin typeface="Lucida Grande CE"/>
                <a:cs typeface="Lucida Grande CE"/>
              </a:rPr>
              <a:t> - </a:t>
            </a:r>
            <a:r>
              <a:rPr lang="en-US" sz="4800" b="1" dirty="0" err="1" smtClean="0">
                <a:solidFill>
                  <a:schemeClr val="accent2">
                    <a:lumMod val="90000"/>
                    <a:lumOff val="10000"/>
                  </a:schemeClr>
                </a:solidFill>
                <a:latin typeface="Lucida Grande CE"/>
                <a:cs typeface="Lucida Grande CE"/>
              </a:rPr>
              <a:t>prorokyně</a:t>
            </a:r>
            <a:endParaRPr lang="en-US" sz="4800" b="1" dirty="0">
              <a:solidFill>
                <a:schemeClr val="accent2">
                  <a:lumMod val="90000"/>
                  <a:lumOff val="10000"/>
                </a:schemeClr>
              </a:solidFill>
              <a:latin typeface="Lucida Grande CE"/>
              <a:cs typeface="Lucida Grande CE"/>
            </a:endParaRPr>
          </a:p>
        </p:txBody>
      </p:sp>
      <p:sp>
        <p:nvSpPr>
          <p:cNvPr id="9" name="Rectangle 8"/>
          <p:cNvSpPr/>
          <p:nvPr/>
        </p:nvSpPr>
        <p:spPr>
          <a:xfrm>
            <a:off x="365405" y="1420303"/>
            <a:ext cx="6191157" cy="2554545"/>
          </a:xfrm>
          <a:prstGeom prst="rect">
            <a:avLst/>
          </a:prstGeom>
        </p:spPr>
        <p:txBody>
          <a:bodyPr wrap="square">
            <a:spAutoFit/>
          </a:bodyPr>
          <a:lstStyle/>
          <a:p>
            <a:pPr marL="457200" indent="-457200">
              <a:buFontTx/>
              <a:buChar char="-"/>
            </a:pPr>
            <a:r>
              <a:rPr lang="cs-CZ" sz="3200" b="1" dirty="0" smtClean="0">
                <a:latin typeface="Lucida Grande CE"/>
                <a:cs typeface="Lucida Grande CE"/>
              </a:rPr>
              <a:t>Miriam</a:t>
            </a:r>
          </a:p>
          <a:p>
            <a:pPr marL="457200" indent="-457200">
              <a:buFontTx/>
              <a:buChar char="-"/>
            </a:pPr>
            <a:r>
              <a:rPr lang="cs-CZ" sz="3200" b="1" dirty="0" smtClean="0">
                <a:latin typeface="Lucida Grande CE"/>
                <a:cs typeface="Lucida Grande CE"/>
              </a:rPr>
              <a:t>Debora</a:t>
            </a:r>
            <a:endParaRPr lang="cs-CZ" sz="3200" dirty="0" smtClean="0">
              <a:latin typeface="Lucida Grande CE"/>
              <a:cs typeface="Lucida Grande CE"/>
            </a:endParaRPr>
          </a:p>
          <a:p>
            <a:pPr marL="457200" indent="-457200">
              <a:buFontTx/>
              <a:buChar char="-"/>
            </a:pPr>
            <a:r>
              <a:rPr lang="cs-CZ" sz="3200" b="1" dirty="0" smtClean="0">
                <a:latin typeface="Lucida Grande CE"/>
                <a:cs typeface="Lucida Grande CE"/>
              </a:rPr>
              <a:t>Anna</a:t>
            </a:r>
            <a:endParaRPr lang="cs-CZ" sz="3200" dirty="0" smtClean="0">
              <a:latin typeface="Lucida Grande CE"/>
              <a:cs typeface="Lucida Grande CE"/>
            </a:endParaRPr>
          </a:p>
          <a:p>
            <a:pPr marL="457200" indent="-457200">
              <a:buFontTx/>
              <a:buChar char="-"/>
            </a:pPr>
            <a:r>
              <a:rPr lang="cs-CZ" sz="3200" b="1" dirty="0" smtClean="0">
                <a:latin typeface="Lucida Grande CE"/>
                <a:cs typeface="Lucida Grande CE"/>
              </a:rPr>
              <a:t>4 dcery Filipa</a:t>
            </a:r>
            <a:endParaRPr lang="cs-CZ" sz="3200" dirty="0" smtClean="0">
              <a:latin typeface="Lucida Grande CE"/>
              <a:cs typeface="Lucida Grande CE"/>
            </a:endParaRPr>
          </a:p>
          <a:p>
            <a:pPr marL="457200" indent="-457200">
              <a:buFontTx/>
              <a:buChar char="-"/>
            </a:pPr>
            <a:r>
              <a:rPr lang="cs-CZ" sz="3200" b="1" dirty="0" smtClean="0">
                <a:latin typeface="Lucida Grande CE"/>
                <a:cs typeface="Lucida Grande CE"/>
              </a:rPr>
              <a:t>moje „maličkost“</a:t>
            </a:r>
            <a:endParaRPr lang="en-US" sz="3200" dirty="0">
              <a:latin typeface="Lucida Grande CE"/>
              <a:cs typeface="Lucida Grande CE"/>
            </a:endParaRPr>
          </a:p>
        </p:txBody>
      </p:sp>
    </p:spTree>
    <p:extLst>
      <p:ext uri="{BB962C8B-B14F-4D97-AF65-F5344CB8AC3E}">
        <p14:creationId xmlns:p14="http://schemas.microsoft.com/office/powerpoint/2010/main" val="231608337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blinds(horizontal)">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blinds(horizontal)">
                                      <p:cBhvr>
                                        <p:cTn id="17" dur="5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blinds(horizontal)">
                                      <p:cBhvr>
                                        <p:cTn id="22" dur="500"/>
                                        <p:tgtEl>
                                          <p:spTgt spid="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blinds(horizontal)">
                                      <p:cBhvr>
                                        <p:cTn id="27" dur="500"/>
                                        <p:tgtEl>
                                          <p:spTgt spid="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blinds(horizontal)">
                                      <p:cBhvr>
                                        <p:cTn id="32"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Žena</a:t>
            </a:r>
            <a:r>
              <a:rPr lang="en-US" dirty="0" smtClean="0"/>
              <a:t> a </a:t>
            </a:r>
            <a:r>
              <a:rPr lang="en-US" dirty="0" err="1" smtClean="0"/>
              <a:t>služba</a:t>
            </a:r>
            <a:r>
              <a:rPr lang="en-US" dirty="0" smtClean="0"/>
              <a:t>…</a:t>
            </a:r>
            <a:endParaRPr lang="en-US" dirty="0"/>
          </a:p>
        </p:txBody>
      </p:sp>
      <p:sp>
        <p:nvSpPr>
          <p:cNvPr id="4" name="Text Placeholder 3"/>
          <p:cNvSpPr>
            <a:spLocks noGrp="1"/>
          </p:cNvSpPr>
          <p:nvPr>
            <p:ph type="body" sz="half" idx="2"/>
          </p:nvPr>
        </p:nvSpPr>
        <p:spPr/>
        <p:txBody>
          <a:bodyPr/>
          <a:lstStyle/>
          <a:p>
            <a:r>
              <a:rPr lang="en-US" dirty="0" err="1"/>
              <a:t>Dáška</a:t>
            </a:r>
            <a:r>
              <a:rPr lang="en-US" dirty="0"/>
              <a:t> </a:t>
            </a:r>
            <a:r>
              <a:rPr lang="en-US" dirty="0" err="1"/>
              <a:t>Pospíšilová</a:t>
            </a:r>
            <a:r>
              <a:rPr lang="en-US" dirty="0"/>
              <a:t>, EBED, 1.9.2013</a:t>
            </a:r>
          </a:p>
          <a:p>
            <a:endParaRPr lang="en-US" dirty="0"/>
          </a:p>
        </p:txBody>
      </p:sp>
      <p:sp>
        <p:nvSpPr>
          <p:cNvPr id="6" name="TextBox 5"/>
          <p:cNvSpPr txBox="1"/>
          <p:nvPr/>
        </p:nvSpPr>
        <p:spPr>
          <a:xfrm>
            <a:off x="365404" y="242184"/>
            <a:ext cx="7551817"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4800" b="1" dirty="0" smtClean="0">
                <a:solidFill>
                  <a:schemeClr val="accent2">
                    <a:lumMod val="90000"/>
                    <a:lumOff val="10000"/>
                  </a:schemeClr>
                </a:solidFill>
                <a:latin typeface="Lucida Grande CE"/>
                <a:cs typeface="Lucida Grande CE"/>
              </a:rPr>
              <a:t>4) </a:t>
            </a:r>
            <a:r>
              <a:rPr lang="en-US" sz="4800" b="1" dirty="0" err="1" smtClean="0">
                <a:solidFill>
                  <a:schemeClr val="accent2">
                    <a:lumMod val="90000"/>
                    <a:lumOff val="10000"/>
                  </a:schemeClr>
                </a:solidFill>
                <a:latin typeface="Lucida Grande CE"/>
                <a:cs typeface="Lucida Grande CE"/>
              </a:rPr>
              <a:t>Žena</a:t>
            </a:r>
            <a:r>
              <a:rPr lang="en-US" sz="4800" b="1" dirty="0" smtClean="0">
                <a:solidFill>
                  <a:schemeClr val="accent2">
                    <a:lumMod val="90000"/>
                    <a:lumOff val="10000"/>
                  </a:schemeClr>
                </a:solidFill>
                <a:latin typeface="Lucida Grande CE"/>
                <a:cs typeface="Lucida Grande CE"/>
              </a:rPr>
              <a:t> - </a:t>
            </a:r>
            <a:r>
              <a:rPr lang="en-US" sz="4800" b="1" dirty="0" err="1" smtClean="0">
                <a:solidFill>
                  <a:schemeClr val="accent2">
                    <a:lumMod val="90000"/>
                    <a:lumOff val="10000"/>
                  </a:schemeClr>
                </a:solidFill>
                <a:latin typeface="Lucida Grande CE"/>
                <a:cs typeface="Lucida Grande CE"/>
              </a:rPr>
              <a:t>modlitebnice</a:t>
            </a:r>
            <a:endParaRPr lang="en-US" sz="4800" b="1" dirty="0">
              <a:solidFill>
                <a:schemeClr val="accent2">
                  <a:lumMod val="90000"/>
                  <a:lumOff val="10000"/>
                </a:schemeClr>
              </a:solidFill>
              <a:latin typeface="Lucida Grande CE"/>
              <a:cs typeface="Lucida Grande CE"/>
            </a:endParaRPr>
          </a:p>
        </p:txBody>
      </p:sp>
      <p:sp>
        <p:nvSpPr>
          <p:cNvPr id="9" name="Rectangle 8"/>
          <p:cNvSpPr/>
          <p:nvPr/>
        </p:nvSpPr>
        <p:spPr>
          <a:xfrm>
            <a:off x="365405" y="1420303"/>
            <a:ext cx="6191157" cy="1077218"/>
          </a:xfrm>
          <a:prstGeom prst="rect">
            <a:avLst/>
          </a:prstGeom>
        </p:spPr>
        <p:txBody>
          <a:bodyPr wrap="square">
            <a:spAutoFit/>
          </a:bodyPr>
          <a:lstStyle/>
          <a:p>
            <a:pPr marL="457200" indent="-457200">
              <a:buFontTx/>
              <a:buChar char="-"/>
            </a:pPr>
            <a:r>
              <a:rPr lang="cs-CZ" sz="3200" b="1" dirty="0" err="1" smtClean="0">
                <a:latin typeface="Lucida Grande CE"/>
                <a:cs typeface="Lucida Grande CE"/>
              </a:rPr>
              <a:t>Chana</a:t>
            </a:r>
            <a:endParaRPr lang="cs-CZ" sz="3200" b="1" dirty="0" smtClean="0">
              <a:latin typeface="Lucida Grande CE"/>
              <a:cs typeface="Lucida Grande CE"/>
            </a:endParaRPr>
          </a:p>
          <a:p>
            <a:pPr marL="457200" indent="-457200">
              <a:buFontTx/>
              <a:buChar char="-"/>
            </a:pPr>
            <a:r>
              <a:rPr lang="cs-CZ" sz="3200" b="1" dirty="0" smtClean="0">
                <a:latin typeface="Lucida Grande CE"/>
                <a:cs typeface="Lucida Grande CE"/>
              </a:rPr>
              <a:t>Anna</a:t>
            </a:r>
            <a:endParaRPr lang="en-US" sz="3200" dirty="0">
              <a:latin typeface="Lucida Grande CE"/>
              <a:cs typeface="Lucida Grande CE"/>
            </a:endParaRPr>
          </a:p>
        </p:txBody>
      </p:sp>
    </p:spTree>
    <p:extLst>
      <p:ext uri="{BB962C8B-B14F-4D97-AF65-F5344CB8AC3E}">
        <p14:creationId xmlns:p14="http://schemas.microsoft.com/office/powerpoint/2010/main" val="20319411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blinds(horizontal)">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blinds(horizontal)">
                                      <p:cBhvr>
                                        <p:cTn id="17" dur="500"/>
                                        <p:tgtEl>
                                          <p:spTgt spid="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9879" y="5508344"/>
            <a:ext cx="6191157" cy="833718"/>
          </a:xfrm>
        </p:spPr>
        <p:txBody>
          <a:bodyPr/>
          <a:lstStyle/>
          <a:p>
            <a:r>
              <a:rPr lang="en-US" dirty="0" err="1" smtClean="0"/>
              <a:t>Žena</a:t>
            </a:r>
            <a:r>
              <a:rPr lang="en-US" dirty="0" smtClean="0"/>
              <a:t> a </a:t>
            </a:r>
            <a:r>
              <a:rPr lang="en-US" dirty="0" err="1" smtClean="0"/>
              <a:t>služba</a:t>
            </a:r>
            <a:r>
              <a:rPr lang="en-US" dirty="0" smtClean="0"/>
              <a:t>…</a:t>
            </a:r>
            <a:endParaRPr lang="en-US" dirty="0"/>
          </a:p>
        </p:txBody>
      </p:sp>
      <p:sp>
        <p:nvSpPr>
          <p:cNvPr id="4" name="Text Placeholder 3"/>
          <p:cNvSpPr>
            <a:spLocks noGrp="1"/>
          </p:cNvSpPr>
          <p:nvPr>
            <p:ph type="body" sz="half" idx="2"/>
          </p:nvPr>
        </p:nvSpPr>
        <p:spPr>
          <a:xfrm>
            <a:off x="5789879" y="6342062"/>
            <a:ext cx="6191157" cy="402648"/>
          </a:xfrm>
        </p:spPr>
        <p:txBody>
          <a:bodyPr/>
          <a:lstStyle/>
          <a:p>
            <a:r>
              <a:rPr lang="en-US" dirty="0" err="1"/>
              <a:t>Dáška</a:t>
            </a:r>
            <a:r>
              <a:rPr lang="en-US" dirty="0"/>
              <a:t> </a:t>
            </a:r>
            <a:r>
              <a:rPr lang="en-US" dirty="0" err="1"/>
              <a:t>Pospíšilová</a:t>
            </a:r>
            <a:r>
              <a:rPr lang="en-US" dirty="0"/>
              <a:t>, EBED, 1.9.2013</a:t>
            </a:r>
          </a:p>
          <a:p>
            <a:endParaRPr lang="en-US" dirty="0"/>
          </a:p>
        </p:txBody>
      </p:sp>
      <p:sp>
        <p:nvSpPr>
          <p:cNvPr id="6" name="TextBox 5"/>
          <p:cNvSpPr txBox="1"/>
          <p:nvPr/>
        </p:nvSpPr>
        <p:spPr>
          <a:xfrm>
            <a:off x="365405" y="242184"/>
            <a:ext cx="7630205"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4800" b="1" dirty="0" smtClean="0">
                <a:solidFill>
                  <a:schemeClr val="accent2">
                    <a:lumMod val="90000"/>
                    <a:lumOff val="10000"/>
                  </a:schemeClr>
                </a:solidFill>
                <a:latin typeface="Lucida Grande CE"/>
                <a:cs typeface="Lucida Grande CE"/>
              </a:rPr>
              <a:t>5) </a:t>
            </a:r>
            <a:r>
              <a:rPr lang="en-US" sz="4800" b="1" dirty="0" err="1" smtClean="0">
                <a:solidFill>
                  <a:schemeClr val="accent2">
                    <a:lumMod val="90000"/>
                    <a:lumOff val="10000"/>
                  </a:schemeClr>
                </a:solidFill>
                <a:latin typeface="Lucida Grande CE"/>
                <a:cs typeface="Lucida Grande CE"/>
              </a:rPr>
              <a:t>Žena</a:t>
            </a:r>
            <a:r>
              <a:rPr lang="en-US" sz="4800" b="1" dirty="0" smtClean="0">
                <a:solidFill>
                  <a:schemeClr val="accent2">
                    <a:lumMod val="90000"/>
                    <a:lumOff val="10000"/>
                  </a:schemeClr>
                </a:solidFill>
                <a:latin typeface="Lucida Grande CE"/>
                <a:cs typeface="Lucida Grande CE"/>
              </a:rPr>
              <a:t> – </a:t>
            </a:r>
            <a:r>
              <a:rPr lang="en-US" sz="4800" b="1" dirty="0" err="1" smtClean="0">
                <a:solidFill>
                  <a:schemeClr val="accent2">
                    <a:lumMod val="90000"/>
                    <a:lumOff val="10000"/>
                  </a:schemeClr>
                </a:solidFill>
                <a:latin typeface="Lucida Grande CE"/>
                <a:cs typeface="Lucida Grande CE"/>
              </a:rPr>
              <a:t>prakt</a:t>
            </a:r>
            <a:r>
              <a:rPr lang="en-US" sz="4800" b="1" dirty="0" smtClean="0">
                <a:solidFill>
                  <a:schemeClr val="accent2">
                    <a:lumMod val="90000"/>
                    <a:lumOff val="10000"/>
                  </a:schemeClr>
                </a:solidFill>
                <a:latin typeface="Lucida Grande CE"/>
                <a:cs typeface="Lucida Grande CE"/>
              </a:rPr>
              <a:t>. </a:t>
            </a:r>
            <a:r>
              <a:rPr lang="en-US" sz="4800" b="1" dirty="0" err="1" smtClean="0">
                <a:solidFill>
                  <a:schemeClr val="accent2">
                    <a:lumMod val="90000"/>
                    <a:lumOff val="10000"/>
                  </a:schemeClr>
                </a:solidFill>
                <a:latin typeface="Lucida Grande CE"/>
                <a:cs typeface="Lucida Grande CE"/>
              </a:rPr>
              <a:t>služba</a:t>
            </a:r>
            <a:endParaRPr lang="en-US" sz="4800" b="1" dirty="0">
              <a:solidFill>
                <a:schemeClr val="accent2">
                  <a:lumMod val="90000"/>
                  <a:lumOff val="10000"/>
                </a:schemeClr>
              </a:solidFill>
              <a:latin typeface="Lucida Grande CE"/>
              <a:cs typeface="Lucida Grande CE"/>
            </a:endParaRPr>
          </a:p>
        </p:txBody>
      </p:sp>
      <p:sp>
        <p:nvSpPr>
          <p:cNvPr id="9" name="Rectangle 8"/>
          <p:cNvSpPr/>
          <p:nvPr/>
        </p:nvSpPr>
        <p:spPr>
          <a:xfrm>
            <a:off x="365405" y="1323997"/>
            <a:ext cx="6191157" cy="5016758"/>
          </a:xfrm>
          <a:prstGeom prst="rect">
            <a:avLst/>
          </a:prstGeom>
        </p:spPr>
        <p:txBody>
          <a:bodyPr wrap="square">
            <a:spAutoFit/>
          </a:bodyPr>
          <a:lstStyle/>
          <a:p>
            <a:pPr marL="457200" indent="-457200">
              <a:buFontTx/>
              <a:buChar char="-"/>
            </a:pPr>
            <a:r>
              <a:rPr lang="cs-CZ" sz="3200" b="1" dirty="0">
                <a:latin typeface="Lucida Grande CE"/>
                <a:cs typeface="Lucida Grande CE"/>
              </a:rPr>
              <a:t>v</a:t>
            </a:r>
            <a:r>
              <a:rPr lang="cs-CZ" sz="3200" b="1" dirty="0" smtClean="0">
                <a:latin typeface="Lucida Grande CE"/>
                <a:cs typeface="Lucida Grande CE"/>
              </a:rPr>
              <a:t>dova ze </a:t>
            </a:r>
            <a:r>
              <a:rPr lang="cs-CZ" sz="3200" b="1" dirty="0" err="1" smtClean="0">
                <a:latin typeface="Lucida Grande CE"/>
                <a:cs typeface="Lucida Grande CE"/>
              </a:rPr>
              <a:t>Sarepty</a:t>
            </a:r>
            <a:endParaRPr lang="cs-CZ" sz="3200" b="1" dirty="0" smtClean="0">
              <a:latin typeface="Lucida Grande CE"/>
              <a:cs typeface="Lucida Grande CE"/>
            </a:endParaRPr>
          </a:p>
          <a:p>
            <a:pPr marL="457200" indent="-457200">
              <a:buFontTx/>
              <a:buChar char="-"/>
            </a:pPr>
            <a:r>
              <a:rPr lang="cs-CZ" sz="3200" b="1" dirty="0" err="1" smtClean="0">
                <a:latin typeface="Lucida Grande CE"/>
                <a:cs typeface="Lucida Grande CE"/>
              </a:rPr>
              <a:t>Sunamitka</a:t>
            </a:r>
            <a:endParaRPr lang="cs-CZ" sz="3200" dirty="0" smtClean="0">
              <a:latin typeface="Lucida Grande CE"/>
              <a:cs typeface="Lucida Grande CE"/>
            </a:endParaRPr>
          </a:p>
          <a:p>
            <a:pPr marL="457200" indent="-457200">
              <a:buFontTx/>
              <a:buChar char="-"/>
            </a:pPr>
            <a:r>
              <a:rPr lang="cs-CZ" sz="3200" b="1" dirty="0">
                <a:latin typeface="Lucida Grande CE"/>
                <a:cs typeface="Lucida Grande CE"/>
              </a:rPr>
              <a:t>ž</a:t>
            </a:r>
            <a:r>
              <a:rPr lang="cs-CZ" sz="3200" b="1" dirty="0" smtClean="0">
                <a:latin typeface="Lucida Grande CE"/>
                <a:cs typeface="Lucida Grande CE"/>
              </a:rPr>
              <a:t>idovské děvčátko</a:t>
            </a:r>
            <a:endParaRPr lang="cs-CZ" sz="3200" dirty="0" smtClean="0">
              <a:latin typeface="Lucida Grande CE"/>
              <a:cs typeface="Lucida Grande CE"/>
            </a:endParaRPr>
          </a:p>
          <a:p>
            <a:pPr marL="457200" indent="-457200">
              <a:buFontTx/>
              <a:buChar char="-"/>
            </a:pPr>
            <a:r>
              <a:rPr lang="cs-CZ" sz="3200" b="1" dirty="0">
                <a:latin typeface="Lucida Grande CE"/>
                <a:cs typeface="Lucida Grande CE"/>
              </a:rPr>
              <a:t>n</a:t>
            </a:r>
            <a:r>
              <a:rPr lang="cs-CZ" sz="3200" b="1" dirty="0" smtClean="0">
                <a:latin typeface="Lucida Grande CE"/>
                <a:cs typeface="Lucida Grande CE"/>
              </a:rPr>
              <a:t>evěstka </a:t>
            </a:r>
            <a:r>
              <a:rPr lang="cs-CZ" sz="3200" b="1" dirty="0" err="1" smtClean="0">
                <a:latin typeface="Lucida Grande CE"/>
                <a:cs typeface="Lucida Grande CE"/>
              </a:rPr>
              <a:t>Rachab</a:t>
            </a:r>
            <a:endParaRPr lang="cs-CZ" sz="3200" dirty="0" smtClean="0">
              <a:latin typeface="Lucida Grande CE"/>
              <a:cs typeface="Lucida Grande CE"/>
            </a:endParaRPr>
          </a:p>
          <a:p>
            <a:pPr marL="457200" indent="-457200">
              <a:buFontTx/>
              <a:buChar char="-"/>
            </a:pPr>
            <a:r>
              <a:rPr lang="cs-CZ" sz="3200" b="1" dirty="0" err="1" smtClean="0">
                <a:latin typeface="Lucida Grande CE"/>
                <a:cs typeface="Lucida Grande CE"/>
              </a:rPr>
              <a:t>Dorkas</a:t>
            </a:r>
            <a:endParaRPr lang="cs-CZ" sz="3200" dirty="0" smtClean="0">
              <a:latin typeface="Lucida Grande CE"/>
              <a:cs typeface="Lucida Grande CE"/>
            </a:endParaRPr>
          </a:p>
          <a:p>
            <a:pPr marL="457200" indent="-457200">
              <a:buFontTx/>
              <a:buChar char="-"/>
            </a:pPr>
            <a:r>
              <a:rPr lang="cs-CZ" sz="3200" b="1" dirty="0" err="1" smtClean="0">
                <a:latin typeface="Lucida Grande CE"/>
                <a:cs typeface="Lucida Grande CE"/>
              </a:rPr>
              <a:t>Priscila</a:t>
            </a:r>
            <a:endParaRPr lang="cs-CZ" sz="3200" b="1" dirty="0" smtClean="0">
              <a:latin typeface="Lucida Grande CE"/>
              <a:cs typeface="Lucida Grande CE"/>
            </a:endParaRPr>
          </a:p>
          <a:p>
            <a:pPr marL="457200" indent="-457200">
              <a:buFontTx/>
              <a:buChar char="-"/>
            </a:pPr>
            <a:r>
              <a:rPr lang="cs-CZ" sz="3200" b="1" dirty="0" smtClean="0">
                <a:latin typeface="Lucida Grande CE"/>
                <a:cs typeface="Lucida Grande CE"/>
              </a:rPr>
              <a:t>Lydie</a:t>
            </a:r>
          </a:p>
          <a:p>
            <a:pPr marL="457200" indent="-457200">
              <a:buFontTx/>
              <a:buChar char="-"/>
            </a:pPr>
            <a:r>
              <a:rPr lang="cs-CZ" sz="3200" b="1" dirty="0" smtClean="0">
                <a:latin typeface="Lucida Grande CE"/>
                <a:cs typeface="Lucida Grande CE"/>
              </a:rPr>
              <a:t>Marie a Marta z </a:t>
            </a:r>
            <a:r>
              <a:rPr lang="cs-CZ" sz="3200" b="1" dirty="0" err="1" smtClean="0">
                <a:latin typeface="Lucida Grande CE"/>
                <a:cs typeface="Lucida Grande CE"/>
              </a:rPr>
              <a:t>Betánie</a:t>
            </a:r>
            <a:endParaRPr lang="cs-CZ" sz="3200" b="1" dirty="0" smtClean="0">
              <a:latin typeface="Lucida Grande CE"/>
              <a:cs typeface="Lucida Grande CE"/>
            </a:endParaRPr>
          </a:p>
          <a:p>
            <a:pPr marL="457200" indent="-457200">
              <a:buFontTx/>
              <a:buChar char="-"/>
            </a:pPr>
            <a:r>
              <a:rPr lang="cs-CZ" sz="3200" dirty="0">
                <a:latin typeface="Lucida Grande CE"/>
                <a:cs typeface="Lucida Grande CE"/>
              </a:rPr>
              <a:t>ž</a:t>
            </a:r>
            <a:r>
              <a:rPr lang="en-US" sz="3200" dirty="0" err="1" smtClean="0">
                <a:latin typeface="Lucida Grande CE"/>
                <a:cs typeface="Lucida Grande CE"/>
              </a:rPr>
              <a:t>eny</a:t>
            </a:r>
            <a:r>
              <a:rPr lang="cs-CZ" sz="3200" dirty="0" smtClean="0">
                <a:latin typeface="Lucida Grande CE"/>
                <a:cs typeface="Lucida Grande CE"/>
              </a:rPr>
              <a:t>,</a:t>
            </a:r>
            <a:r>
              <a:rPr lang="en-US" sz="3200" dirty="0" smtClean="0">
                <a:latin typeface="Lucida Grande CE"/>
                <a:cs typeface="Lucida Grande CE"/>
              </a:rPr>
              <a:t> co </a:t>
            </a:r>
            <a:r>
              <a:rPr lang="en-US" sz="3200" dirty="0" err="1" smtClean="0">
                <a:latin typeface="Lucida Grande CE"/>
                <a:cs typeface="Lucida Grande CE"/>
              </a:rPr>
              <a:t>chodil</a:t>
            </a:r>
            <a:r>
              <a:rPr lang="cs-CZ" sz="3200" dirty="0" smtClean="0">
                <a:latin typeface="Lucida Grande CE"/>
                <a:cs typeface="Lucida Grande CE"/>
              </a:rPr>
              <a:t>y</a:t>
            </a:r>
            <a:r>
              <a:rPr lang="en-US" sz="3200" dirty="0" smtClean="0">
                <a:latin typeface="Lucida Grande CE"/>
                <a:cs typeface="Lucida Grande CE"/>
              </a:rPr>
              <a:t> s </a:t>
            </a:r>
            <a:r>
              <a:rPr lang="en-US" sz="3200" dirty="0" err="1" smtClean="0">
                <a:latin typeface="Lucida Grande CE"/>
                <a:cs typeface="Lucida Grande CE"/>
              </a:rPr>
              <a:t>Ježíšem</a:t>
            </a:r>
            <a:endParaRPr lang="en-US" sz="3200" dirty="0" smtClean="0">
              <a:latin typeface="Lucida Grande CE"/>
              <a:cs typeface="Lucida Grande CE"/>
            </a:endParaRPr>
          </a:p>
          <a:p>
            <a:pPr marL="457200" indent="-457200">
              <a:buFontTx/>
              <a:buChar char="-"/>
            </a:pPr>
            <a:r>
              <a:rPr lang="en-US" sz="3200" dirty="0" err="1" smtClean="0">
                <a:latin typeface="Lucida Grande CE"/>
                <a:cs typeface="Lucida Grande CE"/>
              </a:rPr>
              <a:t>chudá</a:t>
            </a:r>
            <a:r>
              <a:rPr lang="en-US" sz="3200" dirty="0" smtClean="0">
                <a:latin typeface="Lucida Grande CE"/>
                <a:cs typeface="Lucida Grande CE"/>
              </a:rPr>
              <a:t> </a:t>
            </a:r>
            <a:r>
              <a:rPr lang="en-US" sz="3200" dirty="0" err="1" smtClean="0">
                <a:latin typeface="Lucida Grande CE"/>
                <a:cs typeface="Lucida Grande CE"/>
              </a:rPr>
              <a:t>vdova</a:t>
            </a:r>
            <a:endParaRPr lang="en-US" sz="3200" dirty="0">
              <a:latin typeface="Lucida Grande CE"/>
              <a:cs typeface="Lucida Grande CE"/>
            </a:endParaRPr>
          </a:p>
        </p:txBody>
      </p:sp>
    </p:spTree>
    <p:extLst>
      <p:ext uri="{BB962C8B-B14F-4D97-AF65-F5344CB8AC3E}">
        <p14:creationId xmlns:p14="http://schemas.microsoft.com/office/powerpoint/2010/main" val="17660611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blinds(horizontal)">
                                      <p:cBhvr>
                                        <p:cTn id="12" dur="500"/>
                                        <p:tgtEl>
                                          <p:spTgt spid="9">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9">
                                            <p:txEl>
                                              <p:pRg st="1" end="1"/>
                                            </p:txEl>
                                          </p:spTgt>
                                        </p:tgtEl>
                                        <p:attrNameLst>
                                          <p:attrName>style.visibility</p:attrName>
                                        </p:attrNameLst>
                                      </p:cBhvr>
                                      <p:to>
                                        <p:strVal val="visible"/>
                                      </p:to>
                                    </p:set>
                                    <p:animEffect transition="in" filter="blinds(horizontal)">
                                      <p:cBhvr>
                                        <p:cTn id="17" dur="500"/>
                                        <p:tgtEl>
                                          <p:spTgt spid="9">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9">
                                            <p:txEl>
                                              <p:pRg st="2" end="2"/>
                                            </p:txEl>
                                          </p:spTgt>
                                        </p:tgtEl>
                                        <p:attrNameLst>
                                          <p:attrName>style.visibility</p:attrName>
                                        </p:attrNameLst>
                                      </p:cBhvr>
                                      <p:to>
                                        <p:strVal val="visible"/>
                                      </p:to>
                                    </p:set>
                                    <p:animEffect transition="in" filter="blinds(horizontal)">
                                      <p:cBhvr>
                                        <p:cTn id="22" dur="500"/>
                                        <p:tgtEl>
                                          <p:spTgt spid="9">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animEffect transition="in" filter="blinds(horizontal)">
                                      <p:cBhvr>
                                        <p:cTn id="27" dur="500"/>
                                        <p:tgtEl>
                                          <p:spTgt spid="9">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9">
                                            <p:txEl>
                                              <p:pRg st="4" end="4"/>
                                            </p:txEl>
                                          </p:spTgt>
                                        </p:tgtEl>
                                        <p:attrNameLst>
                                          <p:attrName>style.visibility</p:attrName>
                                        </p:attrNameLst>
                                      </p:cBhvr>
                                      <p:to>
                                        <p:strVal val="visible"/>
                                      </p:to>
                                    </p:set>
                                    <p:animEffect transition="in" filter="blinds(horizontal)">
                                      <p:cBhvr>
                                        <p:cTn id="32" dur="500"/>
                                        <p:tgtEl>
                                          <p:spTgt spid="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9">
                                            <p:txEl>
                                              <p:pRg st="5" end="5"/>
                                            </p:txEl>
                                          </p:spTgt>
                                        </p:tgtEl>
                                        <p:attrNameLst>
                                          <p:attrName>style.visibility</p:attrName>
                                        </p:attrNameLst>
                                      </p:cBhvr>
                                      <p:to>
                                        <p:strVal val="visible"/>
                                      </p:to>
                                    </p:set>
                                    <p:animEffect transition="in" filter="blinds(horizontal)">
                                      <p:cBhvr>
                                        <p:cTn id="37" dur="500"/>
                                        <p:tgtEl>
                                          <p:spTgt spid="9">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9">
                                            <p:txEl>
                                              <p:pRg st="6" end="6"/>
                                            </p:txEl>
                                          </p:spTgt>
                                        </p:tgtEl>
                                        <p:attrNameLst>
                                          <p:attrName>style.visibility</p:attrName>
                                        </p:attrNameLst>
                                      </p:cBhvr>
                                      <p:to>
                                        <p:strVal val="visible"/>
                                      </p:to>
                                    </p:set>
                                    <p:animEffect transition="in" filter="blinds(horizontal)">
                                      <p:cBhvr>
                                        <p:cTn id="42" dur="500"/>
                                        <p:tgtEl>
                                          <p:spTgt spid="9">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9">
                                            <p:txEl>
                                              <p:pRg st="7" end="7"/>
                                            </p:txEl>
                                          </p:spTgt>
                                        </p:tgtEl>
                                        <p:attrNameLst>
                                          <p:attrName>style.visibility</p:attrName>
                                        </p:attrNameLst>
                                      </p:cBhvr>
                                      <p:to>
                                        <p:strVal val="visible"/>
                                      </p:to>
                                    </p:set>
                                    <p:animEffect transition="in" filter="blinds(horizontal)">
                                      <p:cBhvr>
                                        <p:cTn id="47" dur="500"/>
                                        <p:tgtEl>
                                          <p:spTgt spid="9">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9">
                                            <p:txEl>
                                              <p:pRg st="8" end="8"/>
                                            </p:txEl>
                                          </p:spTgt>
                                        </p:tgtEl>
                                        <p:attrNameLst>
                                          <p:attrName>style.visibility</p:attrName>
                                        </p:attrNameLst>
                                      </p:cBhvr>
                                      <p:to>
                                        <p:strVal val="visible"/>
                                      </p:to>
                                    </p:set>
                                    <p:animEffect transition="in" filter="blinds(horizontal)">
                                      <p:cBhvr>
                                        <p:cTn id="52" dur="500"/>
                                        <p:tgtEl>
                                          <p:spTgt spid="9">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9">
                                            <p:txEl>
                                              <p:pRg st="9" end="9"/>
                                            </p:txEl>
                                          </p:spTgt>
                                        </p:tgtEl>
                                        <p:attrNameLst>
                                          <p:attrName>style.visibility</p:attrName>
                                        </p:attrNameLst>
                                      </p:cBhvr>
                                      <p:to>
                                        <p:strVal val="visible"/>
                                      </p:to>
                                    </p:set>
                                    <p:animEffect transition="in" filter="blinds(horizontal)">
                                      <p:cBhvr>
                                        <p:cTn id="57" dur="500"/>
                                        <p:tgtEl>
                                          <p:spTgt spid="9">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505" y="5508344"/>
            <a:ext cx="6191157" cy="833718"/>
          </a:xfrm>
        </p:spPr>
        <p:txBody>
          <a:bodyPr/>
          <a:lstStyle/>
          <a:p>
            <a:r>
              <a:rPr lang="en-US" dirty="0" err="1" smtClean="0"/>
              <a:t>Žena</a:t>
            </a:r>
            <a:r>
              <a:rPr lang="en-US" dirty="0" smtClean="0"/>
              <a:t> a </a:t>
            </a:r>
            <a:r>
              <a:rPr lang="en-US" dirty="0" err="1" smtClean="0"/>
              <a:t>služba</a:t>
            </a:r>
            <a:r>
              <a:rPr lang="en-US" dirty="0" smtClean="0"/>
              <a:t>…</a:t>
            </a:r>
            <a:endParaRPr lang="en-US" dirty="0"/>
          </a:p>
        </p:txBody>
      </p:sp>
      <p:sp>
        <p:nvSpPr>
          <p:cNvPr id="4" name="Text Placeholder 3"/>
          <p:cNvSpPr>
            <a:spLocks noGrp="1"/>
          </p:cNvSpPr>
          <p:nvPr>
            <p:ph type="body" sz="half" idx="2"/>
          </p:nvPr>
        </p:nvSpPr>
        <p:spPr>
          <a:xfrm>
            <a:off x="506505" y="6308354"/>
            <a:ext cx="6191157" cy="402648"/>
          </a:xfrm>
        </p:spPr>
        <p:txBody>
          <a:bodyPr/>
          <a:lstStyle/>
          <a:p>
            <a:r>
              <a:rPr lang="en-US" dirty="0" err="1"/>
              <a:t>Dáška</a:t>
            </a:r>
            <a:r>
              <a:rPr lang="en-US" dirty="0"/>
              <a:t> </a:t>
            </a:r>
            <a:r>
              <a:rPr lang="en-US" dirty="0" err="1"/>
              <a:t>Pospíšilová</a:t>
            </a:r>
            <a:r>
              <a:rPr lang="en-US" dirty="0"/>
              <a:t>, EBED, 1.9.2013</a:t>
            </a:r>
          </a:p>
          <a:p>
            <a:endParaRPr lang="en-US" dirty="0"/>
          </a:p>
        </p:txBody>
      </p:sp>
      <p:sp>
        <p:nvSpPr>
          <p:cNvPr id="6" name="TextBox 5"/>
          <p:cNvSpPr txBox="1"/>
          <p:nvPr/>
        </p:nvSpPr>
        <p:spPr>
          <a:xfrm>
            <a:off x="365405" y="242184"/>
            <a:ext cx="7630205" cy="830997"/>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4800" b="1" dirty="0" err="1" smtClean="0">
                <a:solidFill>
                  <a:schemeClr val="accent2">
                    <a:lumMod val="90000"/>
                    <a:lumOff val="10000"/>
                  </a:schemeClr>
                </a:solidFill>
                <a:latin typeface="Lucida Grande CE"/>
                <a:cs typeface="Lucida Grande CE"/>
              </a:rPr>
              <a:t>Žena</a:t>
            </a:r>
            <a:r>
              <a:rPr lang="en-US" sz="4800" b="1" dirty="0" smtClean="0">
                <a:solidFill>
                  <a:schemeClr val="accent2">
                    <a:lumMod val="90000"/>
                    <a:lumOff val="10000"/>
                  </a:schemeClr>
                </a:solidFill>
                <a:latin typeface="Lucida Grande CE"/>
                <a:cs typeface="Lucida Grande CE"/>
              </a:rPr>
              <a:t> a </a:t>
            </a:r>
            <a:r>
              <a:rPr lang="en-US" sz="4800" b="1" dirty="0" err="1" smtClean="0">
                <a:solidFill>
                  <a:schemeClr val="accent2">
                    <a:lumMod val="90000"/>
                    <a:lumOff val="10000"/>
                  </a:schemeClr>
                </a:solidFill>
                <a:latin typeface="Lucida Grande CE"/>
                <a:cs typeface="Lucida Grande CE"/>
              </a:rPr>
              <a:t>služba</a:t>
            </a:r>
            <a:endParaRPr lang="en-US" sz="4800" b="1" dirty="0">
              <a:solidFill>
                <a:schemeClr val="accent2">
                  <a:lumMod val="90000"/>
                  <a:lumOff val="10000"/>
                </a:schemeClr>
              </a:solidFill>
              <a:latin typeface="Lucida Grande CE"/>
              <a:cs typeface="Lucida Grande CE"/>
            </a:endParaRPr>
          </a:p>
        </p:txBody>
      </p:sp>
      <p:sp>
        <p:nvSpPr>
          <p:cNvPr id="9" name="Rectangle 8"/>
          <p:cNvSpPr/>
          <p:nvPr/>
        </p:nvSpPr>
        <p:spPr>
          <a:xfrm>
            <a:off x="365405" y="1420303"/>
            <a:ext cx="6191157" cy="3046988"/>
          </a:xfrm>
          <a:prstGeom prst="rect">
            <a:avLst/>
          </a:prstGeom>
        </p:spPr>
        <p:txBody>
          <a:bodyPr wrap="square">
            <a:spAutoFit/>
          </a:bodyPr>
          <a:lstStyle/>
          <a:p>
            <a:r>
              <a:rPr lang="cs-CZ" sz="3200" b="1" dirty="0">
                <a:latin typeface="Lucida Grande CE"/>
                <a:cs typeface="Lucida Grande CE"/>
              </a:rPr>
              <a:t>„COKOLIV DĚLÁTE, </a:t>
            </a:r>
            <a:endParaRPr lang="cs-CZ" sz="3200" b="1" dirty="0" smtClean="0">
              <a:latin typeface="Lucida Grande CE"/>
              <a:cs typeface="Lucida Grande CE"/>
            </a:endParaRPr>
          </a:p>
          <a:p>
            <a:r>
              <a:rPr lang="cs-CZ" sz="3200" b="1" dirty="0">
                <a:latin typeface="Lucida Grande CE"/>
                <a:cs typeface="Lucida Grande CE"/>
              </a:rPr>
              <a:t> </a:t>
            </a:r>
            <a:r>
              <a:rPr lang="cs-CZ" sz="3200" b="1" dirty="0" smtClean="0">
                <a:latin typeface="Lucida Grande CE"/>
                <a:cs typeface="Lucida Grande CE"/>
              </a:rPr>
              <a:t> DĚLEJTE </a:t>
            </a:r>
            <a:r>
              <a:rPr lang="cs-CZ" sz="3200" b="1" dirty="0">
                <a:latin typeface="Lucida Grande CE"/>
                <a:cs typeface="Lucida Grande CE"/>
              </a:rPr>
              <a:t>TO JAKO PÁNU!!!</a:t>
            </a:r>
            <a:r>
              <a:rPr lang="cs-CZ" sz="3200" b="1" dirty="0" smtClean="0">
                <a:latin typeface="Lucida Grande CE"/>
                <a:cs typeface="Lucida Grande CE"/>
              </a:rPr>
              <a:t>“</a:t>
            </a:r>
          </a:p>
          <a:p>
            <a:endParaRPr lang="cs-CZ" sz="3200" b="1" dirty="0">
              <a:latin typeface="Lucida Grande CE"/>
              <a:cs typeface="Lucida Grande CE"/>
            </a:endParaRPr>
          </a:p>
          <a:p>
            <a:endParaRPr lang="cs-CZ" sz="3200" dirty="0">
              <a:latin typeface="Lucida Grande CE"/>
              <a:cs typeface="Lucida Grande CE"/>
            </a:endParaRPr>
          </a:p>
          <a:p>
            <a:r>
              <a:rPr lang="cs-CZ" sz="3200" dirty="0">
                <a:latin typeface="Lucida Grande CE"/>
                <a:cs typeface="Lucida Grande CE"/>
              </a:rPr>
              <a:t>Tak ať nám v tom Bůh žehná a nejen ženám</a:t>
            </a:r>
            <a:r>
              <a:rPr lang="cs-CZ" sz="3200" dirty="0">
                <a:latin typeface="Lucida Grande CE"/>
                <a:cs typeface="Lucida Grande CE"/>
                <a:sym typeface="Wingdings"/>
              </a:rPr>
              <a:t></a:t>
            </a:r>
            <a:endParaRPr lang="cs-CZ" sz="3200" dirty="0">
              <a:latin typeface="Lucida Grande CE"/>
              <a:cs typeface="Lucida Grande CE"/>
            </a:endParaRPr>
          </a:p>
        </p:txBody>
      </p:sp>
    </p:spTree>
    <p:extLst>
      <p:ext uri="{BB962C8B-B14F-4D97-AF65-F5344CB8AC3E}">
        <p14:creationId xmlns:p14="http://schemas.microsoft.com/office/powerpoint/2010/main" val="8563068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blinds(horizontal)">
                                      <p:cBhvr>
                                        <p:cTn id="7" dur="500"/>
                                        <p:tgtEl>
                                          <p:spTgt spid="9">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blinds(horizontal)">
                                      <p:cBhvr>
                                        <p:cTn id="10" dur="500"/>
                                        <p:tgtEl>
                                          <p:spTgt spid="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animEffect transition="in" filter="blinds(horizontal)">
                                      <p:cBhvr>
                                        <p:cTn id="15"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8367055" cy="2051720"/>
          </a:xfrm>
        </p:spPr>
        <p:txBody>
          <a:bodyPr>
            <a:normAutofit fontScale="90000"/>
          </a:bodyPr>
          <a:lstStyle/>
          <a:p>
            <a:r>
              <a:rPr lang="cs-CZ" b="1" dirty="0" smtClean="0">
                <a:latin typeface="Lucida Grande CE"/>
                <a:cs typeface="Lucida Grande CE"/>
              </a:rPr>
              <a:t>PRAKTICKY:</a:t>
            </a:r>
            <a:r>
              <a:rPr lang="cs-CZ" dirty="0">
                <a:latin typeface="Lucida Grande CE"/>
                <a:cs typeface="Lucida Grande CE"/>
              </a:rPr>
              <a:t/>
            </a:r>
            <a:br>
              <a:rPr lang="cs-CZ" dirty="0">
                <a:latin typeface="Lucida Grande CE"/>
                <a:cs typeface="Lucida Grande CE"/>
              </a:rPr>
            </a:br>
            <a:r>
              <a:rPr lang="cs-CZ" b="1" dirty="0">
                <a:latin typeface="Lucida Grande CE"/>
                <a:cs typeface="Lucida Grande CE"/>
              </a:rPr>
              <a:t>Priscilla, spolupracovnice na Božím díle</a:t>
            </a:r>
            <a:r>
              <a:rPr lang="cs-CZ" b="1" dirty="0" smtClean="0">
                <a:latin typeface="Lucida Grande CE"/>
                <a:cs typeface="Lucida Grande CE"/>
              </a:rPr>
              <a:t>…</a:t>
            </a:r>
            <a:br>
              <a:rPr lang="cs-CZ" b="1" dirty="0" smtClean="0">
                <a:latin typeface="Lucida Grande CE"/>
                <a:cs typeface="Lucida Grande CE"/>
              </a:rPr>
            </a:br>
            <a:r>
              <a:rPr lang="cs-CZ" dirty="0">
                <a:latin typeface="Lucida Grande CE"/>
                <a:cs typeface="Lucida Grande CE"/>
              </a:rPr>
              <a:t/>
            </a:r>
            <a:br>
              <a:rPr lang="cs-CZ" dirty="0">
                <a:latin typeface="Lucida Grande CE"/>
                <a:cs typeface="Lucida Grande CE"/>
              </a:rPr>
            </a:br>
            <a:r>
              <a:rPr lang="cs-CZ" dirty="0">
                <a:latin typeface="Lucida Grande CE"/>
                <a:cs typeface="Lucida Grande CE"/>
              </a:rPr>
              <a:t>Oddíly v Bibli: </a:t>
            </a:r>
            <a:r>
              <a:rPr lang="cs-CZ" b="1" dirty="0">
                <a:latin typeface="Lucida Grande CE"/>
                <a:cs typeface="Lucida Grande CE"/>
              </a:rPr>
              <a:t>Skutky </a:t>
            </a:r>
            <a:r>
              <a:rPr lang="cs-CZ" dirty="0">
                <a:latin typeface="Lucida Grande CE"/>
                <a:cs typeface="Lucida Grande CE"/>
              </a:rPr>
              <a:t>18, 1-4, 18-20, 24-26  </a:t>
            </a:r>
            <a:r>
              <a:rPr lang="cs-CZ" dirty="0" smtClean="0">
                <a:latin typeface="Lucida Grande CE"/>
                <a:cs typeface="Lucida Grande CE"/>
              </a:rPr>
              <a:t/>
            </a:r>
            <a:br>
              <a:rPr lang="cs-CZ" dirty="0" smtClean="0">
                <a:latin typeface="Lucida Grande CE"/>
                <a:cs typeface="Lucida Grande CE"/>
              </a:rPr>
            </a:br>
            <a:r>
              <a:rPr lang="cs-CZ" dirty="0" smtClean="0">
                <a:latin typeface="Lucida Grande CE"/>
                <a:cs typeface="Lucida Grande CE"/>
              </a:rPr>
              <a:t>                      </a:t>
            </a:r>
            <a:r>
              <a:rPr lang="cs-CZ" b="1" dirty="0" smtClean="0">
                <a:latin typeface="Lucida Grande CE"/>
                <a:cs typeface="Lucida Grande CE"/>
              </a:rPr>
              <a:t>Řím</a:t>
            </a:r>
            <a:r>
              <a:rPr lang="cs-CZ" b="1" dirty="0">
                <a:latin typeface="Lucida Grande CE"/>
                <a:cs typeface="Lucida Grande CE"/>
              </a:rPr>
              <a:t>.</a:t>
            </a:r>
            <a:r>
              <a:rPr lang="cs-CZ" dirty="0">
                <a:latin typeface="Lucida Grande CE"/>
                <a:cs typeface="Lucida Grande CE"/>
              </a:rPr>
              <a:t> 16, 3-5  </a:t>
            </a:r>
            <a:r>
              <a:rPr lang="cs-CZ" b="1" dirty="0">
                <a:latin typeface="Lucida Grande CE"/>
                <a:cs typeface="Lucida Grande CE"/>
              </a:rPr>
              <a:t>1. Korintským</a:t>
            </a:r>
            <a:r>
              <a:rPr lang="cs-CZ" dirty="0">
                <a:latin typeface="Lucida Grande CE"/>
                <a:cs typeface="Lucida Grande CE"/>
              </a:rPr>
              <a:t> 16, 19</a:t>
            </a:r>
          </a:p>
        </p:txBody>
      </p:sp>
      <p:pic>
        <p:nvPicPr>
          <p:cNvPr id="5" name="Picture Placeholder 4" descr="woman-with-veil.jpg"/>
          <p:cNvPicPr>
            <a:picLocks noGrp="1" noChangeAspect="1"/>
          </p:cNvPicPr>
          <p:nvPr>
            <p:ph type="pic" idx="1"/>
          </p:nvPr>
        </p:nvPicPr>
        <p:blipFill>
          <a:blip r:embed="rId2">
            <a:extLst>
              <a:ext uri="{28A0092B-C50C-407E-A947-70E740481C1C}">
                <a14:useLocalDpi xmlns:a14="http://schemas.microsoft.com/office/drawing/2010/main" val="0"/>
              </a:ext>
            </a:extLst>
          </a:blip>
          <a:srcRect t="3927" b="3927"/>
          <a:stretch>
            <a:fillRect/>
          </a:stretch>
        </p:blipFill>
        <p:spPr/>
      </p:pic>
      <p:sp>
        <p:nvSpPr>
          <p:cNvPr id="3" name="Text Placeholder 2"/>
          <p:cNvSpPr>
            <a:spLocks noGrp="1"/>
          </p:cNvSpPr>
          <p:nvPr>
            <p:ph type="body" sz="half" idx="2"/>
          </p:nvPr>
        </p:nvSpPr>
        <p:spPr/>
        <p:txBody>
          <a:bodyPr/>
          <a:lstStyle/>
          <a:p>
            <a:r>
              <a:rPr lang="en-US" dirty="0" smtClean="0"/>
              <a:t/>
            </a:r>
            <a:br>
              <a:rPr lang="en-US" dirty="0" smtClean="0"/>
            </a:br>
            <a:endParaRPr lang="en-US" dirty="0"/>
          </a:p>
        </p:txBody>
      </p:sp>
    </p:spTree>
    <p:extLst>
      <p:ext uri="{BB962C8B-B14F-4D97-AF65-F5344CB8AC3E}">
        <p14:creationId xmlns:p14="http://schemas.microsoft.com/office/powerpoint/2010/main" val="25957624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46</TotalTime>
  <Words>214</Words>
  <Application>Microsoft Macintosh PowerPoint</Application>
  <PresentationFormat>On-screen Show (4:3)</PresentationFormat>
  <Paragraphs>62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Advantage</vt:lpstr>
      <vt:lpstr>Žena a služba…</vt:lpstr>
      <vt:lpstr>Žena a služba…</vt:lpstr>
      <vt:lpstr>Žena a služba…</vt:lpstr>
      <vt:lpstr>Žena a služba…</vt:lpstr>
      <vt:lpstr>Žena a služba…</vt:lpstr>
      <vt:lpstr>Žena a služba…</vt:lpstr>
      <vt:lpstr>Žena a služba…</vt:lpstr>
      <vt:lpstr>Žena a služba…</vt:lpstr>
      <vt:lpstr>PRAKTICKY: Priscilla, spolupracovnice na Božím díle…  Oddíly v Bibli: Skutky 18, 1-4, 18-20, 24-26                         Řím. 16, 3-5  1. Korintským 16, 19</vt:lpstr>
      <vt:lpstr>PRAKTICKY: Priscilla, spolupracovnice na Božím díle…  Skutky 18, 1-4, 18-20, 24-26   Řím. 16, 3-5  1. Korintským 16, 19  1) Vyjmenuj všechny sbory, kde Priscilla a její manžel sloužili. Co se z toho dozvídáme o její povaze?  2) Srovnejte její oddanost evangeliu se Skutky 28, 30-31. Co se ukázalo jako skvělá možnost šíření evangelia?  3) Prostudujte si její setkání s Apollem ve světle 2. Tim. 2, 2, Fp 4,9. K čemu jste došli?  4) Ve Sk. 18, 24-26 najděte, jaké podmínky Priscilla splňovala, aby mohla dělat tuto službu?  5) Napiš všechny možnosti, jichž Priscilla využila, aby se stala užitečným nástrojem zvěstování evangelia. Jak povzbudila či inspirovala tebe??? Jak ji můžeme následovat? </vt:lpstr>
      <vt:lpstr>Žena a služba…</vt:lpstr>
    </vt:vector>
  </TitlesOfParts>
  <Company>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Žena a služba…</dc:title>
  <dc:creator>Jiri Pospisil</dc:creator>
  <cp:lastModifiedBy>Jiri Pospisil</cp:lastModifiedBy>
  <cp:revision>9</cp:revision>
  <dcterms:created xsi:type="dcterms:W3CDTF">2013-08-31T19:35:53Z</dcterms:created>
  <dcterms:modified xsi:type="dcterms:W3CDTF">2013-08-31T20:40:47Z</dcterms:modified>
</cp:coreProperties>
</file>