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1" r:id="rId3"/>
    <p:sldId id="272" r:id="rId4"/>
    <p:sldId id="273" r:id="rId5"/>
    <p:sldId id="286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7" r:id="rId17"/>
    <p:sldId id="284" r:id="rId18"/>
    <p:sldId id="285" r:id="rId19"/>
    <p:sldId id="288" r:id="rId20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748B8-AB1E-474E-AFFC-F79C9134A745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7520-A388-4BFC-ABB9-AEE342C30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37C8-4A8B-4216-A7F4-CD818C9C0A0C}" type="datetimeFigureOut">
              <a:rPr lang="cs-CZ" smtClean="0"/>
              <a:pPr/>
              <a:t>5.10.2013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1918636"/>
            <a:ext cx="77153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  <a:p>
            <a:pPr algn="ctr"/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Vyškov, 6.10.2013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143004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85918" y="4649940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„Za to, čeho si člověk skutečně cení platí vysokou cenu“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B. Utrpení JK – dokonalý způsob usmíření se s Bohem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857232"/>
            <a:ext cx="84296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Izajáš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53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7Byl trápen a pokořil se, ústa neotevřel; jako beránek vedený na porážku, jako ovce před střihači zůstal němý, ústa neotevřel.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8Byl zadržen a vzat na soud. Kdopak pomyslí na jeho pokolení? Vždyť byl vyťat ze země živých, raněn pro nevěrnost mého lidu.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9Byl mu dán hrob se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svévolníky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s boháčem smrt našel , ačkoli se nedopustil násilí a v jeho ústech nebylo lsti.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10Ale Hospodinovou vůlí bylo zkrušit ho nemocí, aby položil svůj život v oběť za vinu. Spatří potomstvo, bude dlouho živ a zdárně vykoná vůli Hospodinovu.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11Zbaven svého trápení spatří světlo , nasytí se tím, co zakusil. „Můj spravedlivý služebník získá spravedlnost mnohým; jejich nepravosti on na sebe vezme.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12Proto mu dám podíl mezi mnohými a s četnými bude dělit kořist za to, že vydal sám sebe na smrt a byl počten mezi nevěrníky.“ On nesl hřích mnohých, Bůh jej postihl místo nevěrných.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B. Utrpení JK – dokonalý způsob usmíření se s Bohem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1541680"/>
            <a:ext cx="73581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Job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- předobraz JK (obětuje za své přátele)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David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- předobraz JK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B. Utrpení JK – dokonalý způsob usmíření se s Bohem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1071546"/>
            <a:ext cx="82153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Žalmy 22 Davidův.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17Smečka psů mě kruhem svírá, zlovolná tlupa mě obkličuje; sápou se jako lev na mé ruce a nohy,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18mohu si spočítat všechny své kosti. Pasou se na mně svým zrakem.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19Dělí se o mé roucho, losují o můj oděv.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20Nebuď mi vzdálen, Hospodine, má sílo, pospěš mi na pomoc!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21Vysvoboď mou duši od meče, chraň jediné, co mám, před psí tlapou;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22zachraň mě ze lví tlamy, před rohy jednorožců! – A tys mi odpověděl.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23O tvém jménu budu vyprávět svým bratřím, ve shromáždění tě budu chválit.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25Nepohrdl poníženým, v opovržení ho neměl. Když trpěl příkoří, neukryl před ním svou tvář, slyšel, když k němu o pomoc volal.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26Od tebe vzejde mi chvála ve velikém shromáždění. Své sliby splním před těmi, kdo se ho bojí.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31Potomstvo bude mu sloužit. O Panovníku budou vyprávět dalšímu pokolení,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32to přijde a bude hlásat jeho spravedlnost lidu, který se zrodí: „ To učinil on!“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B. Utrpení JK – dokonalý způsob usmíření se s Bohem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1071546"/>
            <a:ext cx="82153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Žalmy 40 Davidův, žalm.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2Všechnu naději jsem složil v Hospodina. On se ke mně sklonil, slyšel mě, když o pomoc jsem volal.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3Vytáhl mě z jámy zmaru, z tůně bahna, postavil mé nohy na skálu, dopřál mi bezpečně kráčet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4a do úst mi vložil novou píseň, chvalozpěv našemu Bohu. Uvidí to mnozí a pojme je bázeň, budou doufat v Hospodina.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7Obětní hod ani oběť přídavnou sis nepřál, nýbrž protesals mi uši; nežádals oběť zápalnou ani oběť za hřích.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8Tu jsem řekl: Hle, přicházím, jak ve svitku knihy o mně stojí psáno.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9Plnit, Bože můj, tvou vůli je mým přáním, tvůj zákon mám ve svém nitru.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C. Utrpení – cesta následování JK do jeho slávy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1071546"/>
            <a:ext cx="821537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Římanům 8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17A jsme-li děti, tedy i dědicové –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dědicové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Boží, spoludědicové Kristovi; trpíme-li spolu s ním, budeme spolu s ním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účastni Boží slávy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18Soudím totiž, že utrpení nynějšího času se nedají srovnat s budoucí slávou, která má být na nás zjevena.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Skutky 14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22Všude tam posilovali učedníky a povzbuzovali je, aby vytrvali ve víře; říkali jim: „Musíme projít mnohým utrpením, než vejdeme do Božího království.“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2. Korintským  1:6   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Máme-li soužení, je to k vašemu povzbuzení a spáse; docházíme-li útěchy, je to zase k vašemu povzbuzení; to vám dá sílu, abyste vydrželi stejné utrpení, v jakém jsme my.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C. Utrpení – cesta následování JK do jeho slávy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785794"/>
            <a:ext cx="82153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Jan 21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17Zeptal se ho potřetí: „Šimone, synu Janův, máš mne rád?“ … „Pas mé ovce!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… A po těch slovech dodal: „Následuj mne!“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Jan 12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24Amen, amen, pravím vám, jestliže pšeničné zrno nepadne do země a nezemře, zůstane samo. Zemře-li však, vydá mnohý užitek.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25Kdo miluje svůj život, ztratí jej; kdo nenávidí svůj život v tomto světě, uchrání jej pro život věčný.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26Kdo mně chce sloužit, ať mě následuje, a kde jsem já, tam bude i můj služebník. Kdo mně slouží, dojde cti od Otce.“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Matouš 10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34Nemyslete si, že jsem přišel na zem uvést pokoj; nepřišel jsem uvést pokoj, ale meč.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35Neboť jsem přišel postavit syna proti jeho otci, dceru proti matce, snachu proti tchyni;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36a ‚nepřítelem člověka bude jeho vlastní rodina‘.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37Kdo miluje otce nebo matku víc nežli mne, není mne hoden; kdo miluje syna nebo dceru víc nežli mne, není mne hoden.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38Kdo nenese svůj kříž a nenásleduje mne, není mne hoden.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39Kdo nalezne svůj život, ztratí jej; kdo ztratí svůj život pro mne, nalezne jej.</a:t>
            </a:r>
          </a:p>
          <a:p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C. Utrpení – cesta následování JK do jeho slávy</a:t>
            </a:r>
            <a:endParaRPr lang="cs-CZ" sz="2000" b="1" dirty="0"/>
          </a:p>
        </p:txBody>
      </p:sp>
      <p:pic>
        <p:nvPicPr>
          <p:cNvPr id="31746" name="Picture 2" descr="159.jpg (640×48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929090" cy="2946818"/>
          </a:xfrm>
          <a:prstGeom prst="rect">
            <a:avLst/>
          </a:prstGeom>
          <a:noFill/>
        </p:spPr>
      </p:pic>
      <p:pic>
        <p:nvPicPr>
          <p:cNvPr id="31748" name="Picture 4" descr="86.jpg (640×48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4095736" cy="3071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C. Utrpení – cesta následování JK do jeho slávy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785794"/>
            <a:ext cx="821537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2Tim 2  - </a:t>
            </a:r>
            <a:r>
              <a:rPr lang="cs-CZ" sz="1600" dirty="0" smtClean="0"/>
              <a:t>Věřící bude mj. trpět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3Snášej se mnou všechno zlé jako řádný voják Krista Ježíše.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4Kdo se dá na vojnu, nezaplétá se do záležitostí obyčejného života; chce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obstát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před tím, kdo mu velí.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5A kdo závodí, nedostane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cenu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nezávodí-li podle pravidel.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6Také rolník musí nejprve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těžce pracovat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než sklidí úrodu.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7Uvažuj o tom, co říkám. Pán ti dá, abys všechno pochopil.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8Pamatuj na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Ježíše Krista vzkříšeného z mrtvých, původem z rodu Davidova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; to je moje evangelium.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9Pro ně snáším utrpení a dokonce pouta jako zločinec. Ale Boží slovo není spoutáno.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10A tak všechno snáším pro vyvolené, aby i oni dosáhli spásy v Kristu Ježíši a věčné slávy.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11Věrohodné je to slovo: Jestliže jsme s ním zemřeli, budeme s ním i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žít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12Jestliže s ním vytrváme, budeme s ním i vládnout. Zapřeme-li ho, i on nás zapře.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13Jsme-li nevěrní,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on zůstává věrný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neboť nemůže zapřít sám sebe.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C. Utrpení – cesta následování JK do jeho slávy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1285860"/>
            <a:ext cx="80010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Vždycky musí být zaplacena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cena! </a:t>
            </a: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Nové narození bude provázeno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porodními bolestmi, ale stojí to za to </a:t>
            </a:r>
            <a:r>
              <a:rPr lang="cs-CZ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,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pak se na to zapomene …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porod-foto10.jpg (2500×187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82470"/>
            <a:ext cx="3929058" cy="294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C. Utrpení – cesta následování JK do jeho slávy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1285860"/>
            <a:ext cx="8001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Nové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narození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stojí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to za to </a:t>
            </a:r>
            <a:r>
              <a:rPr lang="cs-CZ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Vzkříšení-Lazara2.png (1024×57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4181436" cy="235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571472" y="1428736"/>
            <a:ext cx="78581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Oběť byla vždycky nejznámějším projevem bohoslužby, proto ji nacházíme v každém náboženství. Obětí v je vše, co Bohu dáváme, věnujeme nebo posvěcujeme.</a:t>
            </a:r>
          </a:p>
          <a:p>
            <a:endParaRPr lang="cs-CZ" sz="2400" dirty="0" smtClean="0"/>
          </a:p>
          <a:p>
            <a:r>
              <a:rPr lang="cs-CZ" sz="2400" dirty="0" smtClean="0"/>
              <a:t>V tom smyslu zahrnuje i vnitřní úkony a dobrovolně při jatá utrpení. Oběť viditelný dar který Bohu přinášíme, abychom uznali Boha za svého nejvyššího Pána.</a:t>
            </a:r>
            <a:endParaRPr lang="cs-CZ" sz="2400" dirty="0"/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642910" y="467005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Co je to oběť?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A. Oběti ve SZ – dočasný způsob usmíření se s Bohem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214422"/>
            <a:ext cx="735811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Lidé směli obětovat: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pouze určitá zvířata domácí, snad proto, že stojí nejvíce námahy a bývají lidem nejmilejší. Zákon uvádí: býka a krávu, býčka a jalovici, jehně, berana a ovci, kůzlátko, kozla a kozu; z ptáků hrdličky a holubičky. Nesměli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obětovati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šelmy.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b)   Lidských obětí Bůh nežádal a nedovolil, právě naopak přísně je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c)   Ale jen vlastni, ne uloupená.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l, 13.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4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Pouze zvířata bezvadná, proto měla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býti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napřed od kněze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prohlédnuta.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Obyčejně obětovali tříleté býky, ovce a beránky jednoleté (Ex. 12, 5).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941" y="214290"/>
            <a:ext cx="5034637" cy="568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357206"/>
            <a:ext cx="76088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A. Oběti ve SZ – dočasný způsob usmíření se s Bohem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27296"/>
            <a:ext cx="5830582" cy="444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B. Utrpení JK – dokonalý způsob usmíření se s Bohem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3281606"/>
            <a:ext cx="821537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Židům  2:18   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Protože sám prošel zkouškou utrpení, může pomoci těm, na které přicházejí zkoušky.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1643050"/>
            <a:ext cx="75724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Matouš  16:21    (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Marek  8:31, Matouš  17:12  , Lukáš  9:22  , Lukáš  17:25, Lukáš  24:46, Skutky apoštolů  17:3 , Skutky apoštolů  26:23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Od té doby začal Ježíš ukazovat svým učedníkům, že musí jít do Jeruzaléma a mnoho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trpět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od starších, velekněží a zákoníků, být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zabit a třetího dne vzkříšen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B. Utrpení JK – dokonalý způsob usmíření se s Bohem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1071546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Židům 9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18Proto ani první smlouva nebyla uzavřena bez vylití krve;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19když Mojžíš všemu lidu oznámil všecka přikázání podle zákona, vzal krev telat a kozlů, vodu, červenou vlnu s yzopem a pokropil knihu Zákona i všechen lid. A řekl jim: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20„Toto je krev smlouvy, kterou s vámi uzavřel Bůh.“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21Podobně pokropil krví i stánek a všecko bohoslužebné náčiní.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22Podle zákona se skoro vše očišťuje krví, a bez vylití krve není odpuštění.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23To, co je jen náznakem nebeských věcí, bylo nutno očišťovat takovým způsobem; nebeské věci samy však vyžadují vzácnějších obětí.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24Vždyť Kristus nevešel do svatyně, kterou lidské ruce udělaly jen jako napodobení té pravé, nýbrž vešel do samého nebe, aby se za nás postavil před Boží tváří.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25Není třeba, aby sám sebe obětoval vždy znovu, jako když velekněz rok co rok s cizí krví vchází do svatyně;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26jinak by musel trpět mnohokrát od založení světa. On se však zjevil jen jednou na konci věků, aby svou obětí sňal hřích.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27A jako každý člověk jen jednou umírá, a potom bude soud,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28tak i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Kristus byl jen jednou obětován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aby na sebe vzal hříchy mnohých; po druhé se zjeví ne už kvůli hříchu, ale ke spáse těm, kdo ho očekávají.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2" y="6059489"/>
            <a:ext cx="835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OBĚTI A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UTRPENÍ PRO JEŽÍŠE KRISTA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500034" y="3856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B. Utrpení JK – dokonalý způsob usmíření se s Bohem</a:t>
            </a:r>
            <a:endParaRPr lang="cs-CZ" sz="20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1024954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Izajáš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53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1Kdo uvěří naší zprávě? Nad kým se zjeví paže Hospodinova?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2Vyrostl před ním jako proutek, jak oddenek z vyprahlé země, neměl vzhled ani důstojnost. Viděli jsme ho, ale byl tak nevzhledný, že jsme po něm nedychtili.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3Byl v opovržení, kdekdo se ho zřekl, muž plný bolestí, zkoušený nemocemi, jako ten, před nímž si člověk zakryje tvář, tak opovržený, že jsme si ho nevážili.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4Byly to však naše nemoci, jež nesl, naše bolesti na sebe vzal, ale domnívali jsme se, že je raněn, ubit od Boha a pokořen.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5Jenže on byl proklán pro naši nevěrnost, zmučen pro naši nepravost. Trestání snášel pro náš pokoj, jeho jizvami jsme uzdraveni.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6Všichni jsme bloudili jako ovce, každý z nás se dal svou cestou, jej však Hospodin postihl pro nepravost nás všech.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1959</Words>
  <Application>Microsoft Office PowerPoint</Application>
  <PresentationFormat>Předvádění na obrazovce (4:3)</PresentationFormat>
  <Paragraphs>156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 Eva I</dc:creator>
  <cp:lastModifiedBy>Computer</cp:lastModifiedBy>
  <cp:revision>76</cp:revision>
  <dcterms:created xsi:type="dcterms:W3CDTF">2013-02-02T10:09:50Z</dcterms:created>
  <dcterms:modified xsi:type="dcterms:W3CDTF">2013-10-05T21:54:36Z</dcterms:modified>
</cp:coreProperties>
</file>