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0" r:id="rId8"/>
    <p:sldId id="262" r:id="rId9"/>
    <p:sldId id="266" r:id="rId10"/>
    <p:sldId id="267" r:id="rId11"/>
    <p:sldId id="268" r:id="rId12"/>
    <p:sldId id="301" r:id="rId13"/>
    <p:sldId id="263" r:id="rId14"/>
    <p:sldId id="264" r:id="rId15"/>
    <p:sldId id="265" r:id="rId16"/>
    <p:sldId id="269" r:id="rId17"/>
    <p:sldId id="271" r:id="rId18"/>
    <p:sldId id="272" r:id="rId19"/>
    <p:sldId id="273" r:id="rId20"/>
    <p:sldId id="275" r:id="rId21"/>
    <p:sldId id="274" r:id="rId22"/>
    <p:sldId id="288" r:id="rId23"/>
    <p:sldId id="289" r:id="rId24"/>
    <p:sldId id="290" r:id="rId25"/>
    <p:sldId id="291" r:id="rId26"/>
    <p:sldId id="276" r:id="rId27"/>
    <p:sldId id="278" r:id="rId28"/>
    <p:sldId id="279" r:id="rId29"/>
    <p:sldId id="280" r:id="rId30"/>
    <p:sldId id="281" r:id="rId31"/>
    <p:sldId id="283" r:id="rId32"/>
    <p:sldId id="282" r:id="rId33"/>
    <p:sldId id="284" r:id="rId34"/>
    <p:sldId id="285" r:id="rId35"/>
    <p:sldId id="286" r:id="rId36"/>
    <p:sldId id="299" r:id="rId37"/>
    <p:sldId id="293" r:id="rId38"/>
    <p:sldId id="294" r:id="rId39"/>
    <p:sldId id="295" r:id="rId40"/>
    <p:sldId id="296" r:id="rId41"/>
    <p:sldId id="297" r:id="rId42"/>
    <p:sldId id="298" r:id="rId43"/>
    <p:sldId id="302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5E815-01D8-4AEE-8C2D-5A2999AE3780}" type="datetimeFigureOut">
              <a:rPr lang="cs-CZ" smtClean="0"/>
              <a:pPr/>
              <a:t>9. 11. 2013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72184-1C89-416F-970F-E680AC0D77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bibleweb.cz/wp-content/themes/twentyten/images/kr.jpg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bibleweb.cz/wp-content/themes/twentyten/images/ek.jpg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bleweb.cz/wp-content/themes/twentyten/images/b21v.jpg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bibleweb.cz/wp-content/gallery/ostatni/bible_014.jpg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ibleweb.cz/wp-content/themes/twentyten/images/jer.jpg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://ces.mkcr.cz/cz/img/4/8/4/p31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120" y="461052"/>
            <a:ext cx="3884832" cy="5056180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2257296" y="2492896"/>
            <a:ext cx="77153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HISTORIE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BIBLE</a:t>
            </a:r>
            <a:endParaRPr lang="cs-CZ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Vyškov,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10.11.2013</a:t>
            </a:r>
          </a:p>
          <a:p>
            <a:pPr algn="ctr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     </a:t>
            </a:r>
            <a:endParaRPr lang="cs-CZ" sz="2000" b="1" dirty="0" smtClean="0">
              <a:cs typeface="Arial" pitchFamily="34" charset="0"/>
            </a:endParaRPr>
          </a:p>
          <a:p>
            <a:pPr algn="ctr"/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269340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Hebrejská</a:t>
            </a:r>
            <a:r>
              <a:rPr lang="cs-CZ" sz="2800" dirty="0" smtClean="0"/>
              <a:t> bible </a:t>
            </a:r>
            <a:endParaRPr lang="cs-CZ" sz="2800" dirty="0" smtClean="0"/>
          </a:p>
          <a:p>
            <a:r>
              <a:rPr lang="cs-CZ" sz="2800" dirty="0" smtClean="0"/>
              <a:t>Židovští </a:t>
            </a:r>
            <a:r>
              <a:rPr lang="cs-CZ" sz="2800" dirty="0" smtClean="0"/>
              <a:t>učenci se snažili v 1. tisíciletí vytvořit jednotný text </a:t>
            </a:r>
            <a:r>
              <a:rPr lang="cs-CZ" sz="2800" dirty="0" err="1" smtClean="0"/>
              <a:t>Tanachu</a:t>
            </a:r>
            <a:r>
              <a:rPr lang="cs-CZ" sz="2800" dirty="0" smtClean="0"/>
              <a:t>, který je znám jako </a:t>
            </a:r>
            <a:r>
              <a:rPr lang="cs-CZ" sz="2800" dirty="0" err="1" smtClean="0"/>
              <a:t>masoretský</a:t>
            </a:r>
            <a:r>
              <a:rPr lang="cs-CZ" sz="2800" dirty="0" smtClean="0"/>
              <a:t> text. Ten přidává do textu punktaci, tj. znaménka pro označení samohlásek, které hebrejština běžně nezapisuje.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Hebrejský </a:t>
            </a:r>
            <a:r>
              <a:rPr lang="cs-CZ" sz="2800" dirty="0" smtClean="0"/>
              <a:t>text ve starověku však existoval ve více variantách, jak dosvědčují </a:t>
            </a:r>
            <a:r>
              <a:rPr lang="cs-CZ" sz="2800" dirty="0" err="1" smtClean="0"/>
              <a:t>kumránské</a:t>
            </a:r>
            <a:r>
              <a:rPr lang="cs-CZ" sz="2800" dirty="0" smtClean="0"/>
              <a:t> svitky a další fragmenty, včetně překladů.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Bible a jazyky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053898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Řecká Bible</a:t>
            </a:r>
            <a:endParaRPr lang="cs-CZ" sz="2800" dirty="0" smtClean="0"/>
          </a:p>
          <a:p>
            <a:r>
              <a:rPr lang="cs-CZ" sz="2800" dirty="0" smtClean="0"/>
              <a:t>V době přelomu letopočtu Židé již nemluvili hebrejsky, ale řecky či aramejsky. Ve 3.století př.n.l. – vzniká překlad SZ do řečtiny v Alexandrii - Septuaginta LXX, Bible mladé církve, méně přesný, velmi rozšířený.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Od </a:t>
            </a:r>
            <a:r>
              <a:rPr lang="cs-CZ" sz="2800" dirty="0" smtClean="0"/>
              <a:t>40. let 1. století vznikaly až do konce století texty Nového zákona, psané v řečtině. Ty se postupně staly společně se starozákonními texty součástí křesťanské sbírky posvátných spisů, zvané Bible.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Bible a jazyky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257722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Rabíni i křesťanští vůdcové postupně definovali rozsah toho, co má církev považovat za Písmo svaté.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Křesťanský </a:t>
            </a:r>
            <a:r>
              <a:rPr lang="cs-CZ" sz="2800" dirty="0" smtClean="0"/>
              <a:t>kánon se vyvíjel nezávisle na kánonu judaismu a dlouhá staletí nebyl ustálen.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Stanovení </a:t>
            </a:r>
            <a:r>
              <a:rPr lang="cs-CZ" sz="2800" dirty="0" smtClean="0"/>
              <a:t>kánonu </a:t>
            </a:r>
            <a:r>
              <a:rPr lang="cs-CZ" sz="2800" b="1" dirty="0" smtClean="0"/>
              <a:t>SZ</a:t>
            </a:r>
            <a:r>
              <a:rPr lang="cs-CZ" sz="2800" dirty="0" smtClean="0"/>
              <a:t> bylo až </a:t>
            </a:r>
            <a:r>
              <a:rPr lang="cs-CZ" sz="2800" b="1" dirty="0" smtClean="0"/>
              <a:t>90-100</a:t>
            </a:r>
            <a:r>
              <a:rPr lang="cs-CZ" sz="2800" dirty="0" smtClean="0"/>
              <a:t> </a:t>
            </a:r>
            <a:r>
              <a:rPr lang="cs-CZ" sz="2800" dirty="0" err="1" smtClean="0"/>
              <a:t>n.l</a:t>
            </a:r>
            <a:r>
              <a:rPr lang="cs-CZ" sz="2800" dirty="0" smtClean="0"/>
              <a:t> v </a:t>
            </a:r>
            <a:r>
              <a:rPr lang="cs-CZ" sz="2800" dirty="0" err="1" smtClean="0"/>
              <a:t>Jabne</a:t>
            </a:r>
            <a:r>
              <a:rPr lang="cs-CZ" sz="2800" dirty="0" smtClean="0"/>
              <a:t>, </a:t>
            </a:r>
            <a:endParaRPr lang="cs-CZ" sz="2800" dirty="0" smtClean="0"/>
          </a:p>
          <a:p>
            <a:r>
              <a:rPr lang="cs-CZ" sz="2800" b="1" dirty="0" smtClean="0"/>
              <a:t>NZ </a:t>
            </a:r>
            <a:r>
              <a:rPr lang="cs-CZ" sz="2800" b="1" dirty="0" smtClean="0"/>
              <a:t>200/ 382</a:t>
            </a:r>
            <a:r>
              <a:rPr lang="cs-CZ" sz="2800" dirty="0" smtClean="0"/>
              <a:t> n.l</a:t>
            </a:r>
            <a:r>
              <a:rPr lang="cs-CZ" sz="2800" dirty="0" smtClean="0"/>
              <a:t>.</a:t>
            </a:r>
            <a:endParaRPr lang="cs-CZ" sz="28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Kanonizace Bible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412776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Vyloučení</a:t>
            </a:r>
            <a:r>
              <a:rPr lang="cs-CZ" sz="2800" dirty="0" smtClean="0"/>
              <a:t>/ zařazení deuterokanonických knih (Apokryfních knih), </a:t>
            </a:r>
            <a:endParaRPr lang="cs-CZ" sz="2800" dirty="0" smtClean="0"/>
          </a:p>
          <a:p>
            <a:r>
              <a:rPr lang="cs-CZ" sz="2800" dirty="0" smtClean="0"/>
              <a:t>SZ </a:t>
            </a:r>
            <a:r>
              <a:rPr lang="cs-CZ" sz="2800" dirty="0" smtClean="0"/>
              <a:t>knihy deuterokanonické: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err="1" smtClean="0"/>
              <a:t>Tóbijáš</a:t>
            </a:r>
            <a:r>
              <a:rPr lang="cs-CZ" sz="2800" dirty="0" smtClean="0"/>
              <a:t>, </a:t>
            </a:r>
            <a:r>
              <a:rPr lang="cs-CZ" sz="2800" dirty="0" err="1" smtClean="0"/>
              <a:t>Júdit</a:t>
            </a:r>
            <a:r>
              <a:rPr lang="cs-CZ" sz="2800" dirty="0" smtClean="0"/>
              <a:t>, přídavky k Ester, přídavky k Danielovi, kniha Moudrosti, </a:t>
            </a:r>
            <a:r>
              <a:rPr lang="cs-CZ" sz="2800" dirty="0" err="1" smtClean="0"/>
              <a:t>Sírachovec</a:t>
            </a:r>
            <a:r>
              <a:rPr lang="cs-CZ" sz="2800" dirty="0" smtClean="0"/>
              <a:t>, 1. a 2. kniha Makabejská, </a:t>
            </a:r>
            <a:r>
              <a:rPr lang="cs-CZ" sz="2800" dirty="0" err="1" smtClean="0"/>
              <a:t>Báruch</a:t>
            </a:r>
            <a:r>
              <a:rPr lang="cs-CZ" sz="2800" dirty="0" smtClean="0"/>
              <a:t>, NZ - Tomášovo evangelium, </a:t>
            </a:r>
            <a:r>
              <a:rPr lang="cs-CZ" sz="2800" dirty="0" err="1" smtClean="0"/>
              <a:t>Barnabášovo</a:t>
            </a:r>
            <a:r>
              <a:rPr lang="cs-CZ" sz="2800" dirty="0" smtClean="0"/>
              <a:t> evangelium</a:t>
            </a:r>
          </a:p>
          <a:p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Kanonizace Bible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412776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Katolická církev se přidržela rozsahu latinské </a:t>
            </a:r>
            <a:r>
              <a:rPr lang="cs-CZ" sz="2800" b="1" dirty="0" err="1" smtClean="0"/>
              <a:t>Vulgaty</a:t>
            </a:r>
            <a:r>
              <a:rPr lang="cs-CZ" sz="2800" dirty="0" smtClean="0"/>
              <a:t> na Tridentském 1546, který přejímá kánon vč. Deuterokanonických knih. Pravoslavné církve se </a:t>
            </a:r>
            <a:r>
              <a:rPr lang="cs-CZ" sz="2800" dirty="0" smtClean="0"/>
              <a:t>také drží </a:t>
            </a:r>
            <a:r>
              <a:rPr lang="cs-CZ" sz="2800" dirty="0" smtClean="0"/>
              <a:t>překladu LXX. </a:t>
            </a:r>
            <a:endParaRPr lang="cs-CZ" sz="2800" dirty="0" smtClean="0"/>
          </a:p>
          <a:p>
            <a:r>
              <a:rPr lang="cs-CZ" sz="2800" dirty="0" smtClean="0"/>
              <a:t>Martin </a:t>
            </a:r>
            <a:r>
              <a:rPr lang="cs-CZ" sz="2800" dirty="0" err="1" smtClean="0"/>
              <a:t>Luther</a:t>
            </a:r>
            <a:r>
              <a:rPr lang="cs-CZ" sz="2800" dirty="0" smtClean="0"/>
              <a:t> </a:t>
            </a:r>
            <a:r>
              <a:rPr lang="cs-CZ" sz="2800" dirty="0" smtClean="0"/>
              <a:t>apokryfy (</a:t>
            </a:r>
            <a:r>
              <a:rPr lang="cs-CZ" sz="2800" dirty="0" err="1" smtClean="0"/>
              <a:t>deuterokan</a:t>
            </a:r>
            <a:r>
              <a:rPr lang="cs-CZ" sz="2800" dirty="0" smtClean="0"/>
              <a:t>.)zařadil </a:t>
            </a:r>
            <a:r>
              <a:rPr lang="cs-CZ" sz="2800" dirty="0" smtClean="0"/>
              <a:t>do svého </a:t>
            </a:r>
            <a:r>
              <a:rPr lang="cs-CZ" sz="2800" dirty="0" smtClean="0"/>
              <a:t>vydání.</a:t>
            </a:r>
            <a:endParaRPr lang="cs-CZ" sz="2800" dirty="0" smtClean="0"/>
          </a:p>
          <a:p>
            <a:r>
              <a:rPr lang="cs-CZ" sz="2800" dirty="0" smtClean="0"/>
              <a:t>Z protestantských vydání Bible zmizely apokryfní </a:t>
            </a:r>
            <a:r>
              <a:rPr lang="cs-CZ" sz="2800" dirty="0" smtClean="0"/>
              <a:t>knihy </a:t>
            </a:r>
            <a:r>
              <a:rPr lang="cs-CZ" sz="2800" dirty="0" smtClean="0"/>
              <a:t>teprve v polovině 19. století, kdy je z tištěných výtisků vyřadila Britská a zahraniční biblická společnost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Kanonizace Bible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96752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Kamenné desky – Desatero</a:t>
            </a:r>
          </a:p>
          <a:p>
            <a:r>
              <a:rPr lang="cs-CZ" sz="2800" dirty="0" smtClean="0"/>
              <a:t>Papyrus – z Egypta</a:t>
            </a:r>
          </a:p>
          <a:p>
            <a:r>
              <a:rPr lang="cs-CZ" sz="2800" dirty="0" smtClean="0"/>
              <a:t>Kožené svitky – pergameny</a:t>
            </a:r>
          </a:p>
          <a:p>
            <a:r>
              <a:rPr lang="cs-CZ" sz="2800" dirty="0" smtClean="0"/>
              <a:t>Pergamenové kodexy – „vázané knihy“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Podoba biblických zápisů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3284984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Nejstarší dochované zdroje pro překládání Bible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67544" y="3933056"/>
            <a:ext cx="84249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Kodexy: Sinajský (400 </a:t>
            </a:r>
            <a:r>
              <a:rPr lang="cs-CZ" sz="2800" dirty="0" err="1" smtClean="0"/>
              <a:t>n.l</a:t>
            </a:r>
            <a:r>
              <a:rPr lang="cs-CZ" sz="2800" dirty="0" smtClean="0"/>
              <a:t>), Vatikánský (350 n.l.), Alexandrijský, </a:t>
            </a:r>
            <a:r>
              <a:rPr lang="cs-CZ" sz="2800" dirty="0" err="1" smtClean="0"/>
              <a:t>Kumránské</a:t>
            </a:r>
            <a:r>
              <a:rPr lang="cs-CZ" sz="2800" dirty="0" smtClean="0"/>
              <a:t> nálezy (70 </a:t>
            </a:r>
            <a:r>
              <a:rPr lang="cs-CZ" sz="2800" dirty="0" err="1" smtClean="0"/>
              <a:t>n.l</a:t>
            </a:r>
            <a:r>
              <a:rPr lang="cs-CZ" sz="2800" dirty="0" smtClean="0"/>
              <a:t>),</a:t>
            </a:r>
            <a:endParaRPr lang="cs-CZ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89196"/>
            <a:ext cx="842493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V běžných biblických vydáních je text každé knihy dělen na kapitoly a každá kapitola na verše. </a:t>
            </a:r>
            <a:endParaRPr lang="cs-CZ" sz="2800" dirty="0" smtClean="0"/>
          </a:p>
          <a:p>
            <a:r>
              <a:rPr lang="cs-CZ" sz="2800" dirty="0" smtClean="0"/>
              <a:t>Dělení </a:t>
            </a:r>
            <a:r>
              <a:rPr lang="cs-CZ" sz="2800" dirty="0" smtClean="0"/>
              <a:t>na kapitoly pochází od </a:t>
            </a:r>
            <a:r>
              <a:rPr lang="cs-CZ" sz="2800" b="1" dirty="0" smtClean="0"/>
              <a:t>Štěpána </a:t>
            </a:r>
            <a:r>
              <a:rPr lang="cs-CZ" sz="2800" b="1" dirty="0" err="1" smtClean="0"/>
              <a:t>Langtona</a:t>
            </a:r>
            <a:r>
              <a:rPr lang="cs-CZ" sz="2800" b="1" dirty="0" smtClean="0"/>
              <a:t> </a:t>
            </a:r>
            <a:r>
              <a:rPr lang="cs-CZ" sz="2800" dirty="0" smtClean="0"/>
              <a:t>z doby krátce před rokem </a:t>
            </a:r>
            <a:r>
              <a:rPr lang="cs-CZ" sz="2800" b="1" dirty="0" smtClean="0"/>
              <a:t>1203</a:t>
            </a:r>
            <a:r>
              <a:rPr lang="cs-CZ" sz="2800" dirty="0" smtClean="0"/>
              <a:t>,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kapitoly </a:t>
            </a:r>
            <a:r>
              <a:rPr lang="cs-CZ" sz="2800" dirty="0" smtClean="0"/>
              <a:t>posléze rozčlenil na verše </a:t>
            </a:r>
            <a:r>
              <a:rPr lang="cs-CZ" sz="2800" b="1" dirty="0" smtClean="0"/>
              <a:t>Robert </a:t>
            </a:r>
            <a:r>
              <a:rPr lang="cs-CZ" sz="2800" b="1" dirty="0" err="1" smtClean="0"/>
              <a:t>Estienne</a:t>
            </a:r>
            <a:r>
              <a:rPr lang="cs-CZ" sz="2800" b="1" dirty="0" smtClean="0"/>
              <a:t> neboli </a:t>
            </a:r>
            <a:r>
              <a:rPr lang="cs-CZ" sz="2800" b="1" dirty="0" err="1" smtClean="0"/>
              <a:t>Stephanus</a:t>
            </a:r>
            <a:r>
              <a:rPr lang="cs-CZ" sz="2800" b="1" dirty="0" smtClean="0"/>
              <a:t>,</a:t>
            </a:r>
            <a:r>
              <a:rPr lang="cs-CZ" sz="2800" dirty="0" smtClean="0"/>
              <a:t> který jako lingvista pracoval na zdokonalení </a:t>
            </a:r>
            <a:r>
              <a:rPr lang="cs-CZ" sz="2800" dirty="0" err="1" smtClean="0"/>
              <a:t>Erasmova</a:t>
            </a:r>
            <a:r>
              <a:rPr lang="cs-CZ" sz="2800" dirty="0" smtClean="0"/>
              <a:t> vydání biblického textu: </a:t>
            </a:r>
            <a:r>
              <a:rPr lang="cs-CZ" sz="2800" b="1" dirty="0" smtClean="0"/>
              <a:t>1551</a:t>
            </a:r>
            <a:r>
              <a:rPr lang="cs-CZ" sz="2800" dirty="0" smtClean="0"/>
              <a:t> (Nový zákon) a 1555 (Starý zákon).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Toto </a:t>
            </a:r>
            <a:r>
              <a:rPr lang="cs-CZ" sz="2800" dirty="0" smtClean="0"/>
              <a:t>dělení se velmi rychle ujalo, neboť bylo </a:t>
            </a:r>
            <a:r>
              <a:rPr lang="cs-CZ" sz="2800" dirty="0" smtClean="0"/>
              <a:t>praktické.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Dělení na kapitoly a verše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2346561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Bible je </a:t>
            </a:r>
            <a:r>
              <a:rPr lang="cs-CZ" sz="2800" dirty="0" err="1" smtClean="0"/>
              <a:t>nejpřekládanější</a:t>
            </a:r>
            <a:r>
              <a:rPr lang="cs-CZ" sz="2800" dirty="0" smtClean="0"/>
              <a:t> knihou na světě.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 </a:t>
            </a:r>
            <a:r>
              <a:rPr lang="cs-CZ" sz="2800" dirty="0" smtClean="0"/>
              <a:t>roce 2009 byla alespoň část Bible přeložena do 2454 jazyků.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překlady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404640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Do </a:t>
            </a:r>
            <a:r>
              <a:rPr lang="cs-CZ" sz="2800" b="1" dirty="0" smtClean="0"/>
              <a:t>řečtiny</a:t>
            </a:r>
            <a:r>
              <a:rPr lang="cs-CZ" sz="2800" dirty="0" smtClean="0"/>
              <a:t> </a:t>
            </a:r>
            <a:r>
              <a:rPr lang="cs-CZ" sz="2800" dirty="0" smtClean="0"/>
              <a:t>se překládal pouze Starý </a:t>
            </a:r>
            <a:r>
              <a:rPr lang="cs-CZ" sz="2800" dirty="0" smtClean="0"/>
              <a:t>zákon (</a:t>
            </a:r>
            <a:r>
              <a:rPr lang="cs-CZ" sz="2800" dirty="0" smtClean="0"/>
              <a:t>ve 3.století před přelomem letopočtu vzniká v </a:t>
            </a:r>
            <a:r>
              <a:rPr lang="cs-CZ" sz="2800" dirty="0" smtClean="0"/>
              <a:t>Alexandrii, </a:t>
            </a:r>
            <a:r>
              <a:rPr lang="cs-CZ" sz="2800" dirty="0" smtClean="0"/>
              <a:t>tzv. Septuaginta (lat. sedmdesát podle legendárního počtu 72 překladatelů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Nový </a:t>
            </a:r>
            <a:r>
              <a:rPr lang="cs-CZ" sz="2800" dirty="0" smtClean="0"/>
              <a:t>zákon je v tomto jazyce psán přímo.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Nejdůležitějším </a:t>
            </a:r>
            <a:r>
              <a:rPr lang="cs-CZ" sz="2800" b="1" dirty="0" smtClean="0"/>
              <a:t>latinským</a:t>
            </a:r>
            <a:r>
              <a:rPr lang="cs-CZ" sz="2800" dirty="0" smtClean="0"/>
              <a:t> překladem je tzv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Vulgata</a:t>
            </a:r>
            <a:r>
              <a:rPr lang="cs-CZ" sz="2800" dirty="0" smtClean="0"/>
              <a:t>, jejímž autorem je </a:t>
            </a:r>
            <a:r>
              <a:rPr lang="cs-CZ" sz="2800" b="1" dirty="0" smtClean="0"/>
              <a:t>Jeroným</a:t>
            </a:r>
            <a:r>
              <a:rPr lang="cs-CZ" sz="2800" dirty="0" smtClean="0"/>
              <a:t> na přelomu 4. a 5.století našeho letopočtu. </a:t>
            </a:r>
            <a:endParaRPr lang="cs-CZ" sz="2800" dirty="0" smtClean="0"/>
          </a:p>
          <a:p>
            <a:r>
              <a:rPr lang="cs-CZ" sz="2800" dirty="0" smtClean="0"/>
              <a:t>Další </a:t>
            </a:r>
            <a:r>
              <a:rPr lang="cs-CZ" sz="2800" dirty="0" smtClean="0"/>
              <a:t>překlady </a:t>
            </a:r>
            <a:r>
              <a:rPr lang="cs-CZ" sz="2800" dirty="0" err="1" smtClean="0"/>
              <a:t>gotský</a:t>
            </a:r>
            <a:r>
              <a:rPr lang="cs-CZ" sz="2800" dirty="0" smtClean="0"/>
              <a:t>, syrský.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Nejstarší důležité </a:t>
            </a:r>
            <a:r>
              <a:rPr lang="cs-CZ" sz="2800" b="1" i="1" dirty="0" smtClean="0"/>
              <a:t>překlady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255981"/>
            <a:ext cx="842493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Příchod renesance přinesl velkou změnu, protože po dlouhých staletích se na Západě opět začala šířit znalost řečtiny.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Ve </a:t>
            </a:r>
            <a:r>
              <a:rPr lang="cs-CZ" sz="2800" dirty="0" smtClean="0"/>
              <a:t>svých zájmech byli humanističtí vzdělanci velmi zaujati starověkem, např. hebraista </a:t>
            </a:r>
            <a:r>
              <a:rPr lang="cs-CZ" sz="2800" dirty="0" err="1" smtClean="0"/>
              <a:t>Johannes</a:t>
            </a:r>
            <a:r>
              <a:rPr lang="cs-CZ" sz="2800" dirty="0" smtClean="0"/>
              <a:t> </a:t>
            </a:r>
            <a:r>
              <a:rPr lang="cs-CZ" sz="2800" dirty="0" err="1" smtClean="0"/>
              <a:t>Reuchlin</a:t>
            </a:r>
            <a:r>
              <a:rPr lang="cs-CZ" sz="2800" dirty="0" smtClean="0"/>
              <a:t> a znalec řečtiny </a:t>
            </a:r>
            <a:r>
              <a:rPr lang="cs-CZ" sz="2800" b="1" dirty="0" err="1" smtClean="0"/>
              <a:t>Erasmus</a:t>
            </a:r>
            <a:r>
              <a:rPr lang="cs-CZ" sz="2800" b="1" dirty="0" smtClean="0"/>
              <a:t> Rotterdamský</a:t>
            </a:r>
            <a:r>
              <a:rPr lang="cs-CZ" sz="2800" dirty="0" smtClean="0"/>
              <a:t>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dirty="0" smtClean="0"/>
              <a:t>Reformační a renesanční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32048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pPr algn="ctr"/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5" y="1167809"/>
            <a:ext cx="835292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Slovo Boží je živé, mocné a ostřejší než jakýkoli dvousečný meč; proniká až na rozhraní duše a ducha, kostí a morku, a rozsuzuje touhy i myšlenky srdce. (Židům 4:12, ČEP)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Bible je nejstarší a nejrozšířenější knihou tohoto světa.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Bible je zdroj pravdy a života.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Bible je písmo inspirované naším Stvořitelem.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ÚVOD</a:t>
            </a:r>
            <a:endParaRPr kumimoji="0" lang="cs-CZ" sz="28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89196"/>
            <a:ext cx="842493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Toto </a:t>
            </a:r>
            <a:r>
              <a:rPr lang="cs-CZ" sz="2800" dirty="0" smtClean="0"/>
              <a:t>bádání přineslo mnoho nečekaných historických a posléze i teologických otázek. To spolu s rychle se šířící </a:t>
            </a:r>
            <a:r>
              <a:rPr lang="cs-CZ" sz="2800" b="1" dirty="0" smtClean="0"/>
              <a:t>technikou knihtisku</a:t>
            </a:r>
            <a:r>
              <a:rPr lang="cs-CZ" sz="2800" dirty="0" smtClean="0"/>
              <a:t> umožnilo po dlouhé době znovu pracovat s textem v původních jazycích.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Roku </a:t>
            </a:r>
            <a:r>
              <a:rPr lang="cs-CZ" sz="2800" dirty="0" smtClean="0"/>
              <a:t>1516 vydává </a:t>
            </a:r>
            <a:r>
              <a:rPr lang="cs-CZ" sz="2800" dirty="0" err="1" smtClean="0"/>
              <a:t>Erasmus</a:t>
            </a:r>
            <a:r>
              <a:rPr lang="cs-CZ" sz="2800" dirty="0" smtClean="0"/>
              <a:t> řecký text Nového zákona a roku 1524/1525 byl v Benátkách vydán v hebrejštině Starý zákon zásluhou </a:t>
            </a:r>
            <a:r>
              <a:rPr lang="cs-CZ" sz="2800" b="1" dirty="0" err="1" smtClean="0"/>
              <a:t>Ja</a:t>
            </a:r>
            <a:r>
              <a:rPr lang="cs-CZ" sz="2800" b="1" dirty="0" smtClean="0"/>
              <a:t>'</a:t>
            </a:r>
            <a:r>
              <a:rPr lang="cs-CZ" sz="2800" b="1" dirty="0" err="1" smtClean="0"/>
              <a:t>kova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Chajima</a:t>
            </a:r>
            <a:r>
              <a:rPr lang="cs-CZ" sz="2800" b="1" dirty="0" smtClean="0"/>
              <a:t>.</a:t>
            </a:r>
          </a:p>
          <a:p>
            <a:r>
              <a:rPr lang="cs-CZ" sz="2800" dirty="0" smtClean="0"/>
              <a:t>Významné renesanční překlady: </a:t>
            </a:r>
            <a:r>
              <a:rPr lang="cs-CZ" sz="2800" b="1" dirty="0" err="1" smtClean="0"/>
              <a:t>Lutherova</a:t>
            </a:r>
            <a:r>
              <a:rPr lang="cs-CZ" sz="2800" b="1" dirty="0" smtClean="0"/>
              <a:t> Bible nebo Bible krále Jakuba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dirty="0" smtClean="0"/>
              <a:t>Reformační a renesanční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556793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V dnešní době se vydávání Bible ve velkém měřítku věnují Mezinárodní biblická </a:t>
            </a:r>
            <a:r>
              <a:rPr lang="cs-CZ" sz="2800" dirty="0" smtClean="0"/>
              <a:t>společnost (IBS) a WBT.</a:t>
            </a:r>
          </a:p>
          <a:p>
            <a:endParaRPr lang="cs-CZ" sz="2800" dirty="0" smtClean="0"/>
          </a:p>
          <a:p>
            <a:r>
              <a:rPr lang="cs-CZ" sz="2800" dirty="0" smtClean="0"/>
              <a:t>Jen </a:t>
            </a:r>
            <a:r>
              <a:rPr lang="cs-CZ" sz="2800" dirty="0" smtClean="0"/>
              <a:t>tyto dvě organizace vydávají Bibli nebo její část ve více než 600 jazycích pro 127 zemí.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WBT </a:t>
            </a:r>
            <a:r>
              <a:rPr lang="cs-CZ" sz="2800" dirty="0" smtClean="0"/>
              <a:t>koordinuje práci asi 6600 lidí překládajících Bibli v 90 zemích na světě.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Moderní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771079"/>
            <a:ext cx="842493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Dokonalý překlad Bible</a:t>
            </a:r>
            <a:r>
              <a:rPr lang="cs-CZ" sz="2800" dirty="0" smtClean="0"/>
              <a:t> - Nic takového, jako dokonalý překlad bible neexistuje!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Každý </a:t>
            </a:r>
            <a:r>
              <a:rPr lang="cs-CZ" sz="2800" dirty="0" smtClean="0"/>
              <a:t>překlad Písma je současně také jeho výkladem.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Hlavní </a:t>
            </a:r>
            <a:r>
              <a:rPr lang="cs-CZ" sz="2800" dirty="0" smtClean="0"/>
              <a:t>rozdíl spočívá především v převažujícím způsobu překladu.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260043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Na </a:t>
            </a:r>
            <a:r>
              <a:rPr lang="cs-CZ" sz="2800" dirty="0" smtClean="0"/>
              <a:t>jedné straně typů překladů je </a:t>
            </a:r>
            <a:r>
              <a:rPr lang="cs-CZ" sz="2800" b="1" dirty="0" smtClean="0"/>
              <a:t>doslovný překlad</a:t>
            </a:r>
            <a:r>
              <a:rPr lang="cs-CZ" sz="2800" dirty="0" smtClean="0"/>
              <a:t> (slovo za slovo), který má charakter téměř strojového překladu, který např. neřeší ani otázku idiomů, zachovává slovosled originálního textu (přestože to neodpovídá českému slovosledu) apod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Na </a:t>
            </a:r>
            <a:r>
              <a:rPr lang="cs-CZ" sz="2800" dirty="0" smtClean="0"/>
              <a:t>druhé straně typů překladů jsou </a:t>
            </a:r>
            <a:r>
              <a:rPr lang="cs-CZ" sz="2800" b="1" dirty="0" smtClean="0"/>
              <a:t>parafrázované překlady</a:t>
            </a:r>
            <a:r>
              <a:rPr lang="cs-CZ" sz="2800" dirty="0" smtClean="0"/>
              <a:t>. Tyto překlady bývají často určeny pro konkrétní část populace, např. pro děti apod. Překlad je v tomto případě až extrémně volný, hlavním cílem je uhlazenost textu a srozumitelnost.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690931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Příčinou </a:t>
            </a:r>
            <a:r>
              <a:rPr lang="cs-CZ" sz="2800" dirty="0" smtClean="0"/>
              <a:t>je, že se překladatelé pokoušejí přizpůsobit svůj překlad vlastnímu chápání </a:t>
            </a:r>
            <a:r>
              <a:rPr lang="cs-CZ" sz="2800" dirty="0" smtClean="0"/>
              <a:t>Bible podle </a:t>
            </a:r>
            <a:r>
              <a:rPr lang="cs-CZ" sz="2800" dirty="0" smtClean="0"/>
              <a:t>své teologie.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Z překladu </a:t>
            </a:r>
            <a:r>
              <a:rPr lang="cs-CZ" sz="2800" dirty="0" smtClean="0"/>
              <a:t>Bible se tak stává jen jeho vysvětlení. Pokud však </a:t>
            </a:r>
            <a:r>
              <a:rPr lang="cs-CZ" sz="2800" dirty="0" smtClean="0"/>
              <a:t>chceme porozumět </a:t>
            </a:r>
            <a:r>
              <a:rPr lang="cs-CZ" sz="2800" dirty="0" smtClean="0"/>
              <a:t>přesnému poselství Bible, je potřeba vycházet z nejpůvodnějších textů, což bývá záležitostí opravdových odborníků přes lingvistiku a teologii.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052736"/>
            <a:ext cx="84249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i="1" dirty="0" smtClean="0"/>
              <a:t>Duch</a:t>
            </a:r>
            <a:r>
              <a:rPr lang="cs-CZ" sz="2800" dirty="0" smtClean="0"/>
              <a:t> </a:t>
            </a:r>
            <a:r>
              <a:rPr lang="cs-CZ" sz="2800" dirty="0" smtClean="0"/>
              <a:t>zajisté </a:t>
            </a:r>
            <a:r>
              <a:rPr lang="cs-CZ" sz="2800" i="1" dirty="0" smtClean="0"/>
              <a:t>hotov jest</a:t>
            </a:r>
            <a:r>
              <a:rPr lang="cs-CZ" sz="2800" dirty="0" smtClean="0"/>
              <a:t>, </a:t>
            </a:r>
            <a:r>
              <a:rPr lang="cs-CZ" sz="2800" i="1" dirty="0" smtClean="0"/>
              <a:t>ale tělo nemocno</a:t>
            </a:r>
            <a:r>
              <a:rPr lang="cs-CZ" sz="2800" dirty="0" smtClean="0"/>
              <a:t>' (Mat.26,41; Mar.14,38) BK</a:t>
            </a:r>
          </a:p>
          <a:p>
            <a:r>
              <a:rPr lang="cs-CZ" sz="2800" dirty="0" smtClean="0"/>
              <a:t>Duch je odhodlán, ale tělo slabé.“ BEK</a:t>
            </a:r>
          </a:p>
          <a:p>
            <a:r>
              <a:rPr lang="cs-CZ" sz="2800" i="1" dirty="0" smtClean="0"/>
              <a:t> </a:t>
            </a:r>
            <a:endParaRPr lang="cs-CZ" sz="2800" dirty="0" smtClean="0"/>
          </a:p>
          <a:p>
            <a:r>
              <a:rPr lang="cs-CZ" sz="2800" i="1" dirty="0" smtClean="0"/>
              <a:t>Anglický překladač + zpětný překlad</a:t>
            </a:r>
            <a:endParaRPr lang="cs-CZ" sz="2800" dirty="0" smtClean="0"/>
          </a:p>
          <a:p>
            <a:r>
              <a:rPr lang="cs-CZ" sz="2800" dirty="0" smtClean="0"/>
              <a:t>Alkohol je připraven, ale maso ještě není hotovo</a:t>
            </a:r>
          </a:p>
          <a:p>
            <a:r>
              <a:rPr lang="cs-CZ" sz="2800" dirty="0" smtClean="0"/>
              <a:t>Strašidlo je ochotné, avšak tělo se třese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i="1" dirty="0" smtClean="0"/>
              <a:t>Příklady na porovnání</a:t>
            </a:r>
            <a:endParaRPr lang="cs-CZ" sz="2800" dirty="0" smtClean="0"/>
          </a:p>
          <a:p>
            <a:r>
              <a:rPr lang="cs-CZ" sz="2800" dirty="0" smtClean="0"/>
              <a:t>1M 1,1</a:t>
            </a:r>
          </a:p>
          <a:p>
            <a:r>
              <a:rPr lang="cs-CZ" sz="2800" dirty="0" smtClean="0"/>
              <a:t>1K 14,4</a:t>
            </a:r>
          </a:p>
          <a:p>
            <a:r>
              <a:rPr lang="cs-CZ" sz="2800" dirty="0" err="1" smtClean="0"/>
              <a:t>Žd</a:t>
            </a:r>
            <a:r>
              <a:rPr lang="cs-CZ" sz="2800" dirty="0" smtClean="0"/>
              <a:t> 11,1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chyby </a:t>
            </a:r>
            <a:r>
              <a:rPr lang="cs-CZ" sz="2800" b="1" i="1" dirty="0" smtClean="0"/>
              <a:t>při „otrockém“ překladu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341350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Velmi významným počinem byl překlad Písma do staroslověnského jazyka sv. </a:t>
            </a:r>
            <a:r>
              <a:rPr lang="cs-CZ" sz="2800" b="1" dirty="0" smtClean="0"/>
              <a:t>Konstantinem</a:t>
            </a:r>
            <a:r>
              <a:rPr lang="cs-CZ" sz="2800" dirty="0" smtClean="0"/>
              <a:t> Cyrilem a </a:t>
            </a:r>
            <a:r>
              <a:rPr lang="cs-CZ" sz="2800" b="1" dirty="0" smtClean="0"/>
              <a:t>Metodějem</a:t>
            </a:r>
            <a:r>
              <a:rPr lang="cs-CZ" sz="2800" dirty="0" smtClean="0"/>
              <a:t>  během jejich velkomoravské mise (počátek 862</a:t>
            </a:r>
            <a:r>
              <a:rPr lang="cs-CZ" sz="2800" dirty="0" smtClean="0"/>
              <a:t>).</a:t>
            </a:r>
          </a:p>
          <a:p>
            <a:r>
              <a:rPr lang="cs-CZ" sz="2800" dirty="0" smtClean="0"/>
              <a:t> </a:t>
            </a:r>
            <a:r>
              <a:rPr lang="cs-CZ" sz="2800" dirty="0" smtClean="0"/>
              <a:t>Z tohoto překladu vychází česká překladatelská tradice.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Ve </a:t>
            </a:r>
            <a:r>
              <a:rPr lang="cs-CZ" sz="2800" dirty="0" smtClean="0"/>
              <a:t>14. století vznikly nejstarší české překlady – např. Bible </a:t>
            </a:r>
            <a:r>
              <a:rPr lang="cs-CZ" sz="2800" b="1" dirty="0" smtClean="0"/>
              <a:t>leskovecko-drážďanská</a:t>
            </a:r>
            <a:r>
              <a:rPr lang="cs-CZ" sz="2800" dirty="0" smtClean="0"/>
              <a:t> (1360) či </a:t>
            </a:r>
            <a:r>
              <a:rPr lang="cs-CZ" sz="2800" b="1" dirty="0" smtClean="0"/>
              <a:t>Bible olomoucká</a:t>
            </a:r>
            <a:r>
              <a:rPr lang="cs-CZ" sz="2800" dirty="0" smtClean="0"/>
              <a:t> a Bible </a:t>
            </a:r>
            <a:r>
              <a:rPr lang="cs-CZ" sz="2800" b="1" dirty="0" smtClean="0"/>
              <a:t>třeboňská.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341350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První </a:t>
            </a:r>
            <a:r>
              <a:rPr lang="cs-CZ" sz="2800" dirty="0" smtClean="0"/>
              <a:t>tištěné české bible jsou Bible </a:t>
            </a:r>
            <a:r>
              <a:rPr lang="cs-CZ" sz="2800" b="1" dirty="0" smtClean="0"/>
              <a:t>pražská</a:t>
            </a:r>
            <a:r>
              <a:rPr lang="cs-CZ" sz="2800" dirty="0" smtClean="0"/>
              <a:t>, Bible </a:t>
            </a:r>
            <a:r>
              <a:rPr lang="cs-CZ" sz="2800" b="1" dirty="0" smtClean="0"/>
              <a:t>kutnohorská</a:t>
            </a:r>
            <a:r>
              <a:rPr lang="cs-CZ" sz="2800" dirty="0" smtClean="0"/>
              <a:t>, první v zahraničí tištěná česká Bible benátská, 2 Bible </a:t>
            </a:r>
            <a:r>
              <a:rPr lang="cs-CZ" sz="2800" dirty="0" err="1" smtClean="0"/>
              <a:t>Severýnovy</a:t>
            </a:r>
            <a:r>
              <a:rPr lang="cs-CZ" sz="2800" dirty="0" smtClean="0"/>
              <a:t>, Bible norimberská, 5 biblí </a:t>
            </a:r>
            <a:r>
              <a:rPr lang="cs-CZ" sz="2800" dirty="0" err="1" smtClean="0"/>
              <a:t>Melantrichových</a:t>
            </a:r>
            <a:r>
              <a:rPr lang="cs-CZ" sz="2800" dirty="0" smtClean="0"/>
              <a:t> či Bible Veleslavínova.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 </a:t>
            </a:r>
            <a:r>
              <a:rPr lang="cs-CZ" sz="2800" dirty="0" smtClean="0"/>
              <a:t>tisku Bible v národním jazyce je čeština významná, neboť spolu s francouzštinou a němčinou jsou to jediné národní jazyky, v nichž vyšla Bible tiskem ještě před rokem 1501.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  <p:pic>
        <p:nvPicPr>
          <p:cNvPr id="6" name="Obrázek 5" descr="http://www.bibleweb.cz/wp-content/themes/twentyten/images/kr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2545" y="4869160"/>
            <a:ext cx="1345919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844824"/>
            <a:ext cx="842493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Nejvýznamnějším a nejznámějším českým překladem je </a:t>
            </a:r>
            <a:r>
              <a:rPr lang="cs-CZ" sz="2800" b="1" dirty="0" smtClean="0"/>
              <a:t>Bible kralická</a:t>
            </a:r>
            <a:r>
              <a:rPr lang="cs-CZ" sz="2800" dirty="0" smtClean="0"/>
              <a:t> („Šestidílka“, 1579–1594, poslední revize z roku 1613), první český překlad z původních jazyků.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Mezi </a:t>
            </a:r>
            <a:r>
              <a:rPr lang="cs-CZ" sz="2800" dirty="0" smtClean="0"/>
              <a:t>katolickými barokními překlady vyniká třísvazková </a:t>
            </a:r>
            <a:r>
              <a:rPr lang="cs-CZ" sz="2800" b="1" dirty="0" smtClean="0"/>
              <a:t>Bible svatováclavská</a:t>
            </a:r>
            <a:r>
              <a:rPr lang="cs-CZ" sz="2800" dirty="0" smtClean="0"/>
              <a:t> z let 1677–1715</a:t>
            </a:r>
            <a:r>
              <a:rPr lang="cs-CZ" sz="2800" dirty="0" smtClean="0"/>
              <a:t>..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16027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Roku </a:t>
            </a:r>
            <a:r>
              <a:rPr lang="cs-CZ" sz="2800" dirty="0" smtClean="0"/>
              <a:t>1915 vydal evangelický farář a známý spisovatel </a:t>
            </a:r>
            <a:r>
              <a:rPr lang="cs-CZ" sz="2800" b="1" dirty="0" smtClean="0"/>
              <a:t>Jan Karafiát</a:t>
            </a:r>
            <a:r>
              <a:rPr lang="cs-CZ" sz="2800" dirty="0" smtClean="0"/>
              <a:t> svoji revizi Kralické bible.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Úplně </a:t>
            </a:r>
            <a:r>
              <a:rPr lang="cs-CZ" sz="2800" dirty="0" smtClean="0"/>
              <a:t>nový překlad Nového zákona z Vulgáty a s přihlédnutím k řeckému textu vydal v letech 1909 a 1914 pražský profesor Jan Ladislav </a:t>
            </a:r>
            <a:r>
              <a:rPr lang="cs-CZ" sz="2800" b="1" dirty="0" smtClean="0"/>
              <a:t>Sýkora</a:t>
            </a:r>
            <a:r>
              <a:rPr lang="cs-CZ" sz="2800" dirty="0" smtClean="0"/>
              <a:t>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S </a:t>
            </a:r>
            <a:r>
              <a:rPr lang="cs-CZ" sz="2800" dirty="0" smtClean="0"/>
              <a:t>novým překladem Starého zákona od olomouckého profesora Jana </a:t>
            </a:r>
            <a:r>
              <a:rPr lang="cs-CZ" sz="2800" dirty="0" err="1" smtClean="0"/>
              <a:t>Hejčla</a:t>
            </a:r>
            <a:r>
              <a:rPr lang="cs-CZ" sz="2800" dirty="0" smtClean="0"/>
              <a:t> vyšla v letech 1917-1925 celá Bible jako tzv. </a:t>
            </a:r>
            <a:r>
              <a:rPr lang="cs-CZ" sz="2800" dirty="0" err="1" smtClean="0"/>
              <a:t>Hejčlův</a:t>
            </a:r>
            <a:r>
              <a:rPr lang="cs-CZ" sz="2800" dirty="0" smtClean="0"/>
              <a:t> překlad.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pPr algn="ctr"/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5" y="1167810"/>
            <a:ext cx="835292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SZ </a:t>
            </a:r>
            <a:endParaRPr lang="cs-CZ" sz="2800" dirty="0" smtClean="0"/>
          </a:p>
          <a:p>
            <a:r>
              <a:rPr lang="cs-CZ" sz="2800" dirty="0" smtClean="0"/>
              <a:t>Job ? 2000 př.n.l.</a:t>
            </a:r>
          </a:p>
          <a:p>
            <a:r>
              <a:rPr lang="cs-CZ" sz="2800" dirty="0" smtClean="0"/>
              <a:t>Knihy Mojžíšovy 1450 př.n.l.</a:t>
            </a:r>
          </a:p>
          <a:p>
            <a:r>
              <a:rPr lang="cs-CZ" sz="2800" dirty="0" smtClean="0"/>
              <a:t>Knihy Samuelovy 1010 – 930 př.n.l.</a:t>
            </a:r>
          </a:p>
          <a:p>
            <a:r>
              <a:rPr lang="cs-CZ" sz="2800" dirty="0" smtClean="0"/>
              <a:t>Žalmy 1000 - 500 př.n.l.</a:t>
            </a:r>
          </a:p>
          <a:p>
            <a:r>
              <a:rPr lang="cs-CZ" sz="2800" b="1" dirty="0" smtClean="0"/>
              <a:t>NZ</a:t>
            </a:r>
            <a:endParaRPr lang="cs-CZ" sz="2800" dirty="0" smtClean="0"/>
          </a:p>
          <a:p>
            <a:r>
              <a:rPr lang="cs-CZ" sz="2800" dirty="0" smtClean="0"/>
              <a:t>První  - Epištoly 1 Tes 51 n.l., Gal.</a:t>
            </a:r>
          </a:p>
          <a:p>
            <a:r>
              <a:rPr lang="cs-CZ" sz="2800" dirty="0" smtClean="0"/>
              <a:t>Poslední Ev. podle Jana (80-95 n.l.) Zjevení 90 – 95 n.l.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Přibližné datování sepsání</a:t>
            </a:r>
            <a:endParaRPr lang="cs-CZ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16028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Samostatně do češtiny přeložil Nový zákon profesor pražské Komenského evangelické fakulty </a:t>
            </a:r>
            <a:r>
              <a:rPr lang="cs-CZ" sz="2800" b="1" dirty="0" smtClean="0"/>
              <a:t>František Žilka </a:t>
            </a:r>
            <a:r>
              <a:rPr lang="cs-CZ" sz="2800" dirty="0" smtClean="0"/>
              <a:t>(1933) a v roce 1947 vyšel překlad Nového zákona od Rudolfa Cola. V roce 1969 vydal </a:t>
            </a:r>
            <a:r>
              <a:rPr lang="cs-CZ" sz="2800" b="1" dirty="0" smtClean="0"/>
              <a:t>Ondřej Petrů </a:t>
            </a:r>
            <a:r>
              <a:rPr lang="cs-CZ" sz="2800" dirty="0" smtClean="0"/>
              <a:t>v Římě překlad Nového zákona.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Svědkové Jehovovi pořídili překlad bible z angličtiny, z překladu New </a:t>
            </a:r>
            <a:r>
              <a:rPr lang="cs-CZ" sz="2800" dirty="0" err="1" smtClean="0"/>
              <a:t>World</a:t>
            </a:r>
            <a:r>
              <a:rPr lang="cs-CZ" sz="2800" dirty="0" smtClean="0"/>
              <a:t> </a:t>
            </a:r>
            <a:r>
              <a:rPr lang="cs-CZ" sz="2800" dirty="0" err="1" smtClean="0"/>
              <a:t>Translation</a:t>
            </a:r>
            <a:r>
              <a:rPr lang="cs-CZ" sz="2800" dirty="0" smtClean="0"/>
              <a:t>, a nazvali jej </a:t>
            </a:r>
            <a:r>
              <a:rPr lang="cs-CZ" sz="2800" b="1" dirty="0" smtClean="0"/>
              <a:t>Překlad nového světa</a:t>
            </a:r>
            <a:r>
              <a:rPr lang="cs-CZ" sz="2800" dirty="0" smtClean="0"/>
              <a:t>. Překlad je těsně spjat s touto církví a je předmětem kritiky.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http://www.bibleweb.cz/wp-content/themes/twentyten/images/ek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2622" y="4581128"/>
            <a:ext cx="1621866" cy="2040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974333"/>
            <a:ext cx="84249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Ve </a:t>
            </a:r>
            <a:r>
              <a:rPr lang="cs-CZ" sz="2800" b="1" dirty="0" smtClean="0"/>
              <a:t>20. století </a:t>
            </a:r>
            <a:r>
              <a:rPr lang="cs-CZ" sz="2800" dirty="0" smtClean="0"/>
              <a:t>byl nejvýznamnějším </a:t>
            </a:r>
            <a:r>
              <a:rPr lang="cs-CZ" sz="2800" b="1" dirty="0" smtClean="0"/>
              <a:t>Český ekumenický překlad</a:t>
            </a:r>
            <a:r>
              <a:rPr lang="cs-CZ" sz="2800" dirty="0" smtClean="0"/>
              <a:t>, který vznikal v letech 1961–1979. Přípravné práce trvaly až do 60. let.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Vlastní </a:t>
            </a:r>
            <a:r>
              <a:rPr lang="cs-CZ" sz="2800" dirty="0" smtClean="0"/>
              <a:t>překlady byly zahájeny pod vedením a z iniciativy profesorů Evangelické teologické fakulty UK Miloše Biče (starozákonní skupina) a J. B. Součka (novozákonní skupina) v roce 1961.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Ekumenický </a:t>
            </a:r>
            <a:r>
              <a:rPr lang="cs-CZ" sz="2800" dirty="0" smtClean="0"/>
              <a:t>překlad se vyznačuje dobře čtivou, spisovnou češtinou a prosadil se velmi rychle; katolická církev jej doporučila k užívání.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24744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Bible 21</a:t>
            </a:r>
            <a:r>
              <a:rPr lang="cs-CZ" sz="2800" dirty="0" smtClean="0"/>
              <a:t> (původně označena jako NBK) je překlad, na kterém v letech 1994 až 2009 pracovali Alexandr Flek a Jiří </a:t>
            </a:r>
            <a:r>
              <a:rPr lang="cs-CZ" sz="2800" dirty="0" err="1" smtClean="0"/>
              <a:t>Hedánek</a:t>
            </a:r>
            <a:r>
              <a:rPr lang="cs-CZ" sz="2800" dirty="0" smtClean="0"/>
              <a:t> (a zpočátku i Pavel Hoffman). Jeho cílem bylo zpřístupnit text Kralické Bible současnému čtenáři přepisem do moderní češtiny. </a:t>
            </a:r>
            <a:endParaRPr lang="cs-CZ" sz="2800" dirty="0" smtClean="0"/>
          </a:p>
          <a:p>
            <a:r>
              <a:rPr lang="cs-CZ" sz="2800" dirty="0" smtClean="0"/>
              <a:t>Tento </a:t>
            </a:r>
            <a:r>
              <a:rPr lang="cs-CZ" sz="2800" dirty="0" smtClean="0"/>
              <a:t>záměr však překladatelé změnili a tak došlo později i k přejmenování překladu z "Nová Bible Kralická" na "Bible, překlad 21. století". Měl by být, dle překladatelů, více srozumitelný dnešnímu čtenáři. V roce 2009 byla kniha pod tímto novým názvem vydána.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  <p:pic>
        <p:nvPicPr>
          <p:cNvPr id="6" name="Obrázek 5" descr="http://www.bibleweb.cz/wp-content/themes/twentyten/images/b2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4019" y="4991114"/>
            <a:ext cx="1314445" cy="18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24745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Český studijní překlad (ČSP)</a:t>
            </a:r>
            <a:r>
              <a:rPr lang="cs-CZ" sz="2800" dirty="0" smtClean="0"/>
              <a:t> zpracovala </a:t>
            </a:r>
            <a:r>
              <a:rPr lang="cs-CZ" sz="2800" dirty="0" err="1" smtClean="0"/>
              <a:t>evangelikální</a:t>
            </a:r>
            <a:r>
              <a:rPr lang="cs-CZ" sz="2800" dirty="0" smtClean="0"/>
              <a:t> Křesťanská misijní společnost, která v roce 2000 pro tento účel vytvořila samostatný subjekt Nadační fond překladu Bible. </a:t>
            </a:r>
            <a:endParaRPr lang="cs-CZ" sz="2800" dirty="0" smtClean="0"/>
          </a:p>
          <a:p>
            <a:r>
              <a:rPr lang="cs-CZ" sz="2800" dirty="0" smtClean="0"/>
              <a:t>Překlad </a:t>
            </a:r>
            <a:r>
              <a:rPr lang="cs-CZ" sz="2800" dirty="0" smtClean="0"/>
              <a:t>klade důraz na co </a:t>
            </a:r>
            <a:r>
              <a:rPr lang="cs-CZ" sz="2800" i="1" dirty="0" smtClean="0"/>
              <a:t>největší přesnost</a:t>
            </a:r>
            <a:r>
              <a:rPr lang="cs-CZ" sz="2800" dirty="0" smtClean="0"/>
              <a:t> a </a:t>
            </a:r>
            <a:r>
              <a:rPr lang="cs-CZ" sz="2800" dirty="0" err="1" smtClean="0"/>
              <a:t>konkordantnost</a:t>
            </a:r>
            <a:r>
              <a:rPr lang="cs-CZ" sz="2800" dirty="0" smtClean="0"/>
              <a:t>, tedy aby se totéž slovo či slovní spojení originálu na všech místech překládalo stejně, pokud není zvláštní důvod pro překlad odlišný. Text je doprovázen podrobnými poznámkami především jazykovědného charakteru.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  <p:pic>
        <p:nvPicPr>
          <p:cNvPr id="7" name="Obrázek 6" descr="http://www.bibleweb.cz/wp-content/themes/twentyten/images/csp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5013176"/>
            <a:ext cx="1269291" cy="1681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340189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Bible kralická revidovaná</a:t>
            </a:r>
            <a:r>
              <a:rPr lang="cs-CZ" sz="2800" dirty="0" smtClean="0"/>
              <a:t> - revize Kralické Bible (převedení KB do dnešní češtiny a oprava podle jazyků originálu). Vedoucí projektu - Pavel Hoffman. Nový Zákon měl být původně vydán v roce 2010</a:t>
            </a:r>
            <a:r>
              <a:rPr lang="cs-CZ" sz="2800" dirty="0" smtClean="0"/>
              <a:t>.</a:t>
            </a:r>
          </a:p>
          <a:p>
            <a:endParaRPr lang="cs-CZ" sz="2800" dirty="0" smtClean="0"/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Slovo na cestu</a:t>
            </a:r>
            <a:r>
              <a:rPr lang="cs-CZ" sz="2800" dirty="0" smtClean="0"/>
              <a:t> - volná parafráze ve snaze přiblížit Písmo dnešnímu čtenáři. Nový zákon byl vydán v r. 1989 a revidován v r. 2000, celá bible byla vydána v roce 2011 v projektu Mezinárodní biblické společnosti.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555634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Jeruzalémská bible</a:t>
            </a:r>
            <a:r>
              <a:rPr lang="cs-CZ" sz="2800" dirty="0" smtClean="0"/>
              <a:t> - česká verze proslulého francouzského katolického překladu La Bible de </a:t>
            </a:r>
            <a:r>
              <a:rPr lang="cs-CZ" sz="2800" dirty="0" err="1" smtClean="0"/>
              <a:t>Jérusalem</a:t>
            </a:r>
            <a:r>
              <a:rPr lang="cs-CZ" sz="2800" dirty="0" smtClean="0"/>
              <a:t>, díla Jeruzalémské biblické školy, která vznikla roku 1890 iniciativou dominikánského řádu.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Ve </a:t>
            </a:r>
            <a:r>
              <a:rPr lang="cs-CZ" sz="2800" dirty="0" smtClean="0"/>
              <a:t>francouzštině byla Bible vydána roku 1956. Základním principem překladu byla věrnost originálu, teprve na dalším místě srozumitelnost a literární hodnota.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Biblické </a:t>
            </a:r>
            <a:r>
              <a:rPr lang="cs-CZ" sz="2800" b="1" dirty="0" smtClean="0">
                <a:solidFill>
                  <a:srgbClr val="FF0000"/>
                </a:solidFill>
              </a:rPr>
              <a:t>překlady - </a:t>
            </a:r>
            <a:r>
              <a:rPr lang="cs-CZ" sz="2800" b="1" i="1" dirty="0" smtClean="0"/>
              <a:t>České překlady</a:t>
            </a:r>
            <a:endParaRPr lang="cs-CZ" sz="2800" dirty="0"/>
          </a:p>
        </p:txBody>
      </p:sp>
      <p:pic>
        <p:nvPicPr>
          <p:cNvPr id="6" name="Obrázek 5" descr="http://www.bibleweb.cz/wp-content/themes/twentyten/images/jer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5145" y="5085184"/>
            <a:ext cx="2235327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548081"/>
            <a:ext cx="84249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textová </a:t>
            </a:r>
            <a:r>
              <a:rPr lang="cs-CZ" sz="2800" b="1" dirty="0" smtClean="0"/>
              <a:t>kritika </a:t>
            </a:r>
            <a:r>
              <a:rPr lang="cs-CZ" sz="2800" dirty="0" smtClean="0"/>
              <a:t>– jazykovým a historickým zkoumáním doplňuje a vysvětluje biblické události, např. objeví, že některý textový zdroj je původnější a věrohodnější</a:t>
            </a:r>
          </a:p>
          <a:p>
            <a:endParaRPr lang="cs-CZ" sz="2800" dirty="0" smtClean="0"/>
          </a:p>
          <a:p>
            <a:r>
              <a:rPr lang="cs-CZ" sz="2800" b="1" dirty="0" smtClean="0"/>
              <a:t> </a:t>
            </a:r>
            <a:r>
              <a:rPr lang="cs-CZ" sz="2800" b="1" dirty="0" smtClean="0"/>
              <a:t>„vyšší kritika</a:t>
            </a:r>
            <a:r>
              <a:rPr lang="cs-CZ" sz="2800" b="1" dirty="0" smtClean="0"/>
              <a:t>“ </a:t>
            </a:r>
            <a:r>
              <a:rPr lang="cs-CZ" sz="2800" dirty="0" smtClean="0"/>
              <a:t>– nebere Bibli jako rovnocenný zdroj informací, pouze v případě, že se výslovně kryjí s vědeckými důkazy, Bible je z větší části snůška mýtů a z opakovaně přepracovaných zdrojů, popírá faktickou existenci biblických skutečností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Kritika Bible - </a:t>
            </a:r>
            <a:r>
              <a:rPr lang="cs-CZ" sz="2800" b="1" dirty="0" smtClean="0"/>
              <a:t>textová kritika, </a:t>
            </a:r>
            <a:r>
              <a:rPr lang="cs-CZ" sz="2800" b="1" dirty="0" smtClean="0"/>
              <a:t>„vyšší </a:t>
            </a:r>
            <a:r>
              <a:rPr lang="cs-CZ" sz="2800" b="1" dirty="0" smtClean="0"/>
              <a:t>kritika“</a:t>
            </a:r>
            <a:endParaRPr lang="cs-CZ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117188"/>
            <a:ext cx="842493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Po celé staletí až do 18. staletí se v křesťanském světě věřilo v existenci rajské zahrady, potopy, Babylonské věže, že Zem je stará přibližně 5000 let před narozením Krista a že příběhy o </a:t>
            </a:r>
            <a:r>
              <a:rPr lang="cs-CZ" sz="2800" dirty="0" smtClean="0"/>
              <a:t>patriarších </a:t>
            </a:r>
            <a:r>
              <a:rPr lang="cs-CZ" sz="2800" dirty="0" smtClean="0"/>
              <a:t>jsou doslovná pravda.  Přesnost Bible byla stále široce uznávána.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První </a:t>
            </a:r>
            <a:r>
              <a:rPr lang="cs-CZ" sz="2800" dirty="0" smtClean="0"/>
              <a:t>problémy vznikly kvůli spojení biblického učení s Aristotelovými názory během středověku. Každá chyba nalezena v Aristotelových myšlenkách pak poškozovala i biblické učení. Poprvé se to projevilo při </a:t>
            </a:r>
            <a:r>
              <a:rPr lang="cs-CZ" sz="2800" dirty="0" err="1" smtClean="0"/>
              <a:t>Galileovi</a:t>
            </a:r>
            <a:r>
              <a:rPr lang="cs-CZ" sz="2800" dirty="0" smtClean="0"/>
              <a:t> a sporu o </a:t>
            </a:r>
            <a:r>
              <a:rPr lang="cs-CZ" sz="2800" dirty="0" err="1" smtClean="0"/>
              <a:t>geocentrizmus</a:t>
            </a:r>
            <a:r>
              <a:rPr lang="cs-CZ" sz="2800" dirty="0" smtClean="0"/>
              <a:t> a heliocentrizmus.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Kritika Bible - </a:t>
            </a:r>
            <a:r>
              <a:rPr lang="cs-CZ" sz="2800" b="1" dirty="0" smtClean="0"/>
              <a:t>textová kritika, </a:t>
            </a:r>
            <a:r>
              <a:rPr lang="cs-CZ" sz="2800" b="1" dirty="0" smtClean="0"/>
              <a:t>„vyšší </a:t>
            </a:r>
            <a:r>
              <a:rPr lang="cs-CZ" sz="2800" b="1" dirty="0" smtClean="0"/>
              <a:t>kritika“</a:t>
            </a:r>
            <a:endParaRPr lang="cs-CZ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332632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Darwinova teorie evolučního vývoje živých organizmů publikovaná v díle O původe druhů (1859) významně protiřečila biblickému příběhu o stvoření a rajské zahradě.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Pod </a:t>
            </a:r>
            <a:r>
              <a:rPr lang="cs-CZ" sz="2800" dirty="0" smtClean="0"/>
              <a:t>jejím vlivem se kapitoly Genesis 1-11 začaly vysvětlovat čistě na </a:t>
            </a:r>
            <a:r>
              <a:rPr lang="cs-CZ" sz="2800" dirty="0" err="1" smtClean="0"/>
              <a:t>teologicko</a:t>
            </a:r>
            <a:r>
              <a:rPr lang="cs-CZ" sz="2800" dirty="0" smtClean="0"/>
              <a:t>/mytologické rovině a ne historicky. Bibli začali považovat za sbírku upravených babylonských mýtů, která byla napsána mnoho staletí po událostech a pracovalo na ní mnoho redaktorů.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Kritika Bible - </a:t>
            </a:r>
            <a:r>
              <a:rPr lang="cs-CZ" sz="2800" b="1" dirty="0" smtClean="0"/>
              <a:t>textová kritika, </a:t>
            </a:r>
            <a:r>
              <a:rPr lang="cs-CZ" sz="2800" b="1" dirty="0" smtClean="0"/>
              <a:t>„vyšší </a:t>
            </a:r>
            <a:r>
              <a:rPr lang="cs-CZ" sz="2800" b="1" dirty="0" smtClean="0"/>
              <a:t>kritika“</a:t>
            </a:r>
            <a:endParaRPr lang="cs-CZ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763521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Odpovědí ze strany konzervativních vědců byly výsledky archeologických vykopávek v Mezopotámii.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Archeologické </a:t>
            </a:r>
            <a:r>
              <a:rPr lang="cs-CZ" sz="2800" dirty="0" smtClean="0"/>
              <a:t>vykopávky v širokém rozsahu potvrdily biblické záznamy dokonce i z doby patriarchů.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Po </a:t>
            </a:r>
            <a:r>
              <a:rPr lang="cs-CZ" sz="2800" dirty="0" smtClean="0"/>
              <a:t>nich pokračoval W. F. </a:t>
            </a:r>
            <a:r>
              <a:rPr lang="cs-CZ" sz="2800" dirty="0" err="1" smtClean="0"/>
              <a:t>Albright</a:t>
            </a:r>
            <a:r>
              <a:rPr lang="cs-CZ" sz="2800" dirty="0" smtClean="0"/>
              <a:t>, který je považován za zakladatele biblické archeologie.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Kritika Bible - </a:t>
            </a:r>
            <a:r>
              <a:rPr lang="cs-CZ" sz="2800" b="1" dirty="0" smtClean="0"/>
              <a:t>textová kritika, </a:t>
            </a:r>
            <a:r>
              <a:rPr lang="cs-CZ" sz="2800" b="1" dirty="0" smtClean="0"/>
              <a:t>„vyšší </a:t>
            </a:r>
            <a:r>
              <a:rPr lang="cs-CZ" sz="2800" b="1" dirty="0" smtClean="0"/>
              <a:t>kritika“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5" y="1659035"/>
            <a:ext cx="8352928" cy="255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</a:pPr>
            <a:r>
              <a:rPr lang="cs-CZ" sz="2800" dirty="0" smtClean="0"/>
              <a:t>Období, které knihy popisují</a:t>
            </a:r>
          </a:p>
          <a:p>
            <a:pPr>
              <a:lnSpc>
                <a:spcPct val="200000"/>
              </a:lnSpc>
            </a:pPr>
            <a:r>
              <a:rPr lang="cs-CZ" sz="2800" dirty="0" smtClean="0"/>
              <a:t>Autorství/ definitivní sepsání – redakce</a:t>
            </a:r>
          </a:p>
          <a:p>
            <a:pPr>
              <a:lnSpc>
                <a:spcPct val="200000"/>
              </a:lnSpc>
            </a:pPr>
            <a:r>
              <a:rPr lang="cs-CZ" sz="2800" dirty="0" smtClean="0"/>
              <a:t>Výběr a uspořádání knih do kánonu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Co sledujeme</a:t>
            </a:r>
            <a:endParaRPr lang="cs-CZ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332634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Většina vědců se shoduje, že evangelia byla zapsána v letech 60-95. Bylo to přibližně 40 až 60 let po skutečných událostech, když ještě žili mnozí očití svědkové událostí.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Autorem </a:t>
            </a:r>
            <a:r>
              <a:rPr lang="cs-CZ" sz="2800" dirty="0" smtClean="0"/>
              <a:t>těchto spisů hrozila za jejich šíření smrt a to zvyšuje důvěryhodnost těchto textů.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Evangelista </a:t>
            </a:r>
            <a:r>
              <a:rPr lang="cs-CZ" sz="2800" dirty="0" smtClean="0"/>
              <a:t>Lukáš uvádí ve svých dvou knihách mnoho geografických podrobností. Bylo prozkoumáno 32 krajin, 54 měst a 9 ostrovů a nebyla nalezena žádná chyba.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Kritika Bible - </a:t>
            </a:r>
            <a:r>
              <a:rPr lang="cs-CZ" sz="2800" b="1" dirty="0" smtClean="0"/>
              <a:t>textová kritika, </a:t>
            </a:r>
            <a:r>
              <a:rPr lang="cs-CZ" sz="2800" b="1" dirty="0" smtClean="0"/>
              <a:t>„vyšší </a:t>
            </a:r>
            <a:r>
              <a:rPr lang="cs-CZ" sz="2800" b="1" dirty="0" smtClean="0"/>
              <a:t>kritika“</a:t>
            </a:r>
            <a:endParaRPr lang="cs-CZ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332635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Rychlý rozvoj přírodních věd a objevování přírodních zákonů vedly k chápání pozemského světa jako složitého, ale přísně zákonitě fungujícího stroje, v němž </a:t>
            </a:r>
            <a:r>
              <a:rPr lang="cs-CZ" sz="2800" b="1" dirty="0" smtClean="0"/>
              <a:t>nebylo místa</a:t>
            </a:r>
            <a:r>
              <a:rPr lang="cs-CZ" sz="2800" dirty="0" smtClean="0"/>
              <a:t> pro </a:t>
            </a:r>
            <a:r>
              <a:rPr lang="cs-CZ" sz="2800" b="1" dirty="0" smtClean="0"/>
              <a:t>biblické zázraky</a:t>
            </a:r>
            <a:r>
              <a:rPr lang="cs-CZ" sz="2800" dirty="0" smtClean="0"/>
              <a:t>. Teolog </a:t>
            </a:r>
            <a:r>
              <a:rPr lang="cs-CZ" sz="2800" b="1" dirty="0" smtClean="0"/>
              <a:t>Rudolf </a:t>
            </a:r>
            <a:r>
              <a:rPr lang="cs-CZ" sz="2800" b="1" dirty="0" err="1" smtClean="0"/>
              <a:t>Bultmann</a:t>
            </a:r>
            <a:r>
              <a:rPr lang="cs-CZ" sz="2800" dirty="0" smtClean="0"/>
              <a:t> shrnuje tento pohled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 </a:t>
            </a:r>
            <a:r>
              <a:rPr lang="cs-CZ" sz="2800" i="1" dirty="0" smtClean="0"/>
              <a:t>„Moderní člověk uznává jako skutečnost jen takové jevy nebo události, které jsou pochopitelné v rámci racionálního pořádku světa. </a:t>
            </a:r>
            <a:endParaRPr lang="cs-CZ" sz="2800" i="1" dirty="0" smtClean="0"/>
          </a:p>
          <a:p>
            <a:r>
              <a:rPr lang="cs-CZ" sz="2800" i="1" dirty="0" smtClean="0"/>
              <a:t>Neuznává </a:t>
            </a:r>
            <a:r>
              <a:rPr lang="cs-CZ" sz="2800" i="1" dirty="0" smtClean="0"/>
              <a:t>zázraky, protože ty se do tohoto pořádku přírodních zákonů nehodí.“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Kritika Bible - </a:t>
            </a:r>
            <a:r>
              <a:rPr lang="cs-CZ" sz="2800" b="1" dirty="0" smtClean="0"/>
              <a:t>textová kritika, </a:t>
            </a:r>
            <a:r>
              <a:rPr lang="cs-CZ" sz="2800" b="1" dirty="0" smtClean="0"/>
              <a:t>„vyšší </a:t>
            </a:r>
            <a:r>
              <a:rPr lang="cs-CZ" sz="2800" b="1" dirty="0" smtClean="0"/>
              <a:t>kritika“</a:t>
            </a:r>
            <a:endParaRPr lang="cs-CZ" sz="2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332635"/>
            <a:ext cx="8424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Rychlý rozvoj přírodních věd a objevování přírodních zákonů vedly k chápání pozemského světa jako složitého, ale přísně zákonitě fungujícího stroje, v němž </a:t>
            </a:r>
            <a:r>
              <a:rPr lang="cs-CZ" sz="2800" b="1" dirty="0" smtClean="0"/>
              <a:t>nebylo místa</a:t>
            </a:r>
            <a:r>
              <a:rPr lang="cs-CZ" sz="2800" dirty="0" smtClean="0"/>
              <a:t> pro </a:t>
            </a:r>
            <a:r>
              <a:rPr lang="cs-CZ" sz="2800" b="1" dirty="0" smtClean="0"/>
              <a:t>biblické zázraky</a:t>
            </a:r>
            <a:r>
              <a:rPr lang="cs-CZ" sz="2800" dirty="0" smtClean="0"/>
              <a:t>. Teolog </a:t>
            </a:r>
            <a:r>
              <a:rPr lang="cs-CZ" sz="2800" b="1" dirty="0" smtClean="0"/>
              <a:t>Rudolf </a:t>
            </a:r>
            <a:r>
              <a:rPr lang="cs-CZ" sz="2800" b="1" dirty="0" err="1" smtClean="0"/>
              <a:t>Bultmann</a:t>
            </a:r>
            <a:r>
              <a:rPr lang="cs-CZ" sz="2800" dirty="0" smtClean="0"/>
              <a:t> shrnuje tento pohled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 </a:t>
            </a:r>
            <a:r>
              <a:rPr lang="cs-CZ" sz="2800" i="1" dirty="0" smtClean="0"/>
              <a:t>„Moderní člověk uznává jako skutečnost jen takové jevy nebo události, které jsou pochopitelné v rámci racionálního pořádku světa. </a:t>
            </a:r>
            <a:endParaRPr lang="cs-CZ" sz="2800" i="1" dirty="0" smtClean="0"/>
          </a:p>
          <a:p>
            <a:r>
              <a:rPr lang="cs-CZ" sz="2800" i="1" dirty="0" smtClean="0"/>
              <a:t>Neuznává </a:t>
            </a:r>
            <a:r>
              <a:rPr lang="cs-CZ" sz="2800" i="1" dirty="0" smtClean="0"/>
              <a:t>zázraky, protože ty se do tohoto pořádku přírodních zákonů nehodí.“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Kritika Bible - </a:t>
            </a:r>
            <a:r>
              <a:rPr lang="cs-CZ" sz="2800" b="1" dirty="0" smtClean="0"/>
              <a:t>textová kritika, </a:t>
            </a:r>
            <a:r>
              <a:rPr lang="cs-CZ" sz="2800" b="1" dirty="0" smtClean="0"/>
              <a:t>„vyšší </a:t>
            </a:r>
            <a:r>
              <a:rPr lang="cs-CZ" sz="2800" b="1" dirty="0" smtClean="0"/>
              <a:t>kritika“</a:t>
            </a:r>
            <a:endParaRPr lang="cs-CZ" sz="2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32048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pPr algn="ctr"/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5" y="1598696"/>
            <a:ext cx="835292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Slovo Boží je živé, mocné a ostřejší než jakýkoli dvousečný meč…                      (Židům 4:12, ČEP)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/>
              <a:t>Ty </a:t>
            </a:r>
            <a:r>
              <a:rPr lang="cs-CZ" sz="2800" i="1" dirty="0" smtClean="0"/>
              <a:t>jsi činil </a:t>
            </a:r>
            <a:r>
              <a:rPr lang="cs-CZ" sz="2800" b="1" i="1" dirty="0" smtClean="0"/>
              <a:t>znamení a zázraky </a:t>
            </a:r>
            <a:r>
              <a:rPr lang="cs-CZ" sz="2800" i="1" dirty="0" smtClean="0"/>
              <a:t>v zemi egyptské a až do tohoto dne, jak v Izraeli, tak mezi všemi lidmi. Tak sis učinil jméno, jak je tomu v tento den</a:t>
            </a:r>
            <a:r>
              <a:rPr lang="cs-CZ" sz="2800" i="1" dirty="0" smtClean="0"/>
              <a:t>.</a:t>
            </a:r>
            <a:r>
              <a:rPr lang="cs-CZ" sz="2800" i="1" dirty="0" smtClean="0"/>
              <a:t> </a:t>
            </a:r>
            <a:r>
              <a:rPr lang="cs-CZ" sz="2800" i="1" dirty="0" smtClean="0"/>
              <a:t>(</a:t>
            </a:r>
            <a:r>
              <a:rPr lang="cs-CZ" sz="2800" i="1" dirty="0" err="1" smtClean="0"/>
              <a:t>Jeremjáš</a:t>
            </a:r>
            <a:r>
              <a:rPr lang="cs-CZ" sz="2800" i="1" dirty="0" smtClean="0"/>
              <a:t>  </a:t>
            </a:r>
            <a:r>
              <a:rPr lang="cs-CZ" sz="2800" i="1" dirty="0" smtClean="0"/>
              <a:t>32:20) </a:t>
            </a:r>
            <a:endParaRPr kumimoji="0" lang="cs-CZ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ZÁVĚR</a:t>
            </a:r>
            <a:endParaRPr kumimoji="0" lang="cs-CZ" sz="28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5" y="908720"/>
            <a:ext cx="83529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</a:pPr>
            <a:r>
              <a:rPr lang="cs-CZ" sz="2800" dirty="0" smtClean="0"/>
              <a:t>Období, které knihy popisují</a:t>
            </a:r>
          </a:p>
          <a:p>
            <a:pPr>
              <a:lnSpc>
                <a:spcPct val="200000"/>
              </a:lnSpc>
            </a:pPr>
            <a:r>
              <a:rPr lang="cs-CZ" sz="2800" dirty="0" smtClean="0"/>
              <a:t>Autorství/ definitivní sepsání – redakce</a:t>
            </a:r>
          </a:p>
          <a:p>
            <a:pPr>
              <a:lnSpc>
                <a:spcPct val="200000"/>
              </a:lnSpc>
            </a:pPr>
            <a:r>
              <a:rPr lang="cs-CZ" sz="2800" dirty="0" smtClean="0"/>
              <a:t>Výběr a uspořádání knih do </a:t>
            </a:r>
            <a:r>
              <a:rPr lang="cs-CZ" sz="2800" dirty="0" smtClean="0"/>
              <a:t>kánonu</a:t>
            </a:r>
          </a:p>
          <a:p>
            <a:pPr>
              <a:lnSpc>
                <a:spcPct val="200000"/>
              </a:lnSpc>
            </a:pPr>
            <a:endParaRPr lang="cs-CZ" sz="2800" dirty="0" smtClean="0"/>
          </a:p>
          <a:p>
            <a:r>
              <a:rPr lang="cs-CZ" sz="2800" dirty="0" smtClean="0"/>
              <a:t>Ježíš, učedníci a </a:t>
            </a:r>
            <a:r>
              <a:rPr lang="cs-CZ" sz="2800" dirty="0" smtClean="0"/>
              <a:t>mladá církev měli k dispozici celý Starý zákon v uspořádané podobě, přestože oficiální stanovení kánonu SZ bylo až 90-100 </a:t>
            </a:r>
            <a:r>
              <a:rPr lang="cs-CZ" sz="2800" dirty="0" err="1" smtClean="0"/>
              <a:t>n.l</a:t>
            </a:r>
            <a:r>
              <a:rPr lang="cs-CZ" sz="2800" dirty="0" smtClean="0"/>
              <a:t> v </a:t>
            </a:r>
            <a:r>
              <a:rPr lang="cs-CZ" sz="2800" dirty="0" err="1" smtClean="0"/>
              <a:t>Jabne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Co sledujeme</a:t>
            </a:r>
            <a:endParaRPr lang="cs-CZ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39552" y="1039405"/>
            <a:ext cx="8352928" cy="4549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Vznik izraelského národa – knihy Mojžíšovy 1450 př.n.l.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Popis židovské historie – zaznamenání etap izraelského národa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Proroctví – snaha odvrátit Izraele od modlářství a svévole a ukázat jim na Boha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Vnik chrámu, Chrámové písně – Žalmy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Zničení Jeruzaléma, Lítost nad zničením Izraele (Pláč</a:t>
            </a:r>
            <a:r>
              <a:rPr lang="cs-CZ" sz="2800" dirty="0" smtClean="0"/>
              <a:t>)</a:t>
            </a:r>
            <a:endParaRPr lang="cs-CZ" sz="28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Okolnosti vzniku biblických knih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39552" y="1325696"/>
            <a:ext cx="8352928" cy="390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Ostatní  SZ -  </a:t>
            </a:r>
            <a:r>
              <a:rPr lang="cs-CZ" sz="2800" dirty="0" smtClean="0"/>
              <a:t>Přísloví, Kazatel, Píseň písní, Rút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Úplné svědectví o JK – čtyři evangelia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Historie první církve – Skutky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Dopisy církvím a osobám – epištoly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Ostatní NZ, </a:t>
            </a:r>
            <a:r>
              <a:rPr lang="cs-CZ" sz="2800" dirty="0" smtClean="0"/>
              <a:t>odhalení budoucnosti církve a světa – Zjevení/ Apokalypsa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Okolnosti vzniku biblických knih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39552" y="1257722"/>
            <a:ext cx="799288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dirty="0" smtClean="0"/>
              <a:t>SZ - Mojžíš, Jozue, Samuel, David, Šalomoun, </a:t>
            </a:r>
            <a:r>
              <a:rPr lang="cs-CZ" sz="2800" dirty="0" err="1" smtClean="0"/>
              <a:t>Ezdráš</a:t>
            </a:r>
            <a:r>
              <a:rPr lang="cs-CZ" sz="2800" dirty="0" smtClean="0"/>
              <a:t>, </a:t>
            </a:r>
            <a:r>
              <a:rPr lang="cs-CZ" sz="2800" dirty="0" err="1" smtClean="0"/>
              <a:t>Nehemiáš</a:t>
            </a:r>
            <a:r>
              <a:rPr lang="cs-CZ" sz="2800" dirty="0" smtClean="0"/>
              <a:t>, různí proroci, neznámí autoři a redaktoři (knihy královské, Rút, Job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cs-CZ" sz="2800" dirty="0" smtClean="0"/>
              <a:t>NZ - Matouš, Marek, Lukáš, Jan, Pavel, Juda, </a:t>
            </a:r>
            <a:r>
              <a:rPr lang="cs-CZ" sz="2800" dirty="0" smtClean="0"/>
              <a:t>Petr</a:t>
            </a:r>
          </a:p>
          <a:p>
            <a:endParaRPr lang="cs-CZ" sz="2800" dirty="0" smtClean="0"/>
          </a:p>
          <a:p>
            <a:r>
              <a:rPr lang="cs-CZ" sz="2800" b="1" i="1" dirty="0" smtClean="0"/>
              <a:t>Ježíš, Eliáš, většina apoštolů nenapsali NIC!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Nejvýznamnější (pravděpodobní)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autoři a redaktoři</a:t>
            </a:r>
            <a:r>
              <a:rPr lang="cs-CZ" sz="2800" dirty="0" smtClean="0">
                <a:solidFill>
                  <a:srgbClr val="FF0000"/>
                </a:solidFill>
              </a:rPr>
              <a:t>: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4056" y="623731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+mj-lt"/>
                <a:cs typeface="Arial" pitchFamily="34" charset="0"/>
              </a:rPr>
              <a:t>HISTORIE </a:t>
            </a:r>
            <a:r>
              <a:rPr lang="cs-CZ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BIBLE  </a:t>
            </a:r>
            <a:r>
              <a:rPr lang="cs-CZ" sz="2000" b="1" dirty="0" smtClean="0">
                <a:cs typeface="Arial" pitchFamily="34" charset="0"/>
              </a:rPr>
              <a:t>BŠ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sz="2000" b="1" dirty="0" smtClean="0">
                <a:cs typeface="Arial" pitchFamily="34" charset="0"/>
              </a:rPr>
              <a:t>BED</a:t>
            </a:r>
            <a:r>
              <a:rPr lang="cs-CZ" sz="2000" b="1" dirty="0" smtClean="0">
                <a:solidFill>
                  <a:srgbClr val="FF0000"/>
                </a:solidFill>
                <a:cs typeface="Arial" pitchFamily="34" charset="0"/>
              </a:rPr>
              <a:t>    </a:t>
            </a:r>
            <a:endParaRPr lang="cs-CZ" sz="2000" b="1" dirty="0" smtClean="0"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7544" y="1495237"/>
            <a:ext cx="842493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/>
              <a:t>Hebrejská</a:t>
            </a:r>
            <a:r>
              <a:rPr lang="cs-CZ" sz="2800" dirty="0" smtClean="0"/>
              <a:t> bible obsahuje kromě Tóry (</a:t>
            </a:r>
            <a:r>
              <a:rPr lang="cs-CZ" sz="2800" dirty="0" err="1" smtClean="0"/>
              <a:t>תו</a:t>
            </a:r>
            <a:r>
              <a:rPr lang="cs-CZ" sz="2800" dirty="0" smtClean="0"/>
              <a:t>ֹרָה‎‎) ještě Proroky (נְבִ</a:t>
            </a:r>
            <a:r>
              <a:rPr lang="cs-CZ" sz="2800" dirty="0" err="1" smtClean="0"/>
              <a:t>יא</a:t>
            </a:r>
            <a:r>
              <a:rPr lang="cs-CZ" sz="2800" dirty="0" smtClean="0"/>
              <a:t>ִ</a:t>
            </a:r>
            <a:r>
              <a:rPr lang="cs-CZ" sz="2800" dirty="0" err="1" smtClean="0"/>
              <a:t>ים</a:t>
            </a:r>
            <a:r>
              <a:rPr lang="cs-CZ" sz="2800" dirty="0" smtClean="0"/>
              <a:t>‎‎ </a:t>
            </a:r>
            <a:r>
              <a:rPr lang="cs-CZ" sz="2800" dirty="0" err="1" smtClean="0"/>
              <a:t>nevi</a:t>
            </a:r>
            <a:r>
              <a:rPr lang="cs-CZ" sz="2800" dirty="0" smtClean="0"/>
              <a:t>'</a:t>
            </a:r>
            <a:r>
              <a:rPr lang="cs-CZ" sz="2800" dirty="0" err="1" smtClean="0"/>
              <a:t>im</a:t>
            </a:r>
            <a:r>
              <a:rPr lang="cs-CZ" sz="2800" dirty="0" smtClean="0"/>
              <a:t>) a Spisy (כְּ</a:t>
            </a:r>
            <a:r>
              <a:rPr lang="cs-CZ" sz="2800" dirty="0" err="1" smtClean="0"/>
              <a:t>תו</a:t>
            </a:r>
            <a:r>
              <a:rPr lang="cs-CZ" sz="2800" dirty="0" smtClean="0"/>
              <a:t>ּבִ</a:t>
            </a:r>
            <a:r>
              <a:rPr lang="cs-CZ" sz="2800" dirty="0" err="1" smtClean="0"/>
              <a:t>ים</a:t>
            </a:r>
            <a:r>
              <a:rPr lang="cs-CZ" sz="2800" dirty="0" smtClean="0"/>
              <a:t>‎‎ </a:t>
            </a:r>
            <a:r>
              <a:rPr lang="cs-CZ" sz="2800" dirty="0" err="1" smtClean="0"/>
              <a:t>ktuvim</a:t>
            </a:r>
            <a:r>
              <a:rPr lang="cs-CZ" sz="2800" dirty="0" smtClean="0"/>
              <a:t>), dohromady se tomuto korpusu říká též </a:t>
            </a:r>
            <a:r>
              <a:rPr lang="cs-CZ" sz="2800" dirty="0" err="1" smtClean="0"/>
              <a:t>tanach</a:t>
            </a:r>
            <a:r>
              <a:rPr lang="cs-CZ" sz="2800" dirty="0" smtClean="0"/>
              <a:t> (</a:t>
            </a:r>
            <a:r>
              <a:rPr lang="cs-CZ" sz="2800" dirty="0" err="1" smtClean="0"/>
              <a:t>תנ</a:t>
            </a:r>
            <a:r>
              <a:rPr lang="cs-CZ" sz="2800" dirty="0" smtClean="0"/>
              <a:t>״ך).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Původní </a:t>
            </a:r>
            <a:r>
              <a:rPr lang="cs-CZ" sz="2800" dirty="0" smtClean="0"/>
              <a:t>text existoval v hebrejštině, s částmi v aramejštině (kniha Daniel, kniha </a:t>
            </a:r>
            <a:r>
              <a:rPr lang="cs-CZ" sz="2800" dirty="0" err="1" smtClean="0"/>
              <a:t>Ezdráš</a:t>
            </a:r>
            <a:r>
              <a:rPr lang="cs-CZ" sz="2800" dirty="0" smtClean="0"/>
              <a:t>). </a:t>
            </a:r>
            <a:endParaRPr lang="cs-CZ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Bible a jazyky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2712</Words>
  <Application>Microsoft Office PowerPoint</Application>
  <PresentationFormat>Předvádění na obrazovce (4:3)</PresentationFormat>
  <Paragraphs>268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Pavel Vik</dc:creator>
  <cp:lastModifiedBy>Pavel Vik</cp:lastModifiedBy>
  <cp:revision>18</cp:revision>
  <dcterms:created xsi:type="dcterms:W3CDTF">2013-11-09T14:12:24Z</dcterms:created>
  <dcterms:modified xsi:type="dcterms:W3CDTF">2013-11-09T23:15:57Z</dcterms:modified>
</cp:coreProperties>
</file>