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2"/>
  </p:sldMasterIdLst>
  <p:notesMasterIdLst>
    <p:notesMasterId r:id="rId15"/>
  </p:notesMasterIdLst>
  <p:sldIdLst>
    <p:sldId id="267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9" autoAdjust="0"/>
    <p:restoredTop sz="98630" autoAdjust="0"/>
  </p:normalViewPr>
  <p:slideViewPr>
    <p:cSldViewPr>
      <p:cViewPr>
        <p:scale>
          <a:sx n="100" d="100"/>
          <a:sy n="100" d="100"/>
        </p:scale>
        <p:origin x="-512" y="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594B53-0D60-40A0-BFC2-984431E7CF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78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8D52A7-6961-4D0D-BF8E-F22A60058557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10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11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8D52A7-6961-4D0D-BF8E-F22A60058557}" type="slidenum">
              <a:rPr lang="en-US"/>
              <a:pPr/>
              <a:t>12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3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4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5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6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7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8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75928-9F2E-4B84-A288-0B967BA211DB}" type="slidenum">
              <a:rPr lang="en-US"/>
              <a:pPr/>
              <a:t>9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mtClean="0"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 smtClean="0"/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10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 smtClean="0"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 autoUpdateAnimBg="0"/>
      <p:bldP spid="40969" grpId="0" build="p" autoUpdateAnimBg="0" advAuto="0">
        <p:tmplLst>
          <p:tmpl lvl="1">
            <p:tnLst>
              <p:par>
                <p:cTn xmlns:p14="http://schemas.microsoft.com/office/powerpoint/2010/main"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096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2FC03-A594-4C35-8E51-FE8F992B4939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B7239-82D3-4AEA-A1E2-3FBF8A0A16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5867400"/>
          </a:xfrm>
        </p:spPr>
        <p:txBody>
          <a:bodyPr vert="eaVert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5867400"/>
          </a:xfrm>
        </p:spPr>
        <p:txBody>
          <a:bodyPr vert="eaVert"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E50B1-9D11-4E42-8681-A7C636B1D43A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BECDB-55C0-4311-AD1E-8B08D68BF4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8229600" cy="22860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57600"/>
            <a:ext cx="8229600" cy="22860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2618-4AE5-41CF-A1C7-81268002EEB9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5464D7-A24D-41B3-83A7-ABC0AE912C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 noProof="0" smtClean="0"/>
              <a:t>Click icon to add clip art</a:t>
            </a:r>
            <a:endParaRPr lang="en-US" noProof="0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674E5-4237-4D02-9DE3-8F16FF706DE1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D5829-3FF6-4592-82F5-7E4BE69CF6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450190-9F2F-42AF-982A-F97D2EEB0AE2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9BC8D-FBDF-4D4C-9663-D407DFA0A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034A7-4CF0-465D-B24E-F980674E4D2F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8FD1D-7BA7-4C3E-A3D1-BAC5A75FC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>
            <a:lvl1pPr>
              <a:defRPr sz="2800">
                <a:solidFill>
                  <a:schemeClr val="accent4"/>
                </a:solidFill>
              </a:defRPr>
            </a:lvl1pPr>
            <a:lvl2pPr>
              <a:defRPr sz="2400">
                <a:solidFill>
                  <a:schemeClr val="accent4"/>
                </a:solidFill>
              </a:defRPr>
            </a:lvl2pPr>
            <a:lvl3pPr>
              <a:defRPr sz="2000">
                <a:solidFill>
                  <a:schemeClr val="accent4"/>
                </a:solidFill>
              </a:defRPr>
            </a:lvl3pPr>
            <a:lvl4pPr>
              <a:defRPr sz="1800">
                <a:solidFill>
                  <a:schemeClr val="accent4"/>
                </a:solidFill>
              </a:defRPr>
            </a:lvl4pPr>
            <a:lvl5pPr>
              <a:defRPr sz="1800">
                <a:solidFill>
                  <a:schemeClr val="accent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>
              <a:defRPr sz="2800">
                <a:solidFill>
                  <a:schemeClr val="accent4"/>
                </a:solidFill>
              </a:defRPr>
            </a:lvl1pPr>
            <a:lvl2pPr>
              <a:defRPr sz="2400">
                <a:solidFill>
                  <a:schemeClr val="accent4"/>
                </a:solidFill>
              </a:defRPr>
            </a:lvl2pPr>
            <a:lvl3pPr>
              <a:defRPr sz="2000">
                <a:solidFill>
                  <a:schemeClr val="accent4"/>
                </a:solidFill>
              </a:defRPr>
            </a:lvl3pPr>
            <a:lvl4pPr>
              <a:defRPr sz="1800">
                <a:solidFill>
                  <a:schemeClr val="accent4"/>
                </a:solidFill>
              </a:defRPr>
            </a:lvl4pPr>
            <a:lvl5pPr>
              <a:defRPr sz="1800">
                <a:solidFill>
                  <a:schemeClr val="accent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78985C-F9F2-4860-AA1F-8EE0E8417CD0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A87A05-60DF-4E9B-9F33-EC5D06380B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accent4"/>
                </a:solidFill>
              </a:defRPr>
            </a:lvl1pPr>
            <a:lvl2pPr>
              <a:defRPr sz="2000">
                <a:solidFill>
                  <a:schemeClr val="accent4"/>
                </a:solidFill>
              </a:defRPr>
            </a:lvl2pPr>
            <a:lvl3pPr>
              <a:defRPr sz="18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accent4"/>
                </a:solidFill>
              </a:defRPr>
            </a:lvl1pPr>
            <a:lvl2pPr>
              <a:defRPr sz="2000">
                <a:solidFill>
                  <a:schemeClr val="accent4"/>
                </a:solidFill>
              </a:defRPr>
            </a:lvl2pPr>
            <a:lvl3pPr>
              <a:defRPr sz="18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A1AD83-92F5-4E0F-9C6B-63E014E6D4ED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4468D-A445-467D-8BDB-7B437CCC17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BA26A-A9FC-493A-967B-CA3680D15388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83451A-665C-4B28-A5CF-6D04A75905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FAFE2D-578E-4D39-815D-5EF2757D200D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A81F07-5310-4D74-9E1D-BDE9E5F3BD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4"/>
                </a:solidFill>
              </a:defRPr>
            </a:lvl1pPr>
            <a:lvl2pPr>
              <a:defRPr sz="2800">
                <a:solidFill>
                  <a:schemeClr val="accent4"/>
                </a:solidFill>
              </a:defRPr>
            </a:lvl2pPr>
            <a:lvl3pPr>
              <a:defRPr sz="2400">
                <a:solidFill>
                  <a:schemeClr val="accent4"/>
                </a:solidFill>
              </a:defRPr>
            </a:lvl3pPr>
            <a:lvl4pPr>
              <a:defRPr sz="2000">
                <a:solidFill>
                  <a:schemeClr val="accent4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63FF4-6248-4137-8E0D-01BED42FA79B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26E08-CFFA-40AC-9B5D-6ED0A9B688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4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0336C3-E74D-4A01-962E-D9E46A604890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D0635-BFE0-4443-95A6-96F2690AD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6781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dirty="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>
                <a:latin typeface="Times New Roman" pitchFamily="18" charset="0"/>
              </a:defRPr>
            </a:lvl1pPr>
          </a:lstStyle>
          <a:p>
            <a:fld id="{517D68E0-3139-4D31-9678-BF5E9A63B5EB}" type="datetimeFigureOut">
              <a:rPr lang="en-US"/>
              <a:pPr/>
              <a:t>02.12.13</a:t>
            </a:fld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>
                <a:latin typeface="Times New Roman" pitchFamily="18" charset="0"/>
              </a:defRPr>
            </a:lvl1pPr>
          </a:lstStyle>
          <a:p>
            <a:fld id="{F9D7BE8E-9176-4089-B894-E928AD5D68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aseline="0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 baseline="0">
          <a:solidFill>
            <a:schemeClr val="accent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 baseline="0">
          <a:solidFill>
            <a:schemeClr val="accent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baseline="0">
          <a:solidFill>
            <a:schemeClr val="accent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 baseline="0">
          <a:solidFill>
            <a:schemeClr val="accent4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 baseline="0">
          <a:solidFill>
            <a:schemeClr val="accent4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800" dirty="0" smtClean="0"/>
              <a:t>…základy pastorace</a:t>
            </a:r>
            <a:endParaRPr lang="cs-CZ" sz="4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Jirka</a:t>
            </a:r>
            <a:r>
              <a:rPr lang="en-US" sz="1200" dirty="0" smtClean="0"/>
              <a:t> </a:t>
            </a:r>
            <a:r>
              <a:rPr lang="en-US" sz="1200" dirty="0" err="1" smtClean="0"/>
              <a:t>Pospíšil</a:t>
            </a:r>
            <a:r>
              <a:rPr lang="en-US" sz="1200" dirty="0" smtClean="0"/>
              <a:t>, EBED, 1.12.2013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169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9</a:t>
            </a:r>
            <a:r>
              <a:rPr lang="cs-CZ" b="1" dirty="0" smtClean="0"/>
              <a:t>) Doporučení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sz="2000" dirty="0" smtClean="0"/>
              <a:t>Buď vzorem</a:t>
            </a:r>
          </a:p>
          <a:p>
            <a:pPr>
              <a:buFontTx/>
              <a:buChar char="-"/>
            </a:pPr>
            <a:r>
              <a:rPr lang="cs-CZ" sz="2000" dirty="0" smtClean="0"/>
              <a:t>Buď plný naděje</a:t>
            </a:r>
          </a:p>
          <a:p>
            <a:pPr>
              <a:buFontTx/>
              <a:buChar char="-"/>
            </a:pPr>
            <a:r>
              <a:rPr lang="cs-CZ" sz="2000" dirty="0" smtClean="0"/>
              <a:t>Očekávej zázraky</a:t>
            </a:r>
          </a:p>
          <a:p>
            <a:pPr>
              <a:buFontTx/>
              <a:buChar char="-"/>
            </a:pPr>
            <a:r>
              <a:rPr lang="cs-CZ" sz="2000" dirty="0" smtClean="0"/>
              <a:t>Věř lidem</a:t>
            </a:r>
          </a:p>
          <a:p>
            <a:pPr>
              <a:buFontTx/>
              <a:buChar char="-"/>
            </a:pPr>
            <a:r>
              <a:rPr lang="cs-CZ" sz="2000" dirty="0" smtClean="0"/>
              <a:t>Nechej si poradit od druhých</a:t>
            </a:r>
          </a:p>
          <a:p>
            <a:pPr>
              <a:buFontTx/>
              <a:buChar char="-"/>
            </a:pPr>
            <a:r>
              <a:rPr lang="cs-CZ" sz="2000" dirty="0" smtClean="0"/>
              <a:t>Pozor na zpovědní tajemství</a:t>
            </a:r>
          </a:p>
          <a:p>
            <a:pPr>
              <a:buFontTx/>
              <a:buChar char="-"/>
            </a:pPr>
            <a:r>
              <a:rPr lang="cs-CZ" sz="2000" dirty="0" smtClean="0"/>
              <a:t>Princip „</a:t>
            </a:r>
            <a:r>
              <a:rPr lang="cs-CZ" sz="2000" b="1" dirty="0" smtClean="0"/>
              <a:t>Step by step</a:t>
            </a:r>
            <a:r>
              <a:rPr lang="cs-CZ" sz="2000" dirty="0" smtClean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7356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10) Pomůcky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sz="2000" dirty="0" smtClean="0"/>
              <a:t>Dělej si záznamy o pastoraci</a:t>
            </a:r>
          </a:p>
          <a:p>
            <a:pPr>
              <a:buFontTx/>
              <a:buChar char="-"/>
            </a:pPr>
            <a:r>
              <a:rPr lang="cs-CZ" sz="2000" dirty="0" smtClean="0"/>
              <a:t>Připrav si otázky</a:t>
            </a:r>
          </a:p>
          <a:p>
            <a:pPr>
              <a:buFontTx/>
              <a:buChar char="-"/>
            </a:pPr>
            <a:r>
              <a:rPr lang="cs-CZ" sz="2000" dirty="0" smtClean="0"/>
              <a:t>Modli se před setkáním</a:t>
            </a:r>
          </a:p>
          <a:p>
            <a:pPr>
              <a:buFontTx/>
              <a:buChar char="-"/>
            </a:pPr>
            <a:r>
              <a:rPr lang="cs-CZ" sz="2000" dirty="0" smtClean="0"/>
              <a:t>Hledej společné zájmy, koníčky</a:t>
            </a:r>
          </a:p>
          <a:p>
            <a:pPr>
              <a:buFontTx/>
              <a:buChar char="-"/>
            </a:pPr>
            <a:r>
              <a:rPr lang="cs-CZ" sz="2000" dirty="0" smtClean="0"/>
              <a:t>Apod.</a:t>
            </a:r>
          </a:p>
        </p:txBody>
      </p:sp>
    </p:spTree>
    <p:extLst>
      <p:ext uri="{BB962C8B-B14F-4D97-AF65-F5344CB8AC3E}">
        <p14:creationId xmlns:p14="http://schemas.microsoft.com/office/powerpoint/2010/main" val="19907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800" dirty="0" smtClean="0"/>
              <a:t>…základy pastorace</a:t>
            </a:r>
            <a:endParaRPr lang="cs-CZ" sz="4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200" dirty="0" err="1" smtClean="0"/>
              <a:t>Jirka</a:t>
            </a:r>
            <a:r>
              <a:rPr lang="en-US" sz="1200" dirty="0" smtClean="0"/>
              <a:t> </a:t>
            </a:r>
            <a:r>
              <a:rPr lang="en-US" sz="1200" dirty="0" err="1" smtClean="0"/>
              <a:t>Pospíšil</a:t>
            </a:r>
            <a:r>
              <a:rPr lang="en-US" sz="1200" dirty="0" smtClean="0"/>
              <a:t>, EBED, 1.12.2013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4480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1) Patero služebností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Ef</a:t>
            </a:r>
            <a:r>
              <a:rPr lang="cs-CZ" dirty="0" smtClean="0"/>
              <a:t> 4:11 A on dal jedny apoštoly, jiné proroky, některé evangelisty, jiné pastýře a učitele.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2) Definice</a:t>
            </a:r>
          </a:p>
          <a:p>
            <a:r>
              <a:rPr lang="cs-CZ" sz="2000" b="1" dirty="0" smtClean="0"/>
              <a:t>Pastorace</a:t>
            </a:r>
            <a:r>
              <a:rPr lang="cs-CZ" sz="2000" dirty="0" smtClean="0"/>
              <a:t> </a:t>
            </a:r>
            <a:r>
              <a:rPr lang="cs-CZ" sz="2000" dirty="0"/>
              <a:t>(čili péče o duchovní směřování) je soubor činností, jimiž církev navenek i dovnitř realizuje svoje poslání. Spočívá v působení na konkrétní lidi, ať už věřící, nebo nevěřící, v konkrétních životních podmínkách. Pastorační činnost se může týkat určité skupiny osob (např. pastorace mládeže) nebo určitých životních situací (např. pastorace v nemocnicích)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Pastorace je službou lidem a může spočívat v pomoci jak při hledání či upevňování víry, tak při řešení nejrůznějších životních situací, ale zahrnuje například i udílení svátostí. Problematikou pastorace se zabývá teologický obor označovaný jako pastorální teologie. Těžiště pastorační péče je ve farnostech; k její podpoře byly v římskokatolické církvi po roce 1990 zřízeny v jednotlivých diecézích na území České republiky pastorační střediska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0368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2) Definice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b="1" dirty="0" smtClean="0"/>
              <a:t>Zabývání se lidmi v konkrétních životních podmínkách ve světle evangelia</a:t>
            </a:r>
          </a:p>
          <a:p>
            <a:r>
              <a:rPr lang="cs-CZ" sz="2000" dirty="0" smtClean="0"/>
              <a:t>Pastorace je působení církve z inspirace evangelia jak interní - tím je rozuměna pastorace věřících v užším slova smyslu, tak externí - tím je míněna jak péče o obecné blaho, tak péče o ty, kdo stojí na okraji církve.</a:t>
            </a:r>
          </a:p>
          <a:p>
            <a:r>
              <a:rPr lang="cs-CZ" sz="2000" dirty="0" smtClean="0"/>
              <a:t>Pastorace znamená zabývání se lidmi v konkrétních životních podmínkách, tedy v určité zemi, v určité dějinné situaci, v určitém historickém a kulturním kontextu. Jejím posláním je řešit konkrétní problémy konkrétních lidí ve světle a síle evangelia.</a:t>
            </a:r>
          </a:p>
        </p:txBody>
      </p:sp>
    </p:spTree>
    <p:extLst>
      <p:ext uri="{BB962C8B-B14F-4D97-AF65-F5344CB8AC3E}">
        <p14:creationId xmlns:p14="http://schemas.microsoft.com/office/powerpoint/2010/main" val="1732281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4) Úkol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Jan 21/15 – 17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Co myslíš, že Ježíš od Petra očekával? Co měl udělat?</a:t>
            </a:r>
          </a:p>
        </p:txBody>
      </p:sp>
    </p:spTree>
    <p:extLst>
      <p:ext uri="{BB962C8B-B14F-4D97-AF65-F5344CB8AC3E}">
        <p14:creationId xmlns:p14="http://schemas.microsoft.com/office/powerpoint/2010/main" val="322010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5</a:t>
            </a:r>
            <a:r>
              <a:rPr lang="cs-CZ" b="1" dirty="0" smtClean="0"/>
              <a:t>) Co znamená pást?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1) Starat se – 1x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2) Vyučovat – 2x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597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6) Základní předpoklad / motiv pastorace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Hlavní motiv pastorace: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3200" b="1" smtClean="0"/>
              <a:t>Láska k </a:t>
            </a:r>
            <a:r>
              <a:rPr lang="cs-CZ" sz="3200" b="1" dirty="0" smtClean="0"/>
              <a:t>Bohu</a:t>
            </a:r>
            <a:r>
              <a:rPr lang="cs-CZ" sz="3200" dirty="0" smtClean="0"/>
              <a:t> </a:t>
            </a:r>
            <a:r>
              <a:rPr lang="cs-CZ" sz="2000" dirty="0" smtClean="0"/>
              <a:t>– definice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Jaké ještě mohou být motivy v pastoraci?</a:t>
            </a:r>
          </a:p>
        </p:txBody>
      </p:sp>
    </p:spTree>
    <p:extLst>
      <p:ext uri="{BB962C8B-B14F-4D97-AF65-F5344CB8AC3E}">
        <p14:creationId xmlns:p14="http://schemas.microsoft.com/office/powerpoint/2010/main" val="127769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7) Cíl pastorace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Jaký je cíl pastorace?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3200" b="1" dirty="0" smtClean="0"/>
              <a:t>ZRALOST </a:t>
            </a:r>
            <a:r>
              <a:rPr lang="cs-CZ" sz="2000" dirty="0" smtClean="0"/>
              <a:t>– definice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/>
              <a:t>Př.        </a:t>
            </a:r>
            <a:r>
              <a:rPr lang="cs-CZ" sz="3600" dirty="0"/>
              <a:t>Otrok   </a:t>
            </a:r>
            <a:r>
              <a:rPr lang="cs-CZ" sz="3600" dirty="0" err="1"/>
              <a:t>x</a:t>
            </a:r>
            <a:r>
              <a:rPr lang="cs-CZ" sz="3600" dirty="0"/>
              <a:t>  Syn</a:t>
            </a:r>
          </a:p>
          <a:p>
            <a:pPr marL="0" indent="0">
              <a:buNone/>
            </a:pPr>
            <a:r>
              <a:rPr lang="cs-CZ" sz="3600" dirty="0"/>
              <a:t>        Otrokář </a:t>
            </a:r>
            <a:r>
              <a:rPr lang="cs-CZ" sz="3600" dirty="0" err="1"/>
              <a:t>x</a:t>
            </a:r>
            <a:r>
              <a:rPr lang="cs-CZ" sz="3600" dirty="0"/>
              <a:t> Otec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1666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…</a:t>
            </a:r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pastorace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8) Rady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sz="2000" dirty="0" smtClean="0"/>
              <a:t>Neboj se konfliktů</a:t>
            </a:r>
          </a:p>
          <a:p>
            <a:pPr>
              <a:buFontTx/>
              <a:buChar char="-"/>
            </a:pPr>
            <a:r>
              <a:rPr lang="cs-CZ" sz="2000" dirty="0" smtClean="0"/>
              <a:t>Buď aktivní „blbec“</a:t>
            </a:r>
          </a:p>
          <a:p>
            <a:pPr>
              <a:buFontTx/>
              <a:buChar char="-"/>
            </a:pPr>
            <a:r>
              <a:rPr lang="cs-CZ" sz="2000" dirty="0" smtClean="0"/>
              <a:t>Buď trošku dotěrný</a:t>
            </a:r>
          </a:p>
          <a:p>
            <a:pPr>
              <a:buFontTx/>
              <a:buChar char="-"/>
            </a:pPr>
            <a:r>
              <a:rPr lang="cs-CZ" sz="2000" dirty="0" smtClean="0"/>
              <a:t>Uč se naslouchat</a:t>
            </a:r>
          </a:p>
          <a:p>
            <a:pPr>
              <a:buFontTx/>
              <a:buChar char="-"/>
            </a:pPr>
            <a:r>
              <a:rPr lang="cs-CZ" sz="2000" dirty="0" smtClean="0"/>
              <a:t>Nechtěj každý problém vyřešit hned</a:t>
            </a:r>
          </a:p>
          <a:p>
            <a:pPr>
              <a:buFontTx/>
              <a:buChar char="-"/>
            </a:pPr>
            <a:r>
              <a:rPr lang="cs-CZ" sz="2000" dirty="0" smtClean="0"/>
              <a:t>Vybuduj důvěru</a:t>
            </a:r>
            <a:endParaRPr lang="cs-CZ" sz="2000" dirty="0"/>
          </a:p>
          <a:p>
            <a:pPr>
              <a:buFontTx/>
              <a:buChar char="-"/>
            </a:pPr>
            <a:r>
              <a:rPr lang="cs-CZ" sz="2000" dirty="0" smtClean="0"/>
              <a:t>Nejsi Bůh – můžeš se mýlit</a:t>
            </a:r>
          </a:p>
          <a:p>
            <a:pPr>
              <a:buFontTx/>
              <a:buChar char="-"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              „</a:t>
            </a:r>
            <a:r>
              <a:rPr lang="cs-CZ" sz="2000" b="1" dirty="0" smtClean="0"/>
              <a:t>Koule není kruh, pastor není Bůh</a:t>
            </a:r>
            <a:r>
              <a:rPr lang="cs-CZ" sz="2000" dirty="0" smtClean="0"/>
              <a:t>“ Václav </a:t>
            </a:r>
            <a:r>
              <a:rPr lang="cs-CZ" sz="2000" dirty="0" err="1" smtClean="0"/>
              <a:t>Lamer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67767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C103694099990">
  <a:themeElements>
    <a:clrScheme name="AsianPacAmerHerMonth_TP10131490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AsianPacAmerHerMonth_TP10131490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ianPacAmerHerMonth_TP10131490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nPacAmerHerMonth_TP10131490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nPacAmerHerMonth_TP10131490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E1681A3-B225-4DD6-8460-22C01495A7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TC103694099990</Template>
  <TotalTime>1098</TotalTime>
  <Words>474</Words>
  <Application>Microsoft Macintosh PowerPoint</Application>
  <PresentationFormat>On-screen Show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TC103694099990</vt:lpstr>
      <vt:lpstr>…základy pastorace</vt:lpstr>
      <vt:lpstr>…základy pastorace</vt:lpstr>
      <vt:lpstr>…základy pastorace</vt:lpstr>
      <vt:lpstr>…základy pastorace</vt:lpstr>
      <vt:lpstr>…základy pastorace</vt:lpstr>
      <vt:lpstr>…základy pastorace</vt:lpstr>
      <vt:lpstr>…základy pastorace</vt:lpstr>
      <vt:lpstr>…základy pastorace</vt:lpstr>
      <vt:lpstr>…základy pastorace</vt:lpstr>
      <vt:lpstr>…základy pastorace</vt:lpstr>
      <vt:lpstr>…základy pastorace</vt:lpstr>
      <vt:lpstr>…základy pastorace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Jewish Heritage Month presentation</dc:title>
  <dc:creator/>
  <cp:keywords/>
  <cp:lastModifiedBy>Jiří Pospíšil</cp:lastModifiedBy>
  <cp:revision>15</cp:revision>
  <dcterms:modified xsi:type="dcterms:W3CDTF">2013-12-02T11:31:27Z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TC102308681033</vt:lpwstr>
  </property>
</Properties>
</file>