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5" r:id="rId9"/>
    <p:sldId id="28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748B8-AB1E-474E-AFFC-F79C9134A745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57520-A388-4BFC-ABB9-AEE342C30F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37C8-4A8B-4216-A7F4-CD818C9C0A0C}" type="datetimeFigureOut">
              <a:rPr lang="cs-CZ" smtClean="0"/>
              <a:pPr/>
              <a:t>1. 3. 2014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0A5B-98BF-4C75-AFF0-326E797AEB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73120" y="2644457"/>
            <a:ext cx="77153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Vzkříšení z mrtvých a druhý příchod Ježíše Krista</a:t>
            </a:r>
            <a:endParaRPr lang="cs-CZ" sz="4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Vyškov, 2.3.2014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143004" y="6059488"/>
            <a:ext cx="66437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      </a:t>
            </a:r>
            <a:endParaRPr lang="cs-CZ" b="1" dirty="0">
              <a:cs typeface="Arial" pitchFamily="34" charset="0"/>
            </a:endParaRPr>
          </a:p>
        </p:txBody>
      </p:sp>
      <p:pic>
        <p:nvPicPr>
          <p:cNvPr id="5" name="irc_mi" descr="http://media.novinky.cz/048/80486-top_foto2-nhjra.jpg?123675119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0649"/>
            <a:ext cx="3384376" cy="190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189196"/>
            <a:ext cx="774776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i="1" dirty="0" smtClean="0"/>
              <a:t>o vzkříšení čteme </a:t>
            </a:r>
            <a:r>
              <a:rPr lang="cs-CZ" sz="2800" b="1" i="1" dirty="0" smtClean="0">
                <a:solidFill>
                  <a:srgbClr val="FF0000"/>
                </a:solidFill>
              </a:rPr>
              <a:t>u Joba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800" dirty="0" smtClean="0"/>
              <a:t>Job 19, 25 Já vím, že můj </a:t>
            </a:r>
            <a:r>
              <a:rPr lang="cs-CZ" sz="2800" b="1" dirty="0" smtClean="0"/>
              <a:t>Vykupitel je živ </a:t>
            </a:r>
            <a:r>
              <a:rPr lang="cs-CZ" sz="2800" dirty="0" smtClean="0"/>
              <a:t>a </a:t>
            </a:r>
            <a:r>
              <a:rPr lang="cs-CZ" sz="2800" i="1" dirty="0" smtClean="0"/>
              <a:t>jako</a:t>
            </a:r>
            <a:r>
              <a:rPr lang="cs-CZ" sz="2800" dirty="0" smtClean="0"/>
              <a:t> poslední se postaví nad prachem. </a:t>
            </a:r>
            <a:br>
              <a:rPr lang="cs-CZ" sz="2800" dirty="0" smtClean="0"/>
            </a:br>
            <a:r>
              <a:rPr lang="cs-CZ" sz="2800" baseline="30000" dirty="0" smtClean="0"/>
              <a:t>26</a:t>
            </a:r>
            <a:r>
              <a:rPr lang="cs-CZ" sz="2800" dirty="0" smtClean="0"/>
              <a:t>A kdyby mi i kůži sedřeli, ač zbaven masa, </a:t>
            </a:r>
            <a:r>
              <a:rPr lang="cs-CZ" sz="2800" b="1" dirty="0" smtClean="0"/>
              <a:t>uzřím Boha.</a:t>
            </a:r>
          </a:p>
          <a:p>
            <a:r>
              <a:rPr lang="cs-CZ" sz="2800" i="1" dirty="0" smtClean="0"/>
              <a:t>o vzkříšení čteme u</a:t>
            </a:r>
            <a:r>
              <a:rPr lang="cs-CZ" sz="2800" b="1" i="1" dirty="0" smtClean="0">
                <a:solidFill>
                  <a:srgbClr val="FF0000"/>
                </a:solidFill>
              </a:rPr>
              <a:t> Daniele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800" dirty="0" err="1" smtClean="0"/>
              <a:t>Da</a:t>
            </a:r>
            <a:r>
              <a:rPr lang="cs-CZ" sz="2800" dirty="0" smtClean="0"/>
              <a:t> 12,13 Ty vytrvej do konce. Pak odpočineš, ale na konci dnů </a:t>
            </a:r>
            <a:r>
              <a:rPr lang="cs-CZ" sz="2800" b="1" dirty="0" smtClean="0"/>
              <a:t>povstaneš ke svému údělu</a:t>
            </a:r>
            <a:r>
              <a:rPr lang="cs-CZ" sz="2800" dirty="0" smtClean="0"/>
              <a:t>.“</a:t>
            </a:r>
          </a:p>
          <a:p>
            <a:r>
              <a:rPr lang="cs-CZ" sz="2800" dirty="0" smtClean="0"/>
              <a:t>Daniel  12,2   Mnozí z těch, kteří spí v prachu země, </a:t>
            </a:r>
            <a:r>
              <a:rPr lang="cs-CZ" sz="2800" b="1" dirty="0" smtClean="0"/>
              <a:t>procitnou</a:t>
            </a:r>
            <a:r>
              <a:rPr lang="cs-CZ" sz="2800" dirty="0" smtClean="0"/>
              <a:t>; jedni k životu věčnému, druzí k pohaně </a:t>
            </a:r>
            <a:r>
              <a:rPr lang="cs-CZ" sz="2800" i="1" dirty="0" smtClean="0"/>
              <a:t>a </a:t>
            </a:r>
            <a:r>
              <a:rPr lang="cs-CZ" sz="2800" dirty="0" smtClean="0"/>
              <a:t>věčné hrůze.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620688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vzkříšení?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412776"/>
            <a:ext cx="774776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i="1" dirty="0" smtClean="0"/>
              <a:t>o vzkříšení čteme </a:t>
            </a:r>
            <a:r>
              <a:rPr lang="cs-CZ" sz="3200" b="1" i="1" dirty="0" smtClean="0">
                <a:solidFill>
                  <a:srgbClr val="FF0000"/>
                </a:solidFill>
              </a:rPr>
              <a:t>v žalmech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endParaRPr lang="cs-CZ" sz="3200" dirty="0" smtClean="0"/>
          </a:p>
          <a:p>
            <a:r>
              <a:rPr lang="cs-CZ" sz="3200" b="1" dirty="0" smtClean="0"/>
              <a:t>Obraz:</a:t>
            </a:r>
            <a:r>
              <a:rPr lang="cs-CZ" sz="3200" dirty="0" smtClean="0"/>
              <a:t>		</a:t>
            </a:r>
          </a:p>
          <a:p>
            <a:r>
              <a:rPr lang="cs-CZ" sz="3200" dirty="0" smtClean="0"/>
              <a:t>smrt + prach</a:t>
            </a:r>
          </a:p>
          <a:p>
            <a:r>
              <a:rPr lang="cs-CZ" sz="3200" dirty="0" smtClean="0"/>
              <a:t>život + duch</a:t>
            </a:r>
          </a:p>
          <a:p>
            <a:r>
              <a:rPr lang="cs-CZ" sz="3200" dirty="0" smtClean="0"/>
              <a:t> </a:t>
            </a:r>
          </a:p>
          <a:p>
            <a:r>
              <a:rPr lang="cs-CZ" sz="3200" dirty="0" smtClean="0"/>
              <a:t>žalm 2, </a:t>
            </a:r>
          </a:p>
          <a:p>
            <a:r>
              <a:rPr lang="cs-CZ" sz="3200" dirty="0" smtClean="0"/>
              <a:t>žalm 22, </a:t>
            </a:r>
          </a:p>
          <a:p>
            <a:r>
              <a:rPr lang="cs-CZ" sz="3200" dirty="0" smtClean="0"/>
              <a:t>žalm 116 …</a:t>
            </a:r>
            <a:endParaRPr lang="cs-CZ" sz="32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vzkříšení?</a:t>
            </a:r>
            <a:endParaRPr lang="cs-CZ" sz="2800" dirty="0" smtClean="0"/>
          </a:p>
        </p:txBody>
      </p:sp>
      <p:pic>
        <p:nvPicPr>
          <p:cNvPr id="5" name="Obrázek 4" descr="http://www.btm.cz/admin/obrazky/obr4b8522087144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348880"/>
            <a:ext cx="288032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484784"/>
            <a:ext cx="77477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i="1" dirty="0" smtClean="0"/>
              <a:t>o vzkříšení a smrti čteme v </a:t>
            </a:r>
            <a:r>
              <a:rPr lang="cs-CZ" sz="2800" b="1" dirty="0" smtClean="0">
                <a:solidFill>
                  <a:srgbClr val="FF0000"/>
                </a:solidFill>
              </a:rPr>
              <a:t>1 </a:t>
            </a:r>
            <a:r>
              <a:rPr lang="cs-CZ" sz="2800" b="1" dirty="0" err="1" smtClean="0">
                <a:solidFill>
                  <a:srgbClr val="FF0000"/>
                </a:solidFill>
              </a:rPr>
              <a:t>Kor</a:t>
            </a:r>
            <a:r>
              <a:rPr lang="cs-CZ" sz="2800" b="1" dirty="0" smtClean="0">
                <a:solidFill>
                  <a:srgbClr val="FF0000"/>
                </a:solidFill>
              </a:rPr>
              <a:t> 15</a:t>
            </a:r>
          </a:p>
          <a:p>
            <a:endParaRPr lang="cs-CZ" sz="2800" dirty="0" smtClean="0"/>
          </a:p>
          <a:p>
            <a:r>
              <a:rPr lang="cs-CZ" sz="2800" baseline="30000" dirty="0" smtClean="0"/>
              <a:t>20</a:t>
            </a:r>
            <a:r>
              <a:rPr lang="cs-CZ" sz="2800" dirty="0" smtClean="0"/>
              <a:t>Avšak Kristus byl </a:t>
            </a:r>
            <a:r>
              <a:rPr lang="cs-CZ" sz="2800" b="1" dirty="0" smtClean="0"/>
              <a:t>vzkříšen jako první </a:t>
            </a:r>
            <a:r>
              <a:rPr lang="cs-CZ" sz="2800" dirty="0" smtClean="0"/>
              <a:t>z těch, kdo zesnuli. </a:t>
            </a:r>
          </a:p>
          <a:p>
            <a:r>
              <a:rPr lang="cs-CZ" sz="2800" baseline="30000" dirty="0" smtClean="0"/>
              <a:t>21</a:t>
            </a:r>
            <a:r>
              <a:rPr lang="cs-CZ" sz="2800" dirty="0" smtClean="0"/>
              <a:t>A jako vešla do světa smrt skrze člověka, tak i zmrtvýchvstání: </a:t>
            </a:r>
          </a:p>
          <a:p>
            <a:r>
              <a:rPr lang="cs-CZ" sz="2800" baseline="30000" dirty="0" smtClean="0"/>
              <a:t>22</a:t>
            </a:r>
            <a:r>
              <a:rPr lang="cs-CZ" sz="2800" dirty="0" smtClean="0"/>
              <a:t>jako v Adamovi všichni umírají, tak v Kristu všichni dojdou života. </a:t>
            </a:r>
          </a:p>
          <a:p>
            <a:r>
              <a:rPr lang="cs-CZ" sz="2800" baseline="30000" dirty="0" smtClean="0"/>
              <a:t>23</a:t>
            </a:r>
            <a:r>
              <a:rPr lang="cs-CZ" sz="2800" dirty="0" smtClean="0"/>
              <a:t>Každý v daném pořadí: první vstal Kristus, potom při Kristově příchodu </a:t>
            </a:r>
            <a:r>
              <a:rPr lang="cs-CZ" sz="2800" b="1" dirty="0" smtClean="0"/>
              <a:t>vstanou ti</a:t>
            </a:r>
            <a:r>
              <a:rPr lang="cs-CZ" sz="2800" dirty="0" smtClean="0"/>
              <a:t>, kdo jsou jeho. 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vzkříšení?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268760"/>
            <a:ext cx="803579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i="1" dirty="0" smtClean="0"/>
              <a:t>o vzkříšení a smrti čteme </a:t>
            </a:r>
            <a:r>
              <a:rPr lang="cs-CZ" sz="2800" b="1" dirty="0" smtClean="0">
                <a:solidFill>
                  <a:srgbClr val="FF0000"/>
                </a:solidFill>
              </a:rPr>
              <a:t>1 </a:t>
            </a:r>
            <a:r>
              <a:rPr lang="cs-CZ" sz="2800" b="1" dirty="0" err="1" smtClean="0">
                <a:solidFill>
                  <a:srgbClr val="FF0000"/>
                </a:solidFill>
              </a:rPr>
              <a:t>Kor</a:t>
            </a:r>
            <a:r>
              <a:rPr lang="cs-CZ" sz="2800" b="1" dirty="0" smtClean="0">
                <a:solidFill>
                  <a:srgbClr val="FF0000"/>
                </a:solidFill>
              </a:rPr>
              <a:t> 15</a:t>
            </a:r>
            <a:endParaRPr lang="cs-CZ" sz="2800" b="1" i="1" dirty="0" smtClean="0">
              <a:solidFill>
                <a:srgbClr val="FF0000"/>
              </a:solidFill>
            </a:endParaRPr>
          </a:p>
          <a:p>
            <a:endParaRPr lang="cs-CZ" sz="2800" dirty="0" smtClean="0"/>
          </a:p>
          <a:p>
            <a:r>
              <a:rPr lang="cs-CZ" sz="2800" baseline="30000" dirty="0" smtClean="0"/>
              <a:t>24</a:t>
            </a:r>
            <a:r>
              <a:rPr lang="cs-CZ" sz="2800" dirty="0" smtClean="0"/>
              <a:t>Tu nastane konec, až Kristus </a:t>
            </a:r>
            <a:r>
              <a:rPr lang="cs-CZ" sz="2800" b="1" dirty="0" smtClean="0"/>
              <a:t>zruší vládu </a:t>
            </a:r>
            <a:r>
              <a:rPr lang="cs-CZ" sz="2800" dirty="0" smtClean="0"/>
              <a:t>všech </a:t>
            </a:r>
            <a:r>
              <a:rPr lang="cs-CZ" sz="2800" b="1" dirty="0" smtClean="0"/>
              <a:t>mocností a sil </a:t>
            </a:r>
            <a:r>
              <a:rPr lang="cs-CZ" sz="2800" dirty="0" smtClean="0"/>
              <a:t>a odevzdá království Bohu a Otci. </a:t>
            </a:r>
          </a:p>
          <a:p>
            <a:r>
              <a:rPr lang="cs-CZ" sz="2800" baseline="30000" dirty="0" smtClean="0"/>
              <a:t>25</a:t>
            </a:r>
            <a:r>
              <a:rPr lang="cs-CZ" sz="2800" dirty="0" smtClean="0"/>
              <a:t>Musí totiž kralovat, ‚dokud Bůh nepodmaní všechny nepřátele pod jeho nohy‘. </a:t>
            </a:r>
            <a:r>
              <a:rPr lang="cs-CZ" sz="2800" baseline="30000" dirty="0" smtClean="0"/>
              <a:t>26</a:t>
            </a:r>
            <a:r>
              <a:rPr lang="cs-CZ" sz="2800" dirty="0" smtClean="0"/>
              <a:t>Jako </a:t>
            </a:r>
            <a:r>
              <a:rPr lang="cs-CZ" sz="2800" b="1" dirty="0" smtClean="0"/>
              <a:t>poslední </a:t>
            </a:r>
            <a:r>
              <a:rPr lang="cs-CZ" sz="2800" dirty="0" smtClean="0"/>
              <a:t>nepřítel bude </a:t>
            </a:r>
            <a:r>
              <a:rPr lang="cs-CZ" sz="2800" b="1" dirty="0" smtClean="0"/>
              <a:t>přemožena smrt</a:t>
            </a:r>
            <a:r>
              <a:rPr lang="cs-CZ" sz="2800" dirty="0" smtClean="0"/>
              <a:t>, </a:t>
            </a:r>
            <a:r>
              <a:rPr lang="cs-CZ" sz="2800" baseline="30000" dirty="0" smtClean="0"/>
              <a:t>42</a:t>
            </a:r>
            <a:r>
              <a:rPr lang="cs-CZ" sz="2800" dirty="0" smtClean="0"/>
              <a:t>Tak je to i se zmrtvýchvstáním. Co je zaseto jako </a:t>
            </a:r>
            <a:r>
              <a:rPr lang="cs-CZ" sz="2800" b="1" dirty="0" smtClean="0"/>
              <a:t>pomíjitelné</a:t>
            </a:r>
            <a:r>
              <a:rPr lang="cs-CZ" sz="2800" dirty="0" smtClean="0"/>
              <a:t>, vstává jako nepomíjitelné. </a:t>
            </a:r>
            <a:r>
              <a:rPr lang="cs-CZ" sz="2800" baseline="30000" dirty="0" smtClean="0"/>
              <a:t>43</a:t>
            </a:r>
            <a:r>
              <a:rPr lang="cs-CZ" sz="2800" dirty="0" smtClean="0"/>
              <a:t>Co je zaseto v poníženosti, vstává v slávě. Co je zaseto v slabosti, vstává v moci.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vzkříšení?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1560" y="1340768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1. Úvod - Ježíš určitě přijde!</a:t>
            </a:r>
          </a:p>
          <a:p>
            <a:r>
              <a:rPr lang="cs-CZ" sz="2800" dirty="0" smtClean="0"/>
              <a:t>Sk 1,11; </a:t>
            </a:r>
            <a:r>
              <a:rPr lang="cs-CZ" sz="2800" dirty="0" err="1" smtClean="0"/>
              <a:t>Iz</a:t>
            </a:r>
            <a:r>
              <a:rPr lang="cs-CZ" sz="2800" dirty="0" smtClean="0"/>
              <a:t> 66,15; Dan 7,10-14</a:t>
            </a:r>
          </a:p>
          <a:p>
            <a:endParaRPr lang="cs-CZ" sz="2800" b="1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2. Kdy to bude</a:t>
            </a:r>
          </a:p>
          <a:p>
            <a:r>
              <a:rPr lang="cs-CZ" sz="2800" dirty="0" err="1" smtClean="0"/>
              <a:t>Mk</a:t>
            </a:r>
            <a:r>
              <a:rPr lang="cs-CZ" sz="2800" dirty="0" smtClean="0"/>
              <a:t> 13,33; Mat 24,36; 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3. Co bude druhému příchodu JK předcházet</a:t>
            </a:r>
          </a:p>
          <a:p>
            <a:r>
              <a:rPr lang="cs-CZ" sz="2800" dirty="0" err="1" smtClean="0"/>
              <a:t>Lk</a:t>
            </a:r>
            <a:r>
              <a:rPr lang="cs-CZ" sz="2800" dirty="0" smtClean="0"/>
              <a:t>, 9-11; Mat 24,11-12; </a:t>
            </a:r>
            <a:r>
              <a:rPr lang="cs-CZ" sz="2800" dirty="0" err="1" smtClean="0"/>
              <a:t>Mk</a:t>
            </a:r>
            <a:r>
              <a:rPr lang="cs-CZ" sz="2800" dirty="0" smtClean="0"/>
              <a:t> 13,10; Jer 31,10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4. Vytržení</a:t>
            </a:r>
          </a:p>
          <a:p>
            <a:r>
              <a:rPr lang="cs-CZ" sz="2800" dirty="0" smtClean="0"/>
              <a:t>Mat 24,21-22; 31; </a:t>
            </a:r>
            <a:r>
              <a:rPr lang="cs-CZ" sz="2800" dirty="0" err="1" smtClean="0"/>
              <a:t>Zj</a:t>
            </a:r>
            <a:r>
              <a:rPr lang="cs-CZ" sz="2800" dirty="0" smtClean="0"/>
              <a:t> 20,5; 1 Tes 4,15-17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67312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Události poslední doby</a:t>
            </a:r>
            <a:endParaRPr lang="cs-CZ" sz="2800" dirty="0"/>
          </a:p>
        </p:txBody>
      </p:sp>
      <p:pic>
        <p:nvPicPr>
          <p:cNvPr id="5" name="irc_mi" descr="http://abecedazahrady.dama.cz/getfile.aspx?id_file=1007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692696"/>
            <a:ext cx="3057128" cy="2292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1560" y="1340768"/>
            <a:ext cx="83529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5. Boží hněv – velké soužení</a:t>
            </a:r>
          </a:p>
          <a:p>
            <a:r>
              <a:rPr lang="cs-CZ" sz="2800" dirty="0" err="1" smtClean="0"/>
              <a:t>Mk</a:t>
            </a:r>
            <a:r>
              <a:rPr lang="cs-CZ" sz="2800" dirty="0" smtClean="0"/>
              <a:t> 13,19; Luk 21,25-26; </a:t>
            </a:r>
            <a:r>
              <a:rPr lang="cs-CZ" sz="2800" dirty="0" err="1" smtClean="0"/>
              <a:t>Zj</a:t>
            </a:r>
            <a:r>
              <a:rPr lang="cs-CZ" sz="2800" dirty="0" smtClean="0"/>
              <a:t> 16,1-21; </a:t>
            </a:r>
            <a:r>
              <a:rPr lang="cs-CZ" sz="2800" dirty="0" err="1" smtClean="0"/>
              <a:t>Zj</a:t>
            </a:r>
            <a:r>
              <a:rPr lang="cs-CZ" sz="2800" dirty="0" smtClean="0"/>
              <a:t> 6,15-17; Zach 12,3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6. Ježíšův příchod</a:t>
            </a:r>
          </a:p>
          <a:p>
            <a:r>
              <a:rPr lang="cs-CZ" sz="2800" dirty="0" smtClean="0"/>
              <a:t>Zach 14,2-4; </a:t>
            </a:r>
            <a:r>
              <a:rPr lang="cs-CZ" sz="2800" dirty="0" err="1" smtClean="0"/>
              <a:t>Zj</a:t>
            </a:r>
            <a:r>
              <a:rPr lang="cs-CZ" sz="2800" dirty="0" smtClean="0"/>
              <a:t> 19,19-21; </a:t>
            </a:r>
            <a:r>
              <a:rPr lang="cs-CZ" sz="2800" dirty="0" err="1" smtClean="0"/>
              <a:t>Mk</a:t>
            </a:r>
            <a:r>
              <a:rPr lang="cs-CZ" sz="2800" dirty="0" smtClean="0"/>
              <a:t> 13,26; Zach 14,9-12; Mat 25,31-32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7. Soud věřících</a:t>
            </a:r>
          </a:p>
          <a:p>
            <a:r>
              <a:rPr lang="cs-CZ" sz="2800" dirty="0" smtClean="0"/>
              <a:t>Ř 8,1; </a:t>
            </a:r>
            <a:r>
              <a:rPr lang="cs-CZ" sz="2800" dirty="0" err="1" smtClean="0"/>
              <a:t>1</a:t>
            </a:r>
            <a:r>
              <a:rPr lang="cs-CZ" sz="2800" dirty="0" smtClean="0"/>
              <a:t> </a:t>
            </a:r>
            <a:r>
              <a:rPr lang="cs-CZ" sz="2800" dirty="0" err="1" smtClean="0"/>
              <a:t>Kor</a:t>
            </a:r>
            <a:r>
              <a:rPr lang="cs-CZ" sz="2800" dirty="0" smtClean="0"/>
              <a:t> 3,8-15; 2 </a:t>
            </a:r>
            <a:r>
              <a:rPr lang="cs-CZ" sz="2800" dirty="0" err="1" smtClean="0"/>
              <a:t>Kor</a:t>
            </a:r>
            <a:r>
              <a:rPr lang="cs-CZ" sz="2800" dirty="0" smtClean="0"/>
              <a:t> 5,10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67312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Události poslední doby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1560" y="1340768"/>
            <a:ext cx="83529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8. Tisícileté království (pozemský ráj)</a:t>
            </a:r>
          </a:p>
          <a:p>
            <a:r>
              <a:rPr lang="cs-CZ" sz="2800" dirty="0" smtClean="0"/>
              <a:t>Ř 11,25-27; Sk 1,6; </a:t>
            </a:r>
            <a:r>
              <a:rPr lang="cs-CZ" sz="2800" dirty="0" err="1" smtClean="0"/>
              <a:t>Iz</a:t>
            </a:r>
            <a:r>
              <a:rPr lang="cs-CZ" sz="2800" dirty="0" smtClean="0"/>
              <a:t> 2,2-4; Zach 14,16; </a:t>
            </a:r>
            <a:r>
              <a:rPr lang="cs-CZ" sz="2800" dirty="0" err="1" smtClean="0"/>
              <a:t>Zj</a:t>
            </a:r>
            <a:r>
              <a:rPr lang="cs-CZ" sz="2800" dirty="0" smtClean="0"/>
              <a:t> 20,6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9. Po tisíci letech</a:t>
            </a:r>
          </a:p>
          <a:p>
            <a:r>
              <a:rPr lang="cs-CZ" sz="2800" dirty="0" err="1" smtClean="0"/>
              <a:t>Zj</a:t>
            </a:r>
            <a:r>
              <a:rPr lang="cs-CZ" sz="2800" dirty="0" smtClean="0"/>
              <a:t> 20,7-10; Mat 25,41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10. Poslední soud</a:t>
            </a:r>
          </a:p>
          <a:p>
            <a:r>
              <a:rPr lang="cs-CZ" sz="2800" dirty="0" err="1" smtClean="0"/>
              <a:t>Zj</a:t>
            </a:r>
            <a:r>
              <a:rPr lang="cs-CZ" sz="2800" dirty="0" smtClean="0"/>
              <a:t> 20,11; 2 </a:t>
            </a:r>
            <a:r>
              <a:rPr lang="cs-CZ" sz="2800" dirty="0" err="1" smtClean="0"/>
              <a:t>Pt</a:t>
            </a:r>
            <a:r>
              <a:rPr lang="cs-CZ" sz="2800" dirty="0" smtClean="0"/>
              <a:t> 3,10; J 5,29; </a:t>
            </a:r>
            <a:r>
              <a:rPr lang="cs-CZ" sz="2800" dirty="0" err="1" smtClean="0"/>
              <a:t>Zj</a:t>
            </a:r>
            <a:r>
              <a:rPr lang="cs-CZ" sz="2800" dirty="0" smtClean="0"/>
              <a:t> 20,12</a:t>
            </a:r>
          </a:p>
          <a:p>
            <a:endParaRPr lang="cs-CZ" sz="2800" dirty="0" smtClean="0"/>
          </a:p>
          <a:p>
            <a:r>
              <a:rPr lang="cs-CZ" sz="2800" b="1" dirty="0" smtClean="0">
                <a:solidFill>
                  <a:srgbClr val="FF0000"/>
                </a:solidFill>
              </a:rPr>
              <a:t>11. Nové nebe a nová země</a:t>
            </a:r>
          </a:p>
          <a:p>
            <a:r>
              <a:rPr lang="cs-CZ" sz="2800" dirty="0" err="1" smtClean="0"/>
              <a:t>Zj</a:t>
            </a:r>
            <a:r>
              <a:rPr lang="cs-CZ" sz="2800" dirty="0" smtClean="0"/>
              <a:t> 21,1-4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683568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Události poslední doby</a:t>
            </a:r>
            <a:endParaRPr lang="cs-CZ" sz="2800" dirty="0"/>
          </a:p>
        </p:txBody>
      </p:sp>
      <p:pic>
        <p:nvPicPr>
          <p:cNvPr id="5" name="irc_mi" descr="http://media0.webgarden.cz/images/media0:510563e53597e.jpg/Okolo%20Harty%20%28126%29-konec%20cesty-Mezina-Karlovec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637" y="2852936"/>
            <a:ext cx="3024843" cy="2267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611560" y="1196752"/>
            <a:ext cx="83529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Jde o porodní bolesti, něco krásného se narodí!</a:t>
            </a:r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Neboj se utrpení… Buď věrný až na smrt, a dám ti vítězný věnec života!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755576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Závěrem</a:t>
            </a:r>
            <a:endParaRPr lang="cs-CZ" sz="2800" dirty="0"/>
          </a:p>
        </p:txBody>
      </p:sp>
      <p:pic>
        <p:nvPicPr>
          <p:cNvPr id="5" name="irc_mi" descr="http://porod-foto-video.wz.cz/img/foto/porod-dite-detail-0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573016"/>
            <a:ext cx="3157910" cy="2366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rc_mi" descr="http://www.babyweb.cz/sites/default/files/styles/article_full/public/media/Fotografie%20fotobanka/miminko_novorozenec_prirzeny_porod_istock_000004979120smal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59" y="3573016"/>
            <a:ext cx="4248473" cy="234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42952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Čekáme </a:t>
            </a:r>
            <a:r>
              <a:rPr lang="cs-CZ" sz="2800" b="1" dirty="0" smtClean="0"/>
              <a:t>příchod</a:t>
            </a:r>
            <a:r>
              <a:rPr lang="cs-CZ" sz="2800" dirty="0" smtClean="0"/>
              <a:t> krále!</a:t>
            </a:r>
          </a:p>
          <a:p>
            <a:r>
              <a:rPr lang="cs-CZ" sz="2800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Bude </a:t>
            </a:r>
            <a:r>
              <a:rPr lang="cs-CZ" sz="2800" b="1" dirty="0" smtClean="0"/>
              <a:t>hrozné soužení</a:t>
            </a:r>
            <a:r>
              <a:rPr lang="cs-CZ" sz="2800" dirty="0" smtClean="0"/>
              <a:t>. … ale kvůli vyvoleným budou ty dny zkráceny. </a:t>
            </a:r>
            <a:r>
              <a:rPr lang="cs-CZ" sz="2800" i="1" dirty="0" smtClean="0"/>
              <a:t>(Bůh to má pod kontrolou)</a:t>
            </a:r>
            <a:endParaRPr lang="cs-CZ" sz="2800" dirty="0" smtClean="0"/>
          </a:p>
          <a:p>
            <a:r>
              <a:rPr lang="cs-CZ" sz="2800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Bude to jako </a:t>
            </a:r>
            <a:r>
              <a:rPr lang="cs-CZ" sz="2800" b="1" dirty="0" smtClean="0"/>
              <a:t>u porodu  </a:t>
            </a:r>
            <a:r>
              <a:rPr lang="cs-CZ" sz="2800" dirty="0" smtClean="0"/>
              <a:t>- průvodní bolesti</a:t>
            </a:r>
          </a:p>
          <a:p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Neboj se toho, co máš vytrpět… Buď </a:t>
            </a:r>
            <a:r>
              <a:rPr lang="cs-CZ" sz="2800" b="1" dirty="0" smtClean="0"/>
              <a:t>věrný</a:t>
            </a:r>
            <a:r>
              <a:rPr lang="cs-CZ" sz="2800" dirty="0" smtClean="0"/>
              <a:t> až na smrt, a dám ti vítězný věnec života.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r>
              <a:rPr lang="cs-CZ" sz="2400" b="1" i="1" dirty="0" smtClean="0"/>
              <a:t> </a:t>
            </a:r>
            <a:endParaRPr lang="cs-CZ" sz="24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CO MŮŽEME ČEKAT?</a:t>
            </a:r>
            <a:endParaRPr lang="cs-CZ" sz="2800" dirty="0"/>
          </a:p>
        </p:txBody>
      </p:sp>
      <p:pic>
        <p:nvPicPr>
          <p:cNvPr id="8" name="Obrázek 7" descr="Konec cesty - to není &amp;zcaron;ádné zvláštní místo, vypadá docela oby&amp;ccaron;ejn&amp;ecaron;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525235"/>
            <a:ext cx="2304256" cy="160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835696" y="1714488"/>
            <a:ext cx="349929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i="1" dirty="0" smtClean="0"/>
              <a:t>Dan 12 kap.; </a:t>
            </a:r>
          </a:p>
          <a:p>
            <a:r>
              <a:rPr lang="cs-CZ" sz="3600" i="1" dirty="0" smtClean="0"/>
              <a:t>1 </a:t>
            </a:r>
            <a:r>
              <a:rPr lang="cs-CZ" sz="3600" i="1" dirty="0" err="1" smtClean="0"/>
              <a:t>Kor</a:t>
            </a:r>
            <a:r>
              <a:rPr lang="cs-CZ" sz="3600" i="1" dirty="0" smtClean="0"/>
              <a:t> 15 kap.; </a:t>
            </a:r>
          </a:p>
          <a:p>
            <a:r>
              <a:rPr lang="cs-CZ" sz="3600" i="1" dirty="0" smtClean="0"/>
              <a:t>1 Tes 4,13-5,3; </a:t>
            </a:r>
          </a:p>
          <a:p>
            <a:r>
              <a:rPr lang="cs-CZ" sz="3600" i="1" dirty="0" smtClean="0"/>
              <a:t>2 Tes 2,1-12; </a:t>
            </a:r>
          </a:p>
          <a:p>
            <a:r>
              <a:rPr lang="cs-CZ" sz="3600" i="1" dirty="0" smtClean="0"/>
              <a:t>Mat kap. 24-25; </a:t>
            </a:r>
          </a:p>
          <a:p>
            <a:r>
              <a:rPr lang="cs-CZ" sz="3600" i="1" dirty="0" err="1" smtClean="0"/>
              <a:t>Zj</a:t>
            </a:r>
            <a:r>
              <a:rPr lang="cs-CZ" sz="3600" i="1" dirty="0" smtClean="0"/>
              <a:t> 20-22</a:t>
            </a:r>
            <a:endParaRPr lang="cs-CZ" sz="3600" dirty="0" smtClean="0"/>
          </a:p>
          <a:p>
            <a:r>
              <a:rPr lang="cs-CZ" sz="3600" b="1" i="1" dirty="0" smtClean="0"/>
              <a:t> </a:t>
            </a:r>
            <a:endParaRPr lang="cs-CZ" sz="36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Klíčové pasáže k celé kapitole</a:t>
            </a:r>
            <a:endParaRPr lang="cs-CZ" sz="2800" dirty="0" smtClean="0"/>
          </a:p>
        </p:txBody>
      </p:sp>
      <p:pic>
        <p:nvPicPr>
          <p:cNvPr id="8" name="irc_mi" descr="http://3zscheb.unas.cz/e-learning/fyzika%20web/cas/presypaci_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700808"/>
            <a:ext cx="2098030" cy="314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42952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Eschatologie</a:t>
            </a:r>
            <a:r>
              <a:rPr lang="cs-CZ" sz="2800" dirty="0" smtClean="0"/>
              <a:t> – nauka o posledních věcech, </a:t>
            </a:r>
            <a:r>
              <a:rPr lang="cs-CZ" sz="2800" dirty="0" err="1" smtClean="0"/>
              <a:t>eschatos</a:t>
            </a:r>
            <a:r>
              <a:rPr lang="cs-CZ" sz="2800" dirty="0" smtClean="0"/>
              <a:t> – poslední</a:t>
            </a:r>
          </a:p>
          <a:p>
            <a:endParaRPr lang="cs-CZ" sz="2800" dirty="0" smtClean="0"/>
          </a:p>
          <a:p>
            <a:r>
              <a:rPr lang="cs-CZ" sz="2800" b="1" dirty="0" smtClean="0"/>
              <a:t>apokalypsa</a:t>
            </a:r>
            <a:r>
              <a:rPr lang="cs-CZ" sz="2800" dirty="0" smtClean="0"/>
              <a:t> – zjevení, odhalení, odkrytí (jiné jméno pro </a:t>
            </a:r>
            <a:r>
              <a:rPr lang="cs-CZ" sz="2800" dirty="0" err="1" smtClean="0"/>
              <a:t>Zj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b="1" dirty="0" err="1" smtClean="0"/>
              <a:t>milenium</a:t>
            </a:r>
            <a:r>
              <a:rPr lang="cs-CZ" sz="2800" dirty="0" smtClean="0"/>
              <a:t> – tisíciletá Ježíšova vláda na zemi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r>
              <a:rPr lang="cs-CZ" sz="2400" b="1" i="1" dirty="0" smtClean="0"/>
              <a:t> </a:t>
            </a:r>
            <a:endParaRPr lang="cs-CZ" sz="24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i="1" dirty="0" smtClean="0"/>
              <a:t>Důležité pojmy: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899592" y="1268760"/>
            <a:ext cx="742952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2800" b="1" dirty="0" smtClean="0"/>
              <a:t>Boží lid </a:t>
            </a:r>
            <a:r>
              <a:rPr lang="cs-CZ" sz="2800" dirty="0" smtClean="0"/>
              <a:t>– vyvolení lidé, Izrael, církev, paralela vyjití z Egypta</a:t>
            </a:r>
          </a:p>
          <a:p>
            <a:pPr marL="514350" indent="-514350">
              <a:buAutoNum type="arabicPeriod"/>
            </a:pPr>
            <a:endParaRPr lang="cs-CZ" sz="2800" dirty="0" smtClean="0"/>
          </a:p>
          <a:p>
            <a:r>
              <a:rPr lang="cs-CZ" sz="2800" b="1" dirty="0" smtClean="0"/>
              <a:t>2. Boží nepřátelé </a:t>
            </a:r>
            <a:r>
              <a:rPr lang="cs-CZ" sz="2800" dirty="0" smtClean="0"/>
              <a:t>– národy, antikrist, šelma, společnost</a:t>
            </a:r>
          </a:p>
          <a:p>
            <a:endParaRPr lang="cs-CZ" sz="2800" dirty="0" smtClean="0"/>
          </a:p>
          <a:p>
            <a:r>
              <a:rPr lang="cs-CZ" sz="2800" b="1" dirty="0" smtClean="0"/>
              <a:t>3. chrám, země Izrael</a:t>
            </a:r>
          </a:p>
          <a:p>
            <a:endParaRPr lang="cs-CZ" sz="2800" dirty="0" smtClean="0"/>
          </a:p>
          <a:p>
            <a:r>
              <a:rPr lang="cs-CZ" sz="2800" b="1" dirty="0" smtClean="0"/>
              <a:t>4. Mesiáš </a:t>
            </a:r>
          </a:p>
          <a:p>
            <a:endParaRPr lang="cs-CZ" sz="2800" dirty="0" smtClean="0"/>
          </a:p>
          <a:p>
            <a:r>
              <a:rPr lang="cs-CZ" sz="2800" b="1" dirty="0" smtClean="0"/>
              <a:t>5. Boží soud/ odplata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i="1" dirty="0" smtClean="0"/>
              <a:t>Kterých témat si všímat při studiu poslední doby?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74776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dirty="0" smtClean="0"/>
              <a:t>6. konečná obnova stvoření – </a:t>
            </a:r>
            <a:r>
              <a:rPr lang="cs-CZ" sz="2800" b="1" dirty="0" smtClean="0"/>
              <a:t>tisícileté království </a:t>
            </a:r>
            <a:r>
              <a:rPr lang="cs-CZ" sz="2800" dirty="0" smtClean="0"/>
              <a:t>(7. den týdne)</a:t>
            </a:r>
          </a:p>
          <a:p>
            <a:endParaRPr lang="cs-CZ" sz="2800" dirty="0" smtClean="0"/>
          </a:p>
          <a:p>
            <a:r>
              <a:rPr lang="cs-CZ" sz="2800" b="1" dirty="0" smtClean="0"/>
              <a:t>7. stvoření/ nové stvoření </a:t>
            </a:r>
            <a:r>
              <a:rPr lang="cs-CZ" sz="2800" dirty="0" smtClean="0"/>
              <a:t>(8. den týdne)</a:t>
            </a:r>
          </a:p>
          <a:p>
            <a:endParaRPr lang="cs-CZ" sz="2800" dirty="0" smtClean="0"/>
          </a:p>
          <a:p>
            <a:r>
              <a:rPr lang="cs-CZ" sz="2800" b="1" dirty="0" smtClean="0"/>
              <a:t>8. etapy </a:t>
            </a:r>
            <a:r>
              <a:rPr lang="cs-CZ" sz="2800" dirty="0" smtClean="0"/>
              <a:t>„tvoření“ historie (obdoba stvoření světa), lidstva, vykoupení, načasování (…naplnil se čas), obraz porodu (stvoření z prachu, údolí suchých kostí </a:t>
            </a:r>
            <a:r>
              <a:rPr lang="cs-CZ" sz="2800" dirty="0" err="1" smtClean="0"/>
              <a:t>Ezech</a:t>
            </a:r>
            <a:r>
              <a:rPr lang="cs-CZ" sz="2800" dirty="0" smtClean="0"/>
              <a:t>, Job – z prachu...)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i="1" dirty="0" smtClean="0"/>
              <a:t>Kterých témat si všímat při studiu poslední doby?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74776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i="1" dirty="0" smtClean="0"/>
              <a:t>klíčové pasáže o hříchu</a:t>
            </a:r>
          </a:p>
          <a:p>
            <a:endParaRPr lang="cs-CZ" sz="2800" dirty="0" smtClean="0"/>
          </a:p>
          <a:p>
            <a:r>
              <a:rPr lang="cs-CZ" sz="2800" b="1" dirty="0" err="1" smtClean="0"/>
              <a:t>Gn</a:t>
            </a:r>
            <a:r>
              <a:rPr lang="cs-CZ" sz="2800" b="1" dirty="0" smtClean="0"/>
              <a:t> 2,</a:t>
            </a:r>
            <a:r>
              <a:rPr lang="cs-CZ" sz="2800" b="1" baseline="30000" dirty="0" smtClean="0"/>
              <a:t> 17</a:t>
            </a:r>
            <a:r>
              <a:rPr lang="cs-CZ" sz="2800" baseline="30000" dirty="0" smtClean="0"/>
              <a:t> </a:t>
            </a:r>
            <a:r>
              <a:rPr lang="cs-CZ" sz="2800" dirty="0" smtClean="0"/>
              <a:t>Ze stromu poznání dobrého a zlého však nejez. V den, kdy bys z něho pojedl, </a:t>
            </a:r>
            <a:r>
              <a:rPr lang="cs-CZ" sz="2800" b="1" dirty="0" smtClean="0"/>
              <a:t>propadneš smrti.</a:t>
            </a:r>
          </a:p>
          <a:p>
            <a:endParaRPr lang="cs-CZ" sz="2800" dirty="0" smtClean="0"/>
          </a:p>
          <a:p>
            <a:r>
              <a:rPr lang="cs-CZ" sz="2800" b="1" dirty="0" smtClean="0"/>
              <a:t>Římanům  5:12</a:t>
            </a:r>
            <a:r>
              <a:rPr lang="cs-CZ" sz="2800" dirty="0" smtClean="0"/>
              <a:t>   Skrze jednoho člověka totiž </a:t>
            </a:r>
            <a:r>
              <a:rPr lang="cs-CZ" sz="2800" b="1" dirty="0" smtClean="0"/>
              <a:t>vešel do světa hřích</a:t>
            </a:r>
            <a:r>
              <a:rPr lang="cs-CZ" sz="2800" dirty="0" smtClean="0"/>
              <a:t> a skrze hřích smrt; a tak smrt zasáhla všechny, protože všichni zhřešili.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stvoření + hříchu člověka?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74776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i="1" dirty="0" smtClean="0"/>
              <a:t>klíčové pasáže o hříchu</a:t>
            </a:r>
            <a:endParaRPr lang="cs-CZ" sz="2800" dirty="0" smtClean="0"/>
          </a:p>
          <a:p>
            <a:endParaRPr lang="cs-CZ" sz="2800" b="1" dirty="0" smtClean="0"/>
          </a:p>
          <a:p>
            <a:r>
              <a:rPr lang="cs-CZ" sz="2800" b="1" dirty="0" smtClean="0"/>
              <a:t>Římanům  6:23</a:t>
            </a:r>
            <a:r>
              <a:rPr lang="cs-CZ" sz="2800" dirty="0" smtClean="0"/>
              <a:t>   Mzdou hříchu je </a:t>
            </a:r>
            <a:r>
              <a:rPr lang="cs-CZ" sz="2800" b="1" dirty="0" smtClean="0"/>
              <a:t>smrt</a:t>
            </a:r>
            <a:r>
              <a:rPr lang="cs-CZ" sz="2800" dirty="0" smtClean="0"/>
              <a:t>, ale darem Boží milosti je </a:t>
            </a:r>
            <a:r>
              <a:rPr lang="cs-CZ" sz="2800" b="1" dirty="0" smtClean="0"/>
              <a:t>život věčný </a:t>
            </a:r>
            <a:r>
              <a:rPr lang="cs-CZ" sz="2800" dirty="0" smtClean="0"/>
              <a:t>v Kristu Ježíši, našem Pánu.</a:t>
            </a:r>
          </a:p>
          <a:p>
            <a:endParaRPr lang="cs-CZ" sz="2800" b="1" i="1" dirty="0" smtClean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stvoření + hříchu člověka?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500062" y="6059489"/>
            <a:ext cx="8358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cs typeface="Arial" pitchFamily="34" charset="0"/>
              </a:rPr>
              <a:t>BŠ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E</a:t>
            </a:r>
            <a:r>
              <a:rPr lang="cs-CZ" b="1" dirty="0">
                <a:cs typeface="Arial" pitchFamily="34" charset="0"/>
              </a:rPr>
              <a:t>BED</a:t>
            </a:r>
            <a:r>
              <a:rPr lang="cs-CZ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cs typeface="Arial" pitchFamily="34" charset="0"/>
              </a:rPr>
              <a:t>           </a:t>
            </a:r>
            <a:r>
              <a:rPr lang="cs-CZ" sz="2000" b="1" dirty="0" smtClean="0">
                <a:solidFill>
                  <a:srgbClr val="FF0000"/>
                </a:solidFill>
              </a:rPr>
              <a:t>Vzkříšení z mrtvých a druhý příchod Ježíše Krista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928690" y="1556792"/>
            <a:ext cx="77477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i="1" dirty="0" smtClean="0"/>
              <a:t>Smrt </a:t>
            </a:r>
            <a:r>
              <a:rPr lang="cs-CZ" sz="2800" i="1" dirty="0" smtClean="0"/>
              <a:t>je důsledkem lidského hříchu, ale Božím řešením</a:t>
            </a:r>
            <a:r>
              <a:rPr lang="cs-CZ" sz="2800" b="1" i="1" dirty="0" smtClean="0"/>
              <a:t> </a:t>
            </a:r>
            <a:r>
              <a:rPr lang="cs-CZ" sz="2800" i="1" dirty="0" smtClean="0"/>
              <a:t>je </a:t>
            </a:r>
            <a:r>
              <a:rPr lang="cs-CZ" sz="2800" b="1" i="1" dirty="0" smtClean="0"/>
              <a:t>vzkříšení!</a:t>
            </a:r>
            <a:endParaRPr lang="cs-CZ" sz="2800" dirty="0"/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1000100" y="785794"/>
            <a:ext cx="7715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/>
              <a:t>Kde se dozvídáme o stvoření + hříchu člověka?</a:t>
            </a:r>
            <a:endParaRPr lang="cs-CZ" sz="2800" dirty="0" smtClean="0"/>
          </a:p>
        </p:txBody>
      </p:sp>
      <p:pic>
        <p:nvPicPr>
          <p:cNvPr id="5" name="Obrázek 4" descr="http://www.christnet.cz/magazinPuvodni/Obrazky/liturgie/Vzkriseni%20mistr%20trebonsky%20velky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609261"/>
            <a:ext cx="2232248" cy="3268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649</Words>
  <Application>Microsoft Office PowerPoint</Application>
  <PresentationFormat>Předvádění na obrazovce (4:3)</PresentationFormat>
  <Paragraphs>141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 Eva I</dc:creator>
  <cp:lastModifiedBy>Pavel Vik</cp:lastModifiedBy>
  <cp:revision>105</cp:revision>
  <dcterms:created xsi:type="dcterms:W3CDTF">2013-02-02T10:09:50Z</dcterms:created>
  <dcterms:modified xsi:type="dcterms:W3CDTF">2014-03-01T21:07:41Z</dcterms:modified>
</cp:coreProperties>
</file>