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6"/>
  </p:handoutMasterIdLst>
  <p:sldIdLst>
    <p:sldId id="256" r:id="rId2"/>
    <p:sldId id="271" r:id="rId3"/>
    <p:sldId id="290" r:id="rId4"/>
    <p:sldId id="293" r:id="rId5"/>
    <p:sldId id="272" r:id="rId6"/>
    <p:sldId id="291" r:id="rId7"/>
    <p:sldId id="273" r:id="rId8"/>
    <p:sldId id="292" r:id="rId9"/>
    <p:sldId id="274" r:id="rId10"/>
    <p:sldId id="283" r:id="rId11"/>
    <p:sldId id="275" r:id="rId12"/>
    <p:sldId id="276" r:id="rId13"/>
    <p:sldId id="277" r:id="rId14"/>
    <p:sldId id="278" r:id="rId15"/>
    <p:sldId id="280" r:id="rId16"/>
    <p:sldId id="281" r:id="rId17"/>
    <p:sldId id="282" r:id="rId18"/>
    <p:sldId id="284" r:id="rId19"/>
    <p:sldId id="285" r:id="rId20"/>
    <p:sldId id="295" r:id="rId21"/>
    <p:sldId id="286" r:id="rId22"/>
    <p:sldId id="287" r:id="rId23"/>
    <p:sldId id="288" r:id="rId24"/>
    <p:sldId id="289" r:id="rId25"/>
  </p:sldIdLst>
  <p:sldSz cx="9144000" cy="6858000" type="screen4x3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9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748B8-AB1E-474E-AFFC-F79C9134A745}" type="datetimeFigureOut">
              <a:rPr lang="cs-CZ" smtClean="0"/>
              <a:pPr/>
              <a:t>5. 4. 2014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E57520-A388-4BFC-ABB9-AEE342C30F8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D37C8-4A8B-4216-A7F4-CD818C9C0A0C}" type="datetimeFigureOut">
              <a:rPr lang="cs-CZ" smtClean="0"/>
              <a:pPr/>
              <a:t>5. 4. 2014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0A5B-98BF-4C75-AFF0-326E797AEB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D37C8-4A8B-4216-A7F4-CD818C9C0A0C}" type="datetimeFigureOut">
              <a:rPr lang="cs-CZ" smtClean="0"/>
              <a:pPr/>
              <a:t>5. 4. 2014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0A5B-98BF-4C75-AFF0-326E797AEB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D37C8-4A8B-4216-A7F4-CD818C9C0A0C}" type="datetimeFigureOut">
              <a:rPr lang="cs-CZ" smtClean="0"/>
              <a:pPr/>
              <a:t>5. 4. 2014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0A5B-98BF-4C75-AFF0-326E797AEB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D37C8-4A8B-4216-A7F4-CD818C9C0A0C}" type="datetimeFigureOut">
              <a:rPr lang="cs-CZ" smtClean="0"/>
              <a:pPr/>
              <a:t>5. 4. 2014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0A5B-98BF-4C75-AFF0-326E797AEB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D37C8-4A8B-4216-A7F4-CD818C9C0A0C}" type="datetimeFigureOut">
              <a:rPr lang="cs-CZ" smtClean="0"/>
              <a:pPr/>
              <a:t>5. 4. 2014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0A5B-98BF-4C75-AFF0-326E797AEB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D37C8-4A8B-4216-A7F4-CD818C9C0A0C}" type="datetimeFigureOut">
              <a:rPr lang="cs-CZ" smtClean="0"/>
              <a:pPr/>
              <a:t>5. 4. 2014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0A5B-98BF-4C75-AFF0-326E797AEB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D37C8-4A8B-4216-A7F4-CD818C9C0A0C}" type="datetimeFigureOut">
              <a:rPr lang="cs-CZ" smtClean="0"/>
              <a:pPr/>
              <a:t>5. 4. 2014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0A5B-98BF-4C75-AFF0-326E797AEB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D37C8-4A8B-4216-A7F4-CD818C9C0A0C}" type="datetimeFigureOut">
              <a:rPr lang="cs-CZ" smtClean="0"/>
              <a:pPr/>
              <a:t>5. 4. 2014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0A5B-98BF-4C75-AFF0-326E797AEB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D37C8-4A8B-4216-A7F4-CD818C9C0A0C}" type="datetimeFigureOut">
              <a:rPr lang="cs-CZ" smtClean="0"/>
              <a:pPr/>
              <a:t>5. 4. 2014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0A5B-98BF-4C75-AFF0-326E797AEB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D37C8-4A8B-4216-A7F4-CD818C9C0A0C}" type="datetimeFigureOut">
              <a:rPr lang="cs-CZ" smtClean="0"/>
              <a:pPr/>
              <a:t>5. 4. 2014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0A5B-98BF-4C75-AFF0-326E797AEB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D37C8-4A8B-4216-A7F4-CD818C9C0A0C}" type="datetimeFigureOut">
              <a:rPr lang="cs-CZ" smtClean="0"/>
              <a:pPr/>
              <a:t>5. 4. 2014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0A5B-98BF-4C75-AFF0-326E797AEB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D37C8-4A8B-4216-A7F4-CD818C9C0A0C}" type="datetimeFigureOut">
              <a:rPr lang="cs-CZ" smtClean="0"/>
              <a:pPr/>
              <a:t>5. 4. 2014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30A5B-98BF-4C75-AFF0-326E797AEBC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://www.alternativni-cyklistika.cz/wp-content/uploads/Ortlieb-Messenger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http://pixabay.com/static/uploads/photo/2012/04/18/18/16/black-37470_640.png" TargetMode="Externa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0034" y="1918636"/>
            <a:ext cx="7715304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DUCHOVNÍ SVĚT</a:t>
            </a:r>
          </a:p>
          <a:p>
            <a:pPr algn="ctr">
              <a:lnSpc>
                <a:spcPct val="150000"/>
              </a:lnSpc>
            </a:pPr>
            <a:r>
              <a:rPr lang="cs-CZ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ANEB </a:t>
            </a:r>
          </a:p>
          <a:p>
            <a:pPr algn="ctr">
              <a:lnSpc>
                <a:spcPct val="150000"/>
              </a:lnSpc>
            </a:pP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ANDĚLÉ A DÉMONI</a:t>
            </a:r>
            <a:endParaRPr lang="cs-CZ" sz="3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cs-CZ" sz="32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cs-CZ" sz="32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Vyškov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6.4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.2014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1143004" y="6059488"/>
            <a:ext cx="66437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      </a:t>
            </a:r>
            <a:endParaRPr lang="cs-CZ" b="1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2" y="6059489"/>
            <a:ext cx="8358217" cy="46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          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DUCHOVNÍ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SVĚT </a:t>
            </a:r>
            <a:r>
              <a:rPr lang="cs-CZ" sz="1100" b="1" dirty="0" smtClean="0">
                <a:latin typeface="Arial" pitchFamily="34" charset="0"/>
                <a:cs typeface="Arial" pitchFamily="34" charset="0"/>
              </a:rPr>
              <a:t>ANEB  </a:t>
            </a: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ANDĚLÉ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DÉMONI</a:t>
            </a: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899592" y="1758295"/>
            <a:ext cx="781977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smtClean="0"/>
              <a:t>velmi se tím zabývala </a:t>
            </a:r>
            <a:r>
              <a:rPr lang="cs-CZ" sz="2800" dirty="0" err="1" smtClean="0"/>
              <a:t>postbiblická</a:t>
            </a:r>
            <a:r>
              <a:rPr lang="cs-CZ" sz="2800" dirty="0" smtClean="0"/>
              <a:t> židovská literatura a scholastici (T. </a:t>
            </a:r>
            <a:r>
              <a:rPr lang="cs-CZ" sz="2800" dirty="0" err="1" smtClean="0"/>
              <a:t>Akvinský</a:t>
            </a:r>
            <a:r>
              <a:rPr lang="cs-CZ" sz="2800" dirty="0" smtClean="0"/>
              <a:t>)</a:t>
            </a:r>
          </a:p>
          <a:p>
            <a:pPr>
              <a:buFont typeface="Arial" pitchFamily="34" charset="0"/>
              <a:buChar char="•"/>
            </a:pPr>
            <a:endParaRPr lang="cs-CZ" sz="2800" dirty="0" smtClean="0"/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je jich ohromné množství – Ž 68, 18 – v souvislosti s konečným B. vítězstvím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err="1" smtClean="0"/>
              <a:t>Da</a:t>
            </a:r>
            <a:r>
              <a:rPr lang="cs-CZ" sz="2800" dirty="0" smtClean="0"/>
              <a:t> 7, 9-10, </a:t>
            </a:r>
            <a:r>
              <a:rPr lang="cs-CZ" sz="2800" dirty="0" err="1" smtClean="0"/>
              <a:t>Mt</a:t>
            </a:r>
            <a:r>
              <a:rPr lang="cs-CZ" sz="2800" dirty="0" smtClean="0"/>
              <a:t> 26,53 (12 legií - 100 tis. a více)</a:t>
            </a:r>
            <a:endParaRPr lang="cs-CZ" sz="2800" dirty="0"/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1000100" y="673532"/>
            <a:ext cx="7715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Kolik je andělů?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2" y="6059489"/>
            <a:ext cx="8358217" cy="46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          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DUCHOVNÍ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SVĚT </a:t>
            </a:r>
            <a:r>
              <a:rPr lang="cs-CZ" sz="1100" b="1" dirty="0" smtClean="0">
                <a:latin typeface="Arial" pitchFamily="34" charset="0"/>
                <a:cs typeface="Arial" pitchFamily="34" charset="0"/>
              </a:rPr>
              <a:t>ANEB  </a:t>
            </a: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ANDĚLÉ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DÉMONI</a:t>
            </a: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928690" y="1714488"/>
            <a:ext cx="7819774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smtClean="0"/>
              <a:t>hosté u Abraháma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Jákob - žebřík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zjevení Mojžíšovi, darování Zákona je jasně spojováno se zvýšenou „aktivitou“ andělů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dar Zákona – viz kniha Židům, </a:t>
            </a:r>
            <a:r>
              <a:rPr lang="cs-CZ" sz="2800" dirty="0" err="1" smtClean="0"/>
              <a:t>vrs</a:t>
            </a:r>
            <a:r>
              <a:rPr lang="cs-CZ" sz="2800" dirty="0" smtClean="0"/>
              <a:t>. úloha a., Sk 7,30 – Štěpán před veleradou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na truhle úmluvy - andělé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při početí Samsona</a:t>
            </a:r>
            <a:endParaRPr lang="cs-CZ" sz="2800" dirty="0"/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1000100" y="785794"/>
            <a:ext cx="7715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SZ – setkání s anděly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2" y="6059489"/>
            <a:ext cx="8358217" cy="46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          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DUCHOVNÍ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SVĚT </a:t>
            </a:r>
            <a:r>
              <a:rPr lang="cs-CZ" sz="1100" b="1" dirty="0" smtClean="0">
                <a:latin typeface="Arial" pitchFamily="34" charset="0"/>
                <a:cs typeface="Arial" pitchFamily="34" charset="0"/>
              </a:rPr>
              <a:t>ANEB  </a:t>
            </a: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ANDĚLÉ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DÉMONI</a:t>
            </a: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928690" y="1714488"/>
            <a:ext cx="7819774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smtClean="0"/>
              <a:t>mnoho poznatků je v knize Job, a. označeni jako synové Boží, 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David – měl zkušenost s anděly – 2 Sam 5,22-24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v knize Žalmů – informace o a.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Eliáš instruován andělem (1 Král 19,5 …)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nanebevzetí Eliáše (2 Král 2,11)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err="1" smtClean="0"/>
              <a:t>Elíša</a:t>
            </a:r>
            <a:r>
              <a:rPr lang="cs-CZ" sz="2800" dirty="0" smtClean="0"/>
              <a:t> se modlí za svého sluhu (2 Král 6, 8-23)</a:t>
            </a:r>
            <a:endParaRPr lang="cs-CZ" sz="2800" dirty="0"/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1000100" y="785794"/>
            <a:ext cx="7715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SZ – setkání s anděly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2" y="6059489"/>
            <a:ext cx="8358217" cy="46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          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DUCHOVNÍ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SVĚT </a:t>
            </a:r>
            <a:r>
              <a:rPr lang="cs-CZ" sz="1100" b="1" dirty="0" smtClean="0">
                <a:latin typeface="Arial" pitchFamily="34" charset="0"/>
                <a:cs typeface="Arial" pitchFamily="34" charset="0"/>
              </a:rPr>
              <a:t>ANEB  </a:t>
            </a: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ANDĚLÉ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DÉMONI</a:t>
            </a: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928690" y="1714488"/>
            <a:ext cx="781977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smtClean="0"/>
              <a:t>Ezechiel, a. -  průvodci Boží slávy a obnovy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Daniel – dokonce jména, hierarchie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err="1" smtClean="0"/>
              <a:t>Zachariáš</a:t>
            </a:r>
            <a:r>
              <a:rPr lang="cs-CZ" sz="2800" dirty="0" smtClean="0"/>
              <a:t> – obnova, očekávaný příchod M.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err="1" smtClean="0"/>
              <a:t>Malachiáš</a:t>
            </a:r>
            <a:r>
              <a:rPr lang="cs-CZ" sz="2800" dirty="0" smtClean="0"/>
              <a:t> – slibuje dalšího posla… před příchodem M. (Jana), viz. dva svědkové </a:t>
            </a:r>
            <a:r>
              <a:rPr lang="cs-CZ" sz="2800" dirty="0" err="1" smtClean="0"/>
              <a:t>Zj</a:t>
            </a:r>
            <a:r>
              <a:rPr lang="cs-CZ" sz="2800" dirty="0" smtClean="0"/>
              <a:t> 11,3 (Zach 4,3)</a:t>
            </a:r>
            <a:endParaRPr lang="cs-CZ" sz="2800" dirty="0"/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1000100" y="785794"/>
            <a:ext cx="7715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SZ – setkání s anděly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2" y="6059489"/>
            <a:ext cx="8358217" cy="46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          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DUCHOVNÍ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SVĚT </a:t>
            </a:r>
            <a:r>
              <a:rPr lang="cs-CZ" sz="1100" b="1" dirty="0" smtClean="0">
                <a:latin typeface="Arial" pitchFamily="34" charset="0"/>
                <a:cs typeface="Arial" pitchFamily="34" charset="0"/>
              </a:rPr>
              <a:t>ANEB  </a:t>
            </a: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ANDĚLÉ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DÉMONI</a:t>
            </a: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899592" y="1902311"/>
            <a:ext cx="781977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smtClean="0"/>
              <a:t>Andělé hrají v Novém zákoně významnou úlohu. 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Anděl předpovídá jak narození Jana Křtitele </a:t>
            </a:r>
            <a:r>
              <a:rPr lang="cs-CZ" sz="2800" dirty="0" err="1" smtClean="0"/>
              <a:t>Zachariášovi</a:t>
            </a:r>
            <a:endParaRPr lang="cs-CZ" sz="2800" dirty="0" smtClean="0"/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narození Krista panně Marii a pastýřům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ve snu Josefovi sdělí původ Mariina </a:t>
            </a:r>
            <a:r>
              <a:rPr lang="cs-CZ" sz="2800" dirty="0" smtClean="0"/>
              <a:t>těhotenství</a:t>
            </a:r>
            <a:endParaRPr lang="cs-CZ" sz="2800" dirty="0"/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1000100" y="620688"/>
            <a:ext cx="7715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Z – setkání s anděly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2" y="6059489"/>
            <a:ext cx="8358217" cy="46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          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DUCHOVNÍ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SVĚT </a:t>
            </a:r>
            <a:r>
              <a:rPr lang="cs-CZ" sz="1100" b="1" dirty="0" smtClean="0">
                <a:latin typeface="Arial" pitchFamily="34" charset="0"/>
                <a:cs typeface="Arial" pitchFamily="34" charset="0"/>
              </a:rPr>
              <a:t>ANEB  </a:t>
            </a: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ANDĚLÉ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DÉMONI</a:t>
            </a: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899592" y="1687448"/>
            <a:ext cx="781977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smtClean="0"/>
              <a:t>pošle </a:t>
            </a:r>
            <a:r>
              <a:rPr lang="cs-CZ" sz="2800" dirty="0" smtClean="0"/>
              <a:t>ho do Egypta, aby byl Ježíš zachráněn před Herodem.</a:t>
            </a:r>
          </a:p>
          <a:p>
            <a:pPr lvl="0">
              <a:buFont typeface="Arial" pitchFamily="34" charset="0"/>
              <a:buChar char="•"/>
            </a:pPr>
            <a:r>
              <a:rPr lang="cs-CZ" sz="2800" dirty="0" smtClean="0"/>
              <a:t>obsluhují JK na poušti</a:t>
            </a:r>
          </a:p>
          <a:p>
            <a:pPr lvl="0">
              <a:buFont typeface="Arial" pitchFamily="34" charset="0"/>
              <a:buChar char="•"/>
            </a:pPr>
            <a:r>
              <a:rPr lang="cs-CZ" sz="2800" dirty="0" smtClean="0"/>
              <a:t>posiluje JK v </a:t>
            </a:r>
            <a:r>
              <a:rPr lang="cs-CZ" sz="2800" dirty="0" err="1" smtClean="0"/>
              <a:t>Getsmane</a:t>
            </a:r>
            <a:endParaRPr lang="cs-CZ" sz="2800" dirty="0" smtClean="0"/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Nakonec pak andělé zvěstují i Ježíšovo zmrtvýchvstání.</a:t>
            </a:r>
            <a:endParaRPr lang="cs-CZ" sz="2800" dirty="0"/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1000100" y="673532"/>
            <a:ext cx="7715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Z – setkání s anděly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2" y="6059489"/>
            <a:ext cx="8358217" cy="46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          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DUCHOVNÍ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SVĚT </a:t>
            </a:r>
            <a:r>
              <a:rPr lang="cs-CZ" sz="1100" b="1" dirty="0" smtClean="0">
                <a:latin typeface="Arial" pitchFamily="34" charset="0"/>
                <a:cs typeface="Arial" pitchFamily="34" charset="0"/>
              </a:rPr>
              <a:t>ANEB  </a:t>
            </a: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ANDĚLÉ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DÉMONI</a:t>
            </a: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899592" y="1268760"/>
            <a:ext cx="7819774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smtClean="0"/>
              <a:t>Ve Skutcích </a:t>
            </a:r>
            <a:r>
              <a:rPr lang="cs-CZ" sz="2800" dirty="0" err="1" smtClean="0"/>
              <a:t>Kornélia</a:t>
            </a:r>
            <a:r>
              <a:rPr lang="cs-CZ" sz="2800" dirty="0" smtClean="0"/>
              <a:t> anděl informuje o vyslyšení jeho modliteb a přikazuje mu poslat pro Petra, aby mu zvěstoval víru.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Anděl pak také vysvobozuje zatčené apoštoly z vězení – Petr, (Pavel a </a:t>
            </a:r>
            <a:r>
              <a:rPr lang="cs-CZ" sz="2800" dirty="0" err="1" smtClean="0"/>
              <a:t>Sílas</a:t>
            </a:r>
            <a:r>
              <a:rPr lang="cs-CZ" sz="2800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O andělech se vyjadřuje i přímo </a:t>
            </a:r>
            <a:r>
              <a:rPr lang="cs-CZ" sz="2800" dirty="0" smtClean="0"/>
              <a:t>Ježíš, často </a:t>
            </a:r>
            <a:r>
              <a:rPr lang="cs-CZ" sz="2800" dirty="0" smtClean="0"/>
              <a:t>v souvislosti s jejich úlohou na konci světa, kde mají být </a:t>
            </a:r>
            <a:r>
              <a:rPr lang="cs-CZ" sz="2800" dirty="0" smtClean="0"/>
              <a:t>nástrojem </a:t>
            </a:r>
            <a:r>
              <a:rPr lang="cs-CZ" sz="2800" dirty="0" smtClean="0"/>
              <a:t>Božího soudu, </a:t>
            </a:r>
            <a:r>
              <a:rPr lang="cs-CZ" sz="2800" dirty="0" smtClean="0"/>
              <a:t>špatní a. </a:t>
            </a:r>
            <a:r>
              <a:rPr lang="cs-CZ" sz="2800" dirty="0" smtClean="0"/>
              <a:t>však zavrženi.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Dále pak v rozmluvách, kde k andělům přirovnává lidi po smrti, kteří se již nežení a nevdávají. </a:t>
            </a:r>
            <a:endParaRPr lang="cs-CZ" sz="2800" dirty="0"/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1000100" y="673532"/>
            <a:ext cx="7715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Z – setkání s anděly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2" y="6059489"/>
            <a:ext cx="8358217" cy="46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          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DUCHOVNÍ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SVĚT </a:t>
            </a:r>
            <a:r>
              <a:rPr lang="cs-CZ" sz="1100" b="1" dirty="0" smtClean="0">
                <a:latin typeface="Arial" pitchFamily="34" charset="0"/>
                <a:cs typeface="Arial" pitchFamily="34" charset="0"/>
              </a:rPr>
              <a:t>ANEB  </a:t>
            </a: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ANDĚLÉ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DÉMONI</a:t>
            </a: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899592" y="1268760"/>
            <a:ext cx="7819774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smtClean="0"/>
              <a:t>Andělé se pak vyskytují v celém průběhu knihy Zjevení.</a:t>
            </a:r>
          </a:p>
          <a:p>
            <a:pPr lvl="0">
              <a:buFont typeface="Arial" pitchFamily="34" charset="0"/>
              <a:buChar char="•"/>
            </a:pPr>
            <a:r>
              <a:rPr lang="cs-CZ" sz="2800" dirty="0" smtClean="0"/>
              <a:t>vyřizují církvím B. poselství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autoru knihy odhaleno tajemství také prostřednictvím anděla, který jej provází jednotlivými viděními. </a:t>
            </a:r>
          </a:p>
          <a:p>
            <a:pPr lvl="0">
              <a:buFont typeface="Arial" pitchFamily="34" charset="0"/>
              <a:buChar char="•"/>
            </a:pPr>
            <a:r>
              <a:rPr lang="cs-CZ" sz="2800" dirty="0" smtClean="0"/>
              <a:t>ohlašují jednotlivé eschatologické události (polnice, rozlomení pečetí).</a:t>
            </a:r>
          </a:p>
          <a:p>
            <a:pPr lvl="0">
              <a:buFont typeface="Arial" pitchFamily="34" charset="0"/>
              <a:buChar char="•"/>
            </a:pPr>
            <a:r>
              <a:rPr lang="cs-CZ" sz="2800" dirty="0" smtClean="0"/>
              <a:t>totéž u ap. Pavla – 1 Tes,4,16 – anděl ohlašuje příchod JK</a:t>
            </a:r>
            <a:endParaRPr lang="cs-CZ" sz="2800" dirty="0"/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1000100" y="673532"/>
            <a:ext cx="7715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Z – setkání s anděly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2" y="6059489"/>
            <a:ext cx="8358217" cy="46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          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DUCHOVNÍ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SVĚT </a:t>
            </a:r>
            <a:r>
              <a:rPr lang="cs-CZ" sz="1100" b="1" dirty="0" smtClean="0">
                <a:latin typeface="Arial" pitchFamily="34" charset="0"/>
                <a:cs typeface="Arial" pitchFamily="34" charset="0"/>
              </a:rPr>
              <a:t>ANEB  </a:t>
            </a: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ANDĚLÉ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DÉMONI</a:t>
            </a: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899592" y="1268760"/>
            <a:ext cx="7819774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smtClean="0"/>
              <a:t>B. se jimi příliš </a:t>
            </a:r>
            <a:r>
              <a:rPr lang="cs-CZ" sz="2800" dirty="0" smtClean="0"/>
              <a:t>nezabývá</a:t>
            </a:r>
            <a:endParaRPr lang="cs-CZ" sz="2800" dirty="0" smtClean="0"/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existuje zřetelná hierarchie B(trojice) – archanděl(é</a:t>
            </a:r>
            <a:r>
              <a:rPr lang="cs-CZ" sz="2800" dirty="0" smtClean="0"/>
              <a:t>) </a:t>
            </a:r>
            <a:r>
              <a:rPr lang="cs-CZ" sz="2800" dirty="0" smtClean="0"/>
              <a:t>– andělé (analogie satan – démoni</a:t>
            </a:r>
            <a:r>
              <a:rPr lang="cs-CZ" sz="2800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err="1" smtClean="0"/>
              <a:t>Ef</a:t>
            </a:r>
            <a:r>
              <a:rPr lang="cs-CZ" sz="2800" dirty="0" smtClean="0"/>
              <a:t> </a:t>
            </a:r>
            <a:r>
              <a:rPr lang="cs-CZ" sz="2800" dirty="0" smtClean="0"/>
              <a:t>6 – mocnosti, síly tohoto světa (věku), nadzemští duchové </a:t>
            </a:r>
            <a:r>
              <a:rPr lang="cs-CZ" sz="2800" dirty="0" smtClean="0"/>
              <a:t>zla</a:t>
            </a:r>
          </a:p>
          <a:p>
            <a:pPr>
              <a:buFont typeface="Arial" pitchFamily="34" charset="0"/>
              <a:buChar char="•"/>
            </a:pPr>
            <a:endParaRPr lang="cs-CZ" sz="2800" dirty="0" smtClean="0"/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za pohanskými kulty jsou konkrétní démoni, za „moderními“ Bohu nepřátelskými naukami (-ismy) jsou konkrétní </a:t>
            </a:r>
            <a:r>
              <a:rPr lang="cs-CZ" sz="2800" dirty="0" smtClean="0"/>
              <a:t>démonské síly, </a:t>
            </a:r>
            <a:r>
              <a:rPr lang="cs-CZ" sz="2800" dirty="0" smtClean="0"/>
              <a:t>za světovými náboženstvími</a:t>
            </a:r>
          </a:p>
          <a:p>
            <a:pPr>
              <a:buFont typeface="Arial" pitchFamily="34" charset="0"/>
              <a:buChar char="•"/>
            </a:pPr>
            <a:endParaRPr lang="cs-CZ" sz="2800" dirty="0"/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1000100" y="673532"/>
            <a:ext cx="7715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Démoni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2" y="6059489"/>
            <a:ext cx="8358217" cy="46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          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DUCHOVNÍ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SVĚT </a:t>
            </a:r>
            <a:r>
              <a:rPr lang="cs-CZ" sz="1100" b="1" dirty="0" smtClean="0">
                <a:latin typeface="Arial" pitchFamily="34" charset="0"/>
                <a:cs typeface="Arial" pitchFamily="34" charset="0"/>
              </a:rPr>
              <a:t>ANEB  </a:t>
            </a: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ANDĚLÉ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DÉMONI</a:t>
            </a: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899592" y="1542271"/>
            <a:ext cx="7819774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dirty="0" smtClean="0"/>
              <a:t>B</a:t>
            </a:r>
            <a:r>
              <a:rPr lang="cs-CZ" sz="2800" dirty="0" smtClean="0"/>
              <a:t>. je nad nimi svrchovaný vládce, i když mají omezenou moc a mohou ničit (krást, zabíjet a ničit) do daného času kdy budou uvržení do hořícího jezera</a:t>
            </a:r>
          </a:p>
          <a:p>
            <a:r>
              <a:rPr lang="cs-CZ" sz="2800" dirty="0" smtClean="0"/>
              <a:t>nejsilnějším nástrojem je smrt – ta bude pohlcena ve vítězství </a:t>
            </a:r>
            <a:r>
              <a:rPr lang="cs-CZ" sz="2800" dirty="0" err="1" smtClean="0"/>
              <a:t>Zj</a:t>
            </a:r>
            <a:r>
              <a:rPr lang="cs-CZ" sz="2800" dirty="0" smtClean="0"/>
              <a:t> 20,14; 1Kor 15,26</a:t>
            </a:r>
          </a:p>
          <a:p>
            <a:r>
              <a:rPr lang="cs-CZ" sz="2800" dirty="0" smtClean="0"/>
              <a:t>Bible neignoruje síly temnoty, ale vyzdvihuje B. svrchovanost</a:t>
            </a:r>
            <a:endParaRPr lang="cs-CZ" sz="2800" dirty="0"/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1000100" y="673532"/>
            <a:ext cx="7715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Démoni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2" y="6059489"/>
            <a:ext cx="8358217" cy="46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          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DUCHOVNÍ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SVĚT </a:t>
            </a:r>
            <a:r>
              <a:rPr lang="cs-CZ" sz="1100" b="1" dirty="0" smtClean="0">
                <a:latin typeface="Arial" pitchFamily="34" charset="0"/>
                <a:cs typeface="Arial" pitchFamily="34" charset="0"/>
              </a:rPr>
              <a:t>ANEB  </a:t>
            </a: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ANDĚLÉ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DÉMONI</a:t>
            </a: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928690" y="1714488"/>
            <a:ext cx="7429524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dirty="0" smtClean="0"/>
              <a:t>Anděl (z řeckého </a:t>
            </a:r>
            <a:r>
              <a:rPr lang="cs-CZ" sz="2800" dirty="0" err="1" smtClean="0"/>
              <a:t>ἄγγελος</a:t>
            </a:r>
            <a:r>
              <a:rPr lang="cs-CZ" sz="2800" dirty="0" smtClean="0"/>
              <a:t> </a:t>
            </a:r>
            <a:r>
              <a:rPr lang="cs-CZ" sz="2800" b="1" dirty="0" err="1" smtClean="0"/>
              <a:t>angelos</a:t>
            </a:r>
            <a:r>
              <a:rPr lang="cs-CZ" sz="2800" dirty="0" smtClean="0"/>
              <a:t> „</a:t>
            </a:r>
            <a:r>
              <a:rPr lang="cs-CZ" sz="2800" b="1" dirty="0" smtClean="0"/>
              <a:t>posel</a:t>
            </a:r>
            <a:r>
              <a:rPr lang="cs-CZ" sz="2800" dirty="0" smtClean="0"/>
              <a:t>“, v hebrejštině (מַלְאָךְ‎‎ </a:t>
            </a:r>
            <a:r>
              <a:rPr lang="cs-CZ" sz="2800" b="1" dirty="0" err="1" smtClean="0"/>
              <a:t>mal</a:t>
            </a:r>
            <a:r>
              <a:rPr lang="cs-CZ" sz="2800" b="1" dirty="0" smtClean="0"/>
              <a:t>'ach</a:t>
            </a:r>
            <a:r>
              <a:rPr lang="cs-CZ" sz="2800" dirty="0" smtClean="0"/>
              <a:t>) je většinou nadpřirozená duchovní bytost, která je podřízena Bohu  a slouží jako posel mezi lidmi a Bohem.</a:t>
            </a:r>
          </a:p>
          <a:p>
            <a:r>
              <a:rPr lang="cs-CZ" sz="2800" dirty="0" smtClean="0"/>
              <a:t> </a:t>
            </a:r>
          </a:p>
          <a:p>
            <a:r>
              <a:rPr lang="cs-CZ" sz="2800" dirty="0" smtClean="0"/>
              <a:t>Nauka o </a:t>
            </a:r>
            <a:r>
              <a:rPr lang="cs-CZ" sz="2800" dirty="0" err="1" smtClean="0"/>
              <a:t>andělích</a:t>
            </a:r>
            <a:r>
              <a:rPr lang="cs-CZ" sz="2800" dirty="0" smtClean="0"/>
              <a:t> se v teologii označuje jako </a:t>
            </a:r>
            <a:r>
              <a:rPr lang="cs-CZ" sz="2800" b="1" dirty="0" smtClean="0"/>
              <a:t>angelologie. </a:t>
            </a:r>
            <a:r>
              <a:rPr lang="cs-CZ" sz="2800" dirty="0" smtClean="0"/>
              <a:t>Nauku o padlých </a:t>
            </a:r>
            <a:r>
              <a:rPr lang="cs-CZ" sz="2800" dirty="0" err="1" smtClean="0"/>
              <a:t>andělích</a:t>
            </a:r>
            <a:r>
              <a:rPr lang="cs-CZ" sz="2800" dirty="0" smtClean="0"/>
              <a:t> jako </a:t>
            </a:r>
            <a:r>
              <a:rPr lang="cs-CZ" sz="2800" b="1" dirty="0" smtClean="0"/>
              <a:t>démonologii.</a:t>
            </a:r>
            <a:endParaRPr lang="cs-CZ" sz="2800" b="1" dirty="0"/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1000100" y="785794"/>
            <a:ext cx="77153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ÚVOD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2" y="6059489"/>
            <a:ext cx="8358217" cy="46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          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DUCHOVNÍ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SVĚT </a:t>
            </a:r>
            <a:r>
              <a:rPr lang="cs-CZ" sz="1100" b="1" dirty="0" smtClean="0">
                <a:latin typeface="Arial" pitchFamily="34" charset="0"/>
                <a:cs typeface="Arial" pitchFamily="34" charset="0"/>
              </a:rPr>
              <a:t>ANEB  </a:t>
            </a: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ANDĚLÉ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DÉMONI</a:t>
            </a:r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1000100" y="673532"/>
            <a:ext cx="7715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Démoni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9938" name="irc_mi" descr="beautiful_landscape_1280x8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628800"/>
            <a:ext cx="6192688" cy="3879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2" y="6059489"/>
            <a:ext cx="8358217" cy="46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          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DUCHOVNÍ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SVĚT </a:t>
            </a:r>
            <a:r>
              <a:rPr lang="cs-CZ" sz="1100" b="1" dirty="0" smtClean="0">
                <a:latin typeface="Arial" pitchFamily="34" charset="0"/>
                <a:cs typeface="Arial" pitchFamily="34" charset="0"/>
              </a:rPr>
              <a:t>ANEB  </a:t>
            </a: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ANDĚLÉ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DÉMONI</a:t>
            </a: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899592" y="1542271"/>
            <a:ext cx="7819774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smtClean="0"/>
              <a:t>had 1M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Job – detailní obraz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zlý duch od Hospodina - Saul</a:t>
            </a:r>
          </a:p>
          <a:p>
            <a:pPr lvl="0">
              <a:buFont typeface="Arial" pitchFamily="34" charset="0"/>
              <a:buChar char="•"/>
            </a:pPr>
            <a:r>
              <a:rPr lang="cs-CZ" sz="2800" dirty="0" smtClean="0"/>
              <a:t>Hospodinův – David a trest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ukazuje to ne na původ zla, ale na H. svrchovanost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Daniel – Dan 10,20 – ochránce Peršanů, </a:t>
            </a:r>
          </a:p>
          <a:p>
            <a:endParaRPr lang="cs-CZ" sz="2800" dirty="0"/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1000100" y="673532"/>
            <a:ext cx="7715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SZ - Démoni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2" y="6059489"/>
            <a:ext cx="8358217" cy="46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          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DUCHOVNÍ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SVĚT </a:t>
            </a:r>
            <a:r>
              <a:rPr lang="cs-CZ" sz="1100" b="1" dirty="0" smtClean="0">
                <a:latin typeface="Arial" pitchFamily="34" charset="0"/>
                <a:cs typeface="Arial" pitchFamily="34" charset="0"/>
              </a:rPr>
              <a:t>ANEB  </a:t>
            </a: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ANDĚLÉ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DÉMONI</a:t>
            </a: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899592" y="1412776"/>
            <a:ext cx="7819774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smtClean="0"/>
              <a:t>dává do věcí větší jasno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err="1" smtClean="0"/>
              <a:t>Mk</a:t>
            </a:r>
            <a:r>
              <a:rPr lang="cs-CZ" sz="2800" dirty="0" smtClean="0"/>
              <a:t> 3,27 – JK spoutává démonské mocnosti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JK se střetával s démony, </a:t>
            </a:r>
            <a:r>
              <a:rPr lang="cs-CZ" sz="2800" dirty="0" err="1" smtClean="0"/>
              <a:t>Iz</a:t>
            </a:r>
            <a:r>
              <a:rPr lang="cs-CZ" sz="2800" dirty="0" smtClean="0"/>
              <a:t> 61,1 – vyhlášení svobody zajatým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1 </a:t>
            </a:r>
            <a:r>
              <a:rPr lang="cs-CZ" sz="2800" dirty="0" err="1" smtClean="0"/>
              <a:t>Pt</a:t>
            </a:r>
            <a:r>
              <a:rPr lang="cs-CZ" sz="2800" dirty="0" smtClean="0"/>
              <a:t> 3,19 – duchové se vzepřeli – v souvislosti s potopou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1 </a:t>
            </a:r>
            <a:r>
              <a:rPr lang="cs-CZ" sz="2800" dirty="0" err="1" smtClean="0"/>
              <a:t>Pt</a:t>
            </a:r>
            <a:r>
              <a:rPr lang="cs-CZ" sz="2800" dirty="0" smtClean="0"/>
              <a:t> 3,22 – JK po vzkříšení vstoupil na nebe a podřídil si anděly, vlády a mocnosti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Totéž JK slíbil svým učedníků – uplatňovat stejnou autoritu</a:t>
            </a:r>
            <a:endParaRPr lang="cs-CZ" sz="2800" dirty="0"/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1000100" y="673532"/>
            <a:ext cx="7715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SZ - Démoni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2" y="6059489"/>
            <a:ext cx="8358217" cy="46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          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DUCHOVNÍ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SVĚT </a:t>
            </a:r>
            <a:r>
              <a:rPr lang="cs-CZ" sz="1100" b="1" dirty="0" smtClean="0">
                <a:latin typeface="Arial" pitchFamily="34" charset="0"/>
                <a:cs typeface="Arial" pitchFamily="34" charset="0"/>
              </a:rPr>
              <a:t>ANEB  </a:t>
            </a: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ANDĚLÉ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DÉMONI</a:t>
            </a: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899592" y="1196752"/>
            <a:ext cx="8064896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err="1" smtClean="0"/>
              <a:t>Mk</a:t>
            </a:r>
            <a:r>
              <a:rPr lang="cs-CZ" sz="2800" dirty="0" smtClean="0"/>
              <a:t> </a:t>
            </a:r>
            <a:r>
              <a:rPr lang="cs-CZ" sz="2800" dirty="0" smtClean="0"/>
              <a:t>3,27 – JK spoutává démonské </a:t>
            </a:r>
            <a:r>
              <a:rPr lang="cs-CZ" sz="2800" dirty="0" smtClean="0"/>
              <a:t>mocnosti, střetával </a:t>
            </a:r>
            <a:r>
              <a:rPr lang="cs-CZ" sz="2800" dirty="0" smtClean="0"/>
              <a:t>s démony, </a:t>
            </a:r>
            <a:r>
              <a:rPr lang="cs-CZ" sz="2800" dirty="0" err="1" smtClean="0"/>
              <a:t>Iz</a:t>
            </a:r>
            <a:r>
              <a:rPr lang="cs-CZ" sz="2800" dirty="0" smtClean="0"/>
              <a:t> 61,1 – vyhlášení svobody zajatým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1 </a:t>
            </a:r>
            <a:r>
              <a:rPr lang="cs-CZ" sz="2800" dirty="0" err="1" smtClean="0"/>
              <a:t>Pt</a:t>
            </a:r>
            <a:r>
              <a:rPr lang="cs-CZ" sz="2800" dirty="0" smtClean="0"/>
              <a:t> 3,19 – duchové se vzepřeli – v souvislosti s potopou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1 </a:t>
            </a:r>
            <a:r>
              <a:rPr lang="cs-CZ" sz="2800" dirty="0" err="1" smtClean="0"/>
              <a:t>Pt</a:t>
            </a:r>
            <a:r>
              <a:rPr lang="cs-CZ" sz="2800" dirty="0" smtClean="0"/>
              <a:t> 3,22 – JK po vzkříšení vstoupil na nebe a podřídil si anděly, vlády a mocnosti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Totéž JK slíbil svým učedníků – uplatňovat stejnou </a:t>
            </a:r>
            <a:r>
              <a:rPr lang="cs-CZ" sz="2800" dirty="0" smtClean="0"/>
              <a:t>autoritu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Démoni budou mít dovoleno být velmi aktivní v poslední době, </a:t>
            </a:r>
            <a:r>
              <a:rPr lang="cs-CZ" sz="2800" dirty="0" err="1" smtClean="0"/>
              <a:t>Mt</a:t>
            </a:r>
            <a:r>
              <a:rPr lang="cs-CZ" sz="2800" dirty="0" smtClean="0"/>
              <a:t> 24,24-29</a:t>
            </a:r>
          </a:p>
          <a:p>
            <a:pPr>
              <a:buFont typeface="Arial" pitchFamily="34" charset="0"/>
              <a:buChar char="•"/>
            </a:pPr>
            <a:endParaRPr lang="cs-CZ" sz="2800" dirty="0"/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1000100" y="548680"/>
            <a:ext cx="7715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Z - Démoni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2" y="6059489"/>
            <a:ext cx="8358217" cy="46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          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DUCHOVNÍ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SVĚT </a:t>
            </a:r>
            <a:r>
              <a:rPr lang="cs-CZ" sz="1100" b="1" dirty="0" smtClean="0">
                <a:latin typeface="Arial" pitchFamily="34" charset="0"/>
                <a:cs typeface="Arial" pitchFamily="34" charset="0"/>
              </a:rPr>
              <a:t>ANEB  </a:t>
            </a: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ANDĚLÉ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DÉMONI</a:t>
            </a: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115616" y="1196752"/>
            <a:ext cx="4104456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3600" b="1" dirty="0" smtClean="0"/>
          </a:p>
          <a:p>
            <a:r>
              <a:rPr lang="cs-CZ" sz="3600" b="1" dirty="0" smtClean="0">
                <a:solidFill>
                  <a:srgbClr val="FF0000"/>
                </a:solidFill>
              </a:rPr>
              <a:t>JK </a:t>
            </a:r>
            <a:r>
              <a:rPr lang="cs-CZ" sz="3600" b="1" dirty="0" smtClean="0">
                <a:solidFill>
                  <a:srgbClr val="FF0000"/>
                </a:solidFill>
              </a:rPr>
              <a:t>je </a:t>
            </a:r>
            <a:r>
              <a:rPr lang="cs-CZ" sz="3600" b="1" dirty="0" smtClean="0">
                <a:solidFill>
                  <a:srgbClr val="FF0000"/>
                </a:solidFill>
              </a:rPr>
              <a:t>vítěz!</a:t>
            </a:r>
            <a:endParaRPr lang="cs-CZ" sz="3600" b="1" dirty="0" smtClean="0">
              <a:solidFill>
                <a:srgbClr val="FF0000"/>
              </a:solidFill>
            </a:endParaRPr>
          </a:p>
          <a:p>
            <a:endParaRPr lang="cs-CZ" sz="2800" dirty="0" smtClean="0"/>
          </a:p>
          <a:p>
            <a:r>
              <a:rPr lang="cs-CZ" sz="2800" dirty="0" smtClean="0"/>
              <a:t>Nástroje křesťanů: 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modlitba </a:t>
            </a:r>
            <a:r>
              <a:rPr lang="cs-CZ" sz="2800" dirty="0" smtClean="0"/>
              <a:t>(</a:t>
            </a:r>
            <a:r>
              <a:rPr lang="cs-CZ" sz="2800" dirty="0" smtClean="0"/>
              <a:t>půst)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pokora</a:t>
            </a:r>
            <a:r>
              <a:rPr lang="cs-CZ" sz="2800" dirty="0" smtClean="0"/>
              <a:t>, poslušnost </a:t>
            </a:r>
            <a:endParaRPr lang="cs-CZ" sz="2800" dirty="0" smtClean="0"/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a </a:t>
            </a:r>
            <a:r>
              <a:rPr lang="cs-CZ" sz="2800" dirty="0" smtClean="0"/>
              <a:t>věrnost až na </a:t>
            </a:r>
            <a:r>
              <a:rPr lang="cs-CZ" sz="2800" dirty="0" smtClean="0"/>
              <a:t>smrt</a:t>
            </a:r>
            <a:endParaRPr lang="cs-CZ" sz="2800" dirty="0" smtClean="0"/>
          </a:p>
          <a:p>
            <a:r>
              <a:rPr lang="cs-CZ" sz="2800" dirty="0" smtClean="0"/>
              <a:t> </a:t>
            </a:r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1000100" y="548680"/>
            <a:ext cx="7715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Andělé a Démoni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2" y="6059489"/>
            <a:ext cx="8358217" cy="46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          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DUCHOVNÍ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SVĚT </a:t>
            </a:r>
            <a:r>
              <a:rPr lang="cs-CZ" sz="1100" b="1" dirty="0" smtClean="0">
                <a:latin typeface="Arial" pitchFamily="34" charset="0"/>
                <a:cs typeface="Arial" pitchFamily="34" charset="0"/>
              </a:rPr>
              <a:t>ANEB  </a:t>
            </a: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ANDĚLÉ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DÉMONI</a:t>
            </a: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928690" y="1412776"/>
            <a:ext cx="742952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/>
              <a:t>Genesis  2:1</a:t>
            </a:r>
            <a:r>
              <a:rPr lang="cs-CZ" sz="2800" dirty="0" smtClean="0"/>
              <a:t>    </a:t>
            </a:r>
            <a:r>
              <a:rPr lang="cs-CZ" sz="2800" dirty="0" smtClean="0"/>
              <a:t>Tak </a:t>
            </a:r>
            <a:r>
              <a:rPr lang="cs-CZ" sz="2800" dirty="0" smtClean="0"/>
              <a:t>byla dokončena nebesa i země se všemi svými</a:t>
            </a:r>
            <a:r>
              <a:rPr lang="cs-CZ" sz="2800" b="1" dirty="0" smtClean="0"/>
              <a:t> zástupy</a:t>
            </a:r>
            <a:r>
              <a:rPr lang="cs-CZ" sz="2800" b="1" dirty="0" smtClean="0"/>
              <a:t>.</a:t>
            </a:r>
          </a:p>
          <a:p>
            <a:endParaRPr lang="cs-CZ" sz="2800" dirty="0" smtClean="0"/>
          </a:p>
          <a:p>
            <a:r>
              <a:rPr lang="cs-CZ" sz="2800" dirty="0" smtClean="0"/>
              <a:t>V </a:t>
            </a:r>
            <a:r>
              <a:rPr lang="cs-CZ" sz="2800" dirty="0" err="1" smtClean="0"/>
              <a:t>andělích</a:t>
            </a:r>
            <a:r>
              <a:rPr lang="cs-CZ" sz="2800" dirty="0" smtClean="0"/>
              <a:t> a démonech se potkáváme </a:t>
            </a:r>
            <a:r>
              <a:rPr lang="cs-CZ" sz="2800" b="1" dirty="0" smtClean="0"/>
              <a:t>s reálnými </a:t>
            </a:r>
            <a:r>
              <a:rPr lang="cs-CZ" sz="2800" dirty="0" smtClean="0"/>
              <a:t>bytostmi, ale z jiného světa</a:t>
            </a:r>
            <a:endParaRPr lang="cs-CZ" sz="2800" dirty="0"/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1000100" y="785794"/>
            <a:ext cx="77153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Náhled do duchovního světa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3000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5543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8086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irc_mi" descr="nebe_0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0"/>
            <a:ext cx="6768752" cy="6768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2" y="6059489"/>
            <a:ext cx="8358217" cy="46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          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DUCHOVNÍ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SVĚT </a:t>
            </a:r>
            <a:r>
              <a:rPr lang="cs-CZ" sz="1100" b="1" dirty="0" smtClean="0">
                <a:latin typeface="Arial" pitchFamily="34" charset="0"/>
                <a:cs typeface="Arial" pitchFamily="34" charset="0"/>
              </a:rPr>
              <a:t>ANEB  </a:t>
            </a: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ANDĚLÉ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DÉMONI</a:t>
            </a: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928690" y="1714488"/>
            <a:ext cx="742952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smtClean="0"/>
              <a:t>Bible od samého začátku </a:t>
            </a:r>
            <a:r>
              <a:rPr lang="cs-CZ" sz="2800" b="1" dirty="0" smtClean="0"/>
              <a:t>počítá</a:t>
            </a:r>
            <a:r>
              <a:rPr lang="cs-CZ" sz="2800" dirty="0" smtClean="0"/>
              <a:t> s přítomností andělů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stvořené </a:t>
            </a:r>
            <a:r>
              <a:rPr lang="cs-CZ" sz="2800" dirty="0" smtClean="0"/>
              <a:t>bytosti níže než je JK, jsou mu </a:t>
            </a:r>
            <a:r>
              <a:rPr lang="cs-CZ" sz="2800" b="1" dirty="0" smtClean="0"/>
              <a:t>podřízeni</a:t>
            </a:r>
            <a:r>
              <a:rPr lang="cs-CZ" sz="2800" dirty="0" smtClean="0"/>
              <a:t>, </a:t>
            </a:r>
            <a:r>
              <a:rPr lang="cs-CZ" sz="2800" dirty="0" err="1" smtClean="0"/>
              <a:t>Žd</a:t>
            </a:r>
            <a:r>
              <a:rPr lang="cs-CZ" sz="2800" dirty="0" smtClean="0"/>
              <a:t> 1 kap.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JK krátce níže než andělé (smrt – </a:t>
            </a:r>
            <a:r>
              <a:rPr lang="cs-CZ" sz="2800" dirty="0" err="1" smtClean="0"/>
              <a:t>Žd</a:t>
            </a:r>
            <a:r>
              <a:rPr lang="cs-CZ" sz="2800" dirty="0" smtClean="0"/>
              <a:t> 2,7- 9)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část z nich se přidalo k Satanovi/ Ďáblu – padlí andělé/ démoni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existuje zřetelná </a:t>
            </a:r>
            <a:r>
              <a:rPr lang="cs-CZ" sz="2800" b="1" dirty="0" smtClean="0"/>
              <a:t>hierarchie </a:t>
            </a:r>
            <a:r>
              <a:rPr lang="cs-CZ" sz="2800" dirty="0" smtClean="0"/>
              <a:t>B(trojice) – archanděl(é) – andělé (analogie satan – démoni)</a:t>
            </a:r>
            <a:endParaRPr lang="cs-CZ" sz="2800" dirty="0"/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1000100" y="785794"/>
            <a:ext cx="771530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Postavení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andělů</a:t>
            </a:r>
          </a:p>
          <a:p>
            <a:endParaRPr lang="cs-CZ" sz="28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2" y="6059489"/>
            <a:ext cx="8358217" cy="46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          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DUCHOVNÍ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SVĚT </a:t>
            </a:r>
            <a:r>
              <a:rPr lang="cs-CZ" sz="1100" b="1" dirty="0" smtClean="0">
                <a:latin typeface="Arial" pitchFamily="34" charset="0"/>
                <a:cs typeface="Arial" pitchFamily="34" charset="0"/>
              </a:rPr>
              <a:t>ANEB  </a:t>
            </a: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ANDĚLÉ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DÉMONI</a:t>
            </a:r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1000100" y="785794"/>
            <a:ext cx="771530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Postavení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andělů</a:t>
            </a:r>
          </a:p>
          <a:p>
            <a:endParaRPr lang="cs-CZ" sz="28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412776"/>
            <a:ext cx="4602996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2" y="6059489"/>
            <a:ext cx="8358217" cy="46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          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DUCHOVNÍ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SVĚT </a:t>
            </a:r>
            <a:r>
              <a:rPr lang="cs-CZ" sz="1100" b="1" dirty="0" smtClean="0">
                <a:latin typeface="Arial" pitchFamily="34" charset="0"/>
                <a:cs typeface="Arial" pitchFamily="34" charset="0"/>
              </a:rPr>
              <a:t>ANEB  </a:t>
            </a: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ANDĚLÉ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DÉMONI</a:t>
            </a: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928690" y="1714488"/>
            <a:ext cx="7819774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smtClean="0"/>
              <a:t>mohou </a:t>
            </a:r>
            <a:r>
              <a:rPr lang="cs-CZ" sz="2800" dirty="0" smtClean="0"/>
              <a:t>mít vzhled podobný lidem, nemusí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z počátku jsou skrytí – označeni jako „poslové“, mnohdy mají některé lidské charakteristiky, někdy není jasné, jestli jde o samotného Boha (tři hosté u Abrahama 1M 18,1), někdy může jít o JK (v peci ohnivé)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bezpohlavní duchovní bytosti</a:t>
            </a:r>
            <a:endParaRPr lang="cs-CZ" sz="2800" dirty="0"/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1000100" y="785794"/>
            <a:ext cx="7715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Vzhled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andělů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2" y="6059489"/>
            <a:ext cx="8358217" cy="46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          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DUCHOVNÍ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SVĚT </a:t>
            </a:r>
            <a:r>
              <a:rPr lang="cs-CZ" sz="1100" b="1" dirty="0" smtClean="0">
                <a:latin typeface="Arial" pitchFamily="34" charset="0"/>
                <a:cs typeface="Arial" pitchFamily="34" charset="0"/>
              </a:rPr>
              <a:t>ANEB  </a:t>
            </a: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ANDĚLÉ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DÉMONI</a:t>
            </a:r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1000100" y="785794"/>
            <a:ext cx="7715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Vzhled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andělů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8914" name="irc_mi" descr="http://www.alternativni-cyklistika.cz/wp-content/uploads/Ortlieb-Messenger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467544" y="2492896"/>
            <a:ext cx="2160265" cy="2160265"/>
          </a:xfrm>
          <a:prstGeom prst="rect">
            <a:avLst/>
          </a:prstGeom>
          <a:noFill/>
        </p:spPr>
      </p:pic>
      <p:pic>
        <p:nvPicPr>
          <p:cNvPr id="38913" name="Picture 1" descr="http://pixabay.com/static/uploads/photo/2012/04/18/18/16/black-37470_640.png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7020272" y="2132856"/>
            <a:ext cx="1296144" cy="2592288"/>
          </a:xfrm>
          <a:prstGeom prst="rect">
            <a:avLst/>
          </a:prstGeom>
          <a:noFill/>
        </p:spPr>
      </p:pic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2257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4333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8918" name="Picture 6" descr="http://img.blesk.cz/img/1/normal620/1911069-img-vybuch-stodulky-osovo-berounsko-balik-bomba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99792" y="2492896"/>
            <a:ext cx="3932463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2" y="6059489"/>
            <a:ext cx="8358217" cy="46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          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DUCHOVNÍ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SVĚT </a:t>
            </a:r>
            <a:r>
              <a:rPr lang="cs-CZ" sz="1100" b="1" dirty="0" smtClean="0">
                <a:latin typeface="Arial" pitchFamily="34" charset="0"/>
                <a:cs typeface="Arial" pitchFamily="34" charset="0"/>
              </a:rPr>
              <a:t>ANEB  </a:t>
            </a: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ANDĚLÉ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cs-CZ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DÉMONI</a:t>
            </a: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928690" y="1714488"/>
            <a:ext cx="781977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smtClean="0"/>
              <a:t>vykonat </a:t>
            </a:r>
            <a:r>
              <a:rPr lang="cs-CZ" sz="2800" dirty="0" smtClean="0"/>
              <a:t>Boží příkazy, vyřizují </a:t>
            </a:r>
            <a:r>
              <a:rPr lang="cs-CZ" sz="2800" dirty="0" smtClean="0"/>
              <a:t>vzkazy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Jsou plně podřízeni B.</a:t>
            </a:r>
            <a:endParaRPr lang="cs-CZ" sz="2800" dirty="0" smtClean="0"/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pomáhat lidem, zvláště věřícím, chrání lidi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chválit </a:t>
            </a:r>
            <a:r>
              <a:rPr lang="cs-CZ" sz="2800" dirty="0" smtClean="0"/>
              <a:t>Boha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bojují</a:t>
            </a:r>
            <a:endParaRPr lang="cs-CZ" sz="2800" dirty="0" smtClean="0"/>
          </a:p>
          <a:p>
            <a:endParaRPr lang="cs-CZ" sz="2800" dirty="0" smtClean="0"/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Jsou omezení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neznají čas příchodu JK</a:t>
            </a:r>
          </a:p>
          <a:p>
            <a:r>
              <a:rPr lang="cs-CZ" sz="2800" dirty="0" smtClean="0"/>
              <a:t> </a:t>
            </a:r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1000100" y="785794"/>
            <a:ext cx="7715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Úloha andělů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861</TotalTime>
  <Words>796</Words>
  <Application>Microsoft Office PowerPoint</Application>
  <PresentationFormat>Předvádění na obrazovce (4:3)</PresentationFormat>
  <Paragraphs>148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 Eva I</dc:creator>
  <cp:lastModifiedBy>Pavel Vik</cp:lastModifiedBy>
  <cp:revision>104</cp:revision>
  <dcterms:created xsi:type="dcterms:W3CDTF">2013-02-02T10:09:50Z</dcterms:created>
  <dcterms:modified xsi:type="dcterms:W3CDTF">2014-04-05T21:56:39Z</dcterms:modified>
</cp:coreProperties>
</file>