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71" r:id="rId3"/>
    <p:sldId id="287" r:id="rId4"/>
    <p:sldId id="292" r:id="rId5"/>
    <p:sldId id="293" r:id="rId6"/>
    <p:sldId id="296" r:id="rId7"/>
    <p:sldId id="301" r:id="rId8"/>
    <p:sldId id="297" r:id="rId9"/>
    <p:sldId id="298" r:id="rId10"/>
    <p:sldId id="299" r:id="rId11"/>
    <p:sldId id="300" r:id="rId12"/>
    <p:sldId id="288" r:id="rId13"/>
    <p:sldId id="290" r:id="rId14"/>
    <p:sldId id="273" r:id="rId15"/>
    <p:sldId id="274" r:id="rId16"/>
    <p:sldId id="282" r:id="rId17"/>
    <p:sldId id="283" r:id="rId18"/>
    <p:sldId id="286" r:id="rId19"/>
    <p:sldId id="284" r:id="rId20"/>
    <p:sldId id="291" r:id="rId21"/>
    <p:sldId id="275" r:id="rId22"/>
    <p:sldId id="276" r:id="rId23"/>
    <p:sldId id="279" r:id="rId24"/>
    <p:sldId id="278" r:id="rId25"/>
    <p:sldId id="277" r:id="rId26"/>
    <p:sldId id="294" r:id="rId27"/>
    <p:sldId id="280" r:id="rId28"/>
    <p:sldId id="281" r:id="rId29"/>
    <p:sldId id="295" r:id="rId30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748B8-AB1E-474E-AFFC-F79C9134A745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57520-A388-4BFC-ABB9-AEE342C30F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37C8-4A8B-4216-A7F4-CD818C9C0A0C}" type="datetimeFigureOut">
              <a:rPr lang="cs-CZ" smtClean="0"/>
              <a:pPr/>
              <a:t>3. 5. 2014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0A5B-98BF-4C75-AFF0-326E797AEB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3086"/>
            <a:ext cx="6120680" cy="56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00034" y="1918636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  <a:p>
            <a:pPr algn="ctr"/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Vyškov, 4.4.2014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1143004" y="6059488"/>
            <a:ext cx="66437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</a:t>
            </a:r>
            <a:endParaRPr lang="cs-CZ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331640" y="4653136"/>
            <a:ext cx="7488832" cy="7920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75656" y="1714488"/>
            <a:ext cx="7488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si byl vědom toho, že vrcholí jeho služba a že bude obětován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mluví o své smrti a vzkříšení s učedníky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Jidáš dochází k rozhodnutí, že je potřeba něco udělat a chce zřejmě donutit Ježíše jednat, Jidáš začíná jednat s velekněžími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 doba těsně před/ začátek 7-denních židovských svátků Pesach (Přesnic),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 učedníky </a:t>
            </a:r>
            <a:r>
              <a:rPr lang="cs-CZ" sz="2400" dirty="0" smtClean="0"/>
              <a:t>jí </a:t>
            </a:r>
            <a:r>
              <a:rPr lang="cs-CZ" sz="2400" dirty="0" smtClean="0"/>
              <a:t>slavnostní večeři – beránka, </a:t>
            </a:r>
            <a:r>
              <a:rPr lang="cs-CZ" sz="2400" dirty="0" err="1" smtClean="0"/>
              <a:t>sederová</a:t>
            </a:r>
            <a:r>
              <a:rPr lang="cs-CZ" sz="2400" dirty="0" smtClean="0"/>
              <a:t> hostina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Během večeře J. označí zrádce, dává mu šanci změnit postoj</a:t>
            </a: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4. CO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PŘEDCHÁZÍ + POSLEDNÍ VEČEŘE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331640" y="5373216"/>
            <a:ext cx="7488832" cy="7200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75656" y="1714488"/>
            <a:ext cx="7488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si byl vědom toho, že vrcholí jeho služba a že bude obětován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mluví o své smrti a vzkříšení s učedníky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Jidáš dochází k rozhodnutí, že je potřeba něco udělat a chce zřejmě donutit Ježíše jednat, Jidáš začíná jednat s velekněžími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 doba těsně před/ začátek 7-denních židovských svátků Pesach (Přesnic),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 učedníky </a:t>
            </a:r>
            <a:r>
              <a:rPr lang="cs-CZ" sz="2400" dirty="0" smtClean="0"/>
              <a:t>jí </a:t>
            </a:r>
            <a:r>
              <a:rPr lang="cs-CZ" sz="2400" dirty="0" smtClean="0"/>
              <a:t>slavnostní večeři – beránka, </a:t>
            </a:r>
            <a:r>
              <a:rPr lang="cs-CZ" sz="2400" dirty="0" err="1" smtClean="0"/>
              <a:t>sederová</a:t>
            </a:r>
            <a:r>
              <a:rPr lang="cs-CZ" sz="2400" dirty="0" smtClean="0"/>
              <a:t> hostina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Během večeře J. označí zrádce, dává mu šanci změnit postoj</a:t>
            </a: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4. CO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PŘEDCHÁZÍ + POSLEDNÍ VEČEŘE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POSLEDNÍ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VEČEŘE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58658" cy="448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POSLEDNÍ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VEČEŘE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90713"/>
            <a:ext cx="857091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179512" y="974333"/>
            <a:ext cx="1800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="1" i="1" baseline="30000" dirty="0" smtClean="0"/>
              <a:t>26</a:t>
            </a:r>
            <a:r>
              <a:rPr lang="cs-CZ" sz="1600" b="1" i="1" dirty="0" smtClean="0"/>
              <a:t>Když jedli</a:t>
            </a:r>
            <a:r>
              <a:rPr lang="cs-CZ" sz="1600" dirty="0" smtClean="0"/>
              <a:t>, vzal Ježíš chléb, </a:t>
            </a:r>
            <a:r>
              <a:rPr lang="cs-CZ" sz="1600" b="1" dirty="0" smtClean="0">
                <a:solidFill>
                  <a:srgbClr val="FF0000"/>
                </a:solidFill>
              </a:rPr>
              <a:t>požehnal, lámal </a:t>
            </a:r>
            <a:r>
              <a:rPr lang="cs-CZ" sz="1600" dirty="0" smtClean="0"/>
              <a:t>a dával učedníkům se slovy: „Vezměte, jezte, toto jest mé tělo.“ </a:t>
            </a:r>
            <a:br>
              <a:rPr lang="cs-CZ" sz="1600" dirty="0" smtClean="0"/>
            </a:br>
            <a:r>
              <a:rPr lang="cs-CZ" sz="1600" baseline="30000" dirty="0" smtClean="0"/>
              <a:t>27</a:t>
            </a:r>
            <a:r>
              <a:rPr lang="cs-CZ" sz="1600" dirty="0" smtClean="0"/>
              <a:t>Pak vzal kalich, </a:t>
            </a:r>
            <a:r>
              <a:rPr lang="cs-CZ" sz="1600" b="1" dirty="0" smtClean="0">
                <a:solidFill>
                  <a:srgbClr val="FF0000"/>
                </a:solidFill>
              </a:rPr>
              <a:t>vzdal díky </a:t>
            </a:r>
            <a:r>
              <a:rPr lang="cs-CZ" sz="1600" dirty="0" smtClean="0"/>
              <a:t>a podal jim ho se slovy: „Pijte z něho všichni. </a:t>
            </a:r>
          </a:p>
          <a:p>
            <a:r>
              <a:rPr lang="cs-CZ" sz="1600" baseline="30000" dirty="0" smtClean="0"/>
              <a:t>28</a:t>
            </a:r>
            <a:r>
              <a:rPr lang="cs-CZ" sz="1600" dirty="0" smtClean="0"/>
              <a:t>Neboť toto jest má krev, která zpečeťuje smlouvu a prolévá se za mnohé na odpuštění hříchů. </a:t>
            </a:r>
            <a:br>
              <a:rPr lang="cs-CZ" sz="1600" dirty="0" smtClean="0"/>
            </a:br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5"/>
          <p:cNvSpPr>
            <a:spLocks noChangeArrowheads="1"/>
          </p:cNvSpPr>
          <p:nvPr/>
        </p:nvSpPr>
        <p:spPr bwMode="auto">
          <a:xfrm>
            <a:off x="251520" y="404664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26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5"/>
          <p:cNvSpPr>
            <a:spLocks noChangeArrowheads="1"/>
          </p:cNvSpPr>
          <p:nvPr/>
        </p:nvSpPr>
        <p:spPr bwMode="auto">
          <a:xfrm>
            <a:off x="1907704" y="980728"/>
            <a:ext cx="18002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="1" i="1" baseline="30000" dirty="0" smtClean="0"/>
              <a:t>22</a:t>
            </a:r>
            <a:r>
              <a:rPr lang="cs-CZ" sz="1600" b="1" i="1" dirty="0" smtClean="0"/>
              <a:t>Když jedli</a:t>
            </a:r>
            <a:r>
              <a:rPr lang="cs-CZ" sz="1600" dirty="0" smtClean="0"/>
              <a:t>, vzal chléb, </a:t>
            </a:r>
            <a:r>
              <a:rPr lang="cs-CZ" sz="1600" b="1" dirty="0" smtClean="0">
                <a:solidFill>
                  <a:srgbClr val="FF0000"/>
                </a:solidFill>
              </a:rPr>
              <a:t>požehnal, lámal</a:t>
            </a:r>
            <a:r>
              <a:rPr lang="cs-CZ" sz="1600" dirty="0" smtClean="0"/>
              <a:t> a dával jim se slovy: „Vezměte, toto jest mé tělo.“</a:t>
            </a:r>
          </a:p>
          <a:p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baseline="30000" dirty="0" smtClean="0"/>
              <a:t>23</a:t>
            </a:r>
            <a:r>
              <a:rPr lang="cs-CZ" sz="1600" dirty="0" smtClean="0"/>
              <a:t>Pak vzal kalich, </a:t>
            </a:r>
            <a:r>
              <a:rPr lang="cs-CZ" sz="1600" b="1" dirty="0" smtClean="0">
                <a:solidFill>
                  <a:srgbClr val="FF0000"/>
                </a:solidFill>
              </a:rPr>
              <a:t>vzdal díky</a:t>
            </a:r>
            <a:r>
              <a:rPr lang="cs-CZ" sz="1600" dirty="0" smtClean="0"/>
              <a:t>, podal jim ho a pili z něho všichni. </a:t>
            </a:r>
            <a:br>
              <a:rPr lang="cs-CZ" sz="1600" dirty="0" smtClean="0"/>
            </a:br>
            <a:r>
              <a:rPr lang="cs-CZ" sz="1600" baseline="30000" dirty="0" smtClean="0"/>
              <a:t>24</a:t>
            </a:r>
            <a:r>
              <a:rPr lang="cs-CZ" sz="1600" dirty="0" smtClean="0"/>
              <a:t>A řekl jim: „Toto jest má krev, která zpečeťuje smlouvu a prolévá se za mnohé</a:t>
            </a:r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5"/>
          <p:cNvSpPr>
            <a:spLocks noChangeArrowheads="1"/>
          </p:cNvSpPr>
          <p:nvPr/>
        </p:nvSpPr>
        <p:spPr bwMode="auto">
          <a:xfrm>
            <a:off x="1979712" y="404664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Mk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14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5"/>
          <p:cNvSpPr>
            <a:spLocks noChangeArrowheads="1"/>
          </p:cNvSpPr>
          <p:nvPr/>
        </p:nvSpPr>
        <p:spPr bwMode="auto">
          <a:xfrm>
            <a:off x="3707904" y="404664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Lk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22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5"/>
          <p:cNvSpPr>
            <a:spLocks noChangeArrowheads="1"/>
          </p:cNvSpPr>
          <p:nvPr/>
        </p:nvSpPr>
        <p:spPr bwMode="auto">
          <a:xfrm>
            <a:off x="3635896" y="962719"/>
            <a:ext cx="1800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aseline="30000" dirty="0" smtClean="0"/>
              <a:t>16</a:t>
            </a:r>
            <a:r>
              <a:rPr lang="cs-CZ" sz="1600" dirty="0" smtClean="0"/>
              <a:t>Neboť vám pravím, že ho již nebudu jíst, dokud vše nedojde naplnění v království Božím.“ </a:t>
            </a:r>
          </a:p>
          <a:p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baseline="30000" dirty="0" smtClean="0"/>
              <a:t>17</a:t>
            </a:r>
            <a:r>
              <a:rPr lang="cs-CZ" sz="1600" dirty="0" smtClean="0"/>
              <a:t>Vzal kalich, </a:t>
            </a:r>
            <a:r>
              <a:rPr lang="cs-CZ" sz="1600" b="1" dirty="0" smtClean="0">
                <a:solidFill>
                  <a:srgbClr val="FF0000"/>
                </a:solidFill>
              </a:rPr>
              <a:t>vzdal díky</a:t>
            </a:r>
            <a:r>
              <a:rPr lang="cs-CZ" sz="1600" dirty="0" smtClean="0"/>
              <a:t> a řekl: „Vezměte a podávejte mezi sebou. </a:t>
            </a:r>
          </a:p>
          <a:p>
            <a:endParaRPr lang="cs-CZ" sz="1600" dirty="0" smtClean="0"/>
          </a:p>
          <a:p>
            <a:r>
              <a:rPr lang="cs-CZ" sz="1600" baseline="30000" dirty="0" smtClean="0"/>
              <a:t>18</a:t>
            </a:r>
            <a:r>
              <a:rPr lang="cs-CZ" sz="1600" dirty="0" smtClean="0"/>
              <a:t>Neboť vám pravím, že od této chvíle nebudu </a:t>
            </a:r>
            <a:r>
              <a:rPr lang="cs-CZ" sz="1600" dirty="0" err="1" smtClean="0"/>
              <a:t>píti</a:t>
            </a:r>
            <a:r>
              <a:rPr lang="cs-CZ" sz="1600" dirty="0" smtClean="0"/>
              <a:t> z plodu vinné révy, dokud nepřijde království Boží.“</a:t>
            </a:r>
            <a:endParaRPr lang="cs-CZ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 5"/>
          <p:cNvSpPr>
            <a:spLocks noChangeArrowheads="1"/>
          </p:cNvSpPr>
          <p:nvPr/>
        </p:nvSpPr>
        <p:spPr bwMode="auto">
          <a:xfrm>
            <a:off x="5364088" y="260648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J 6, 35; 54-56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J 13, 3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 5"/>
          <p:cNvSpPr>
            <a:spLocks noChangeArrowheads="1"/>
          </p:cNvSpPr>
          <p:nvPr/>
        </p:nvSpPr>
        <p:spPr bwMode="auto">
          <a:xfrm>
            <a:off x="5364088" y="980728"/>
            <a:ext cx="1800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aseline="30000" dirty="0" smtClean="0"/>
              <a:t>35</a:t>
            </a:r>
            <a:r>
              <a:rPr lang="cs-CZ" sz="1600" dirty="0" smtClean="0"/>
              <a:t>Ježíš jim řekl: „Já jsem chléb života; kdo přichází ke mně, nikdy nebude hladovět, a kdo věří ve mne, nebude nikdy žíznit. </a:t>
            </a:r>
          </a:p>
          <a:p>
            <a:r>
              <a:rPr lang="cs-CZ" sz="1600" baseline="30000" dirty="0" smtClean="0"/>
              <a:t>54</a:t>
            </a:r>
            <a:r>
              <a:rPr lang="cs-CZ" sz="1600" dirty="0" smtClean="0"/>
              <a:t>Kdo jí mé tělo a pije mou krev, má život věčný a já ho vzkřísím v poslední den. </a:t>
            </a:r>
            <a:br>
              <a:rPr lang="cs-CZ" sz="1600" dirty="0" smtClean="0"/>
            </a:br>
            <a:r>
              <a:rPr lang="cs-CZ" sz="1600" baseline="30000" dirty="0" smtClean="0"/>
              <a:t>55</a:t>
            </a:r>
            <a:r>
              <a:rPr lang="cs-CZ" sz="1600" dirty="0" smtClean="0"/>
              <a:t>Neboť mé tělo je pravý pokrm a má krev pravý nápoj. </a:t>
            </a:r>
            <a:br>
              <a:rPr lang="cs-CZ" sz="1600" dirty="0" smtClean="0"/>
            </a:br>
            <a:r>
              <a:rPr lang="cs-CZ" sz="1600" baseline="30000" dirty="0" smtClean="0"/>
              <a:t>56</a:t>
            </a:r>
            <a:r>
              <a:rPr lang="cs-CZ" sz="1600" dirty="0" smtClean="0"/>
              <a:t>Kdo jí mé tělo a pije mou krev, zůstává ve mně a já v něm.</a:t>
            </a:r>
          </a:p>
        </p:txBody>
      </p:sp>
      <p:sp>
        <p:nvSpPr>
          <p:cNvPr id="16" name="Obdélník 5"/>
          <p:cNvSpPr>
            <a:spLocks noChangeArrowheads="1"/>
          </p:cNvSpPr>
          <p:nvPr/>
        </p:nvSpPr>
        <p:spPr bwMode="auto">
          <a:xfrm>
            <a:off x="7164288" y="404664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Kor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11,23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 5"/>
          <p:cNvSpPr>
            <a:spLocks noChangeArrowheads="1"/>
          </p:cNvSpPr>
          <p:nvPr/>
        </p:nvSpPr>
        <p:spPr bwMode="auto">
          <a:xfrm>
            <a:off x="7164288" y="1004530"/>
            <a:ext cx="19442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aseline="30000" dirty="0" smtClean="0"/>
              <a:t>23</a:t>
            </a:r>
            <a:r>
              <a:rPr lang="cs-CZ" sz="1600" dirty="0" smtClean="0"/>
              <a:t>Já jsem přijal od Pána, co jsem vám také odevzdal: </a:t>
            </a:r>
          </a:p>
          <a:p>
            <a:r>
              <a:rPr lang="cs-CZ" sz="1600" dirty="0" smtClean="0"/>
              <a:t>Pán Ježíš v tu noc, kdy byl zrazen, vzal chléb, </a:t>
            </a:r>
          </a:p>
          <a:p>
            <a:r>
              <a:rPr lang="cs-CZ" sz="1600" baseline="30000" dirty="0" smtClean="0"/>
              <a:t>24</a:t>
            </a:r>
            <a:r>
              <a:rPr lang="cs-CZ" sz="1600" b="1" dirty="0" smtClean="0">
                <a:solidFill>
                  <a:srgbClr val="FF0000"/>
                </a:solidFill>
              </a:rPr>
              <a:t>vzdal díky, lámal jej </a:t>
            </a:r>
            <a:r>
              <a:rPr lang="cs-CZ" sz="1600" dirty="0" smtClean="0"/>
              <a:t>a řekl: „ Toto jest mé tělo, které se za vás vydává; to čiňte na mou památku.“</a:t>
            </a:r>
          </a:p>
          <a:p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baseline="30000" dirty="0" smtClean="0"/>
              <a:t>25</a:t>
            </a:r>
            <a:r>
              <a:rPr lang="cs-CZ" sz="1600" dirty="0" smtClean="0"/>
              <a:t>Stejně vzal po večeři i kalich a řekl: „Tento kalich je nová smlouva, zpečetěná mou krví; </a:t>
            </a:r>
            <a:r>
              <a:rPr lang="cs-CZ" sz="1600" b="1" dirty="0" smtClean="0">
                <a:solidFill>
                  <a:srgbClr val="FF0000"/>
                </a:solidFill>
              </a:rPr>
              <a:t>to čiňte</a:t>
            </a:r>
            <a:r>
              <a:rPr lang="cs-CZ" sz="1600" dirty="0" smtClean="0"/>
              <a:t>, kdykoli budete </a:t>
            </a:r>
            <a:r>
              <a:rPr lang="cs-CZ" sz="1600" dirty="0" err="1" smtClean="0"/>
              <a:t>píti</a:t>
            </a:r>
            <a:r>
              <a:rPr lang="cs-CZ" sz="1600" dirty="0" smtClean="0"/>
              <a:t>, </a:t>
            </a:r>
            <a:r>
              <a:rPr lang="cs-CZ" sz="1600" b="1" dirty="0" smtClean="0">
                <a:solidFill>
                  <a:srgbClr val="FF0000"/>
                </a:solidFill>
              </a:rPr>
              <a:t>na mou památku</a:t>
            </a:r>
            <a:r>
              <a:rPr lang="cs-CZ" sz="1600" dirty="0" smtClean="0"/>
              <a:t>.“ </a:t>
            </a:r>
            <a:br>
              <a:rPr lang="cs-CZ" sz="1600" dirty="0" smtClean="0"/>
            </a:br>
            <a:endParaRPr lang="cs-CZ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5"/>
          <p:cNvSpPr>
            <a:spLocks noChangeArrowheads="1"/>
          </p:cNvSpPr>
          <p:nvPr/>
        </p:nvSpPr>
        <p:spPr bwMode="auto">
          <a:xfrm>
            <a:off x="107504" y="969690"/>
            <a:ext cx="1800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aseline="30000" dirty="0" smtClean="0"/>
              <a:t>29</a:t>
            </a:r>
            <a:r>
              <a:rPr lang="cs-CZ" sz="1600" dirty="0" smtClean="0"/>
              <a:t>Pravím vám, že již nebudu pít z tohoto plodu vinné révy až do toho dne, kdy budu s vámi pít kalich nový </a:t>
            </a:r>
            <a:r>
              <a:rPr lang="cs-CZ" sz="1600" b="1" dirty="0" smtClean="0"/>
              <a:t>v království svého Otce.“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baseline="30000" dirty="0" smtClean="0"/>
              <a:t>30</a:t>
            </a:r>
            <a:r>
              <a:rPr lang="cs-CZ" sz="1600" dirty="0" smtClean="0"/>
              <a:t>Potom zazpívali chvalozpěv a vyšli na Olivovou horu.</a:t>
            </a:r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5"/>
          <p:cNvSpPr>
            <a:spLocks noChangeArrowheads="1"/>
          </p:cNvSpPr>
          <p:nvPr/>
        </p:nvSpPr>
        <p:spPr bwMode="auto">
          <a:xfrm>
            <a:off x="251520" y="404664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Mt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26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 5"/>
          <p:cNvSpPr>
            <a:spLocks noChangeArrowheads="1"/>
          </p:cNvSpPr>
          <p:nvPr/>
        </p:nvSpPr>
        <p:spPr bwMode="auto">
          <a:xfrm>
            <a:off x="1907704" y="999887"/>
            <a:ext cx="1800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aseline="30000" dirty="0" smtClean="0"/>
              <a:t>25</a:t>
            </a:r>
            <a:r>
              <a:rPr lang="cs-CZ" sz="1600" dirty="0" smtClean="0"/>
              <a:t>Amen, pravím vám, že nebudu již </a:t>
            </a:r>
            <a:r>
              <a:rPr lang="cs-CZ" sz="1600" dirty="0" err="1" smtClean="0"/>
              <a:t>píti</a:t>
            </a:r>
            <a:r>
              <a:rPr lang="cs-CZ" sz="1600" dirty="0" smtClean="0"/>
              <a:t> z plodu vinné révy až do toho dne, kdy budu pít nový kalich </a:t>
            </a:r>
            <a:r>
              <a:rPr lang="cs-CZ" sz="1600" b="1" dirty="0" smtClean="0"/>
              <a:t>v Božím království.“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baseline="30000" dirty="0" smtClean="0"/>
              <a:t>26</a:t>
            </a:r>
            <a:r>
              <a:rPr lang="cs-CZ" sz="1600" dirty="0" smtClean="0"/>
              <a:t>Když zazpívali chvalozpěv, šli na Olivovou horu. </a:t>
            </a:r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5"/>
          <p:cNvSpPr>
            <a:spLocks noChangeArrowheads="1"/>
          </p:cNvSpPr>
          <p:nvPr/>
        </p:nvSpPr>
        <p:spPr bwMode="auto">
          <a:xfrm>
            <a:off x="1979712" y="404664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Mk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14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5"/>
          <p:cNvSpPr>
            <a:spLocks noChangeArrowheads="1"/>
          </p:cNvSpPr>
          <p:nvPr/>
        </p:nvSpPr>
        <p:spPr bwMode="auto">
          <a:xfrm>
            <a:off x="3707904" y="404664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Lk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22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5"/>
          <p:cNvSpPr>
            <a:spLocks noChangeArrowheads="1"/>
          </p:cNvSpPr>
          <p:nvPr/>
        </p:nvSpPr>
        <p:spPr bwMode="auto">
          <a:xfrm>
            <a:off x="3635896" y="980728"/>
            <a:ext cx="1800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aseline="30000" dirty="0" smtClean="0"/>
              <a:t>19</a:t>
            </a:r>
            <a:r>
              <a:rPr lang="cs-CZ" sz="1600" dirty="0" smtClean="0"/>
              <a:t>Pak vzal chléb, </a:t>
            </a:r>
            <a:r>
              <a:rPr lang="cs-CZ" sz="1600" b="1" dirty="0" smtClean="0">
                <a:solidFill>
                  <a:srgbClr val="FF0000"/>
                </a:solidFill>
              </a:rPr>
              <a:t>vzdal díky, lámal </a:t>
            </a:r>
            <a:r>
              <a:rPr lang="cs-CZ" sz="1600" dirty="0" smtClean="0"/>
              <a:t>a dával jim se slovy: „Toto jest mé tělo, které se za vás vydává. </a:t>
            </a:r>
            <a:r>
              <a:rPr lang="cs-CZ" sz="1600" b="1" i="1" dirty="0" smtClean="0">
                <a:solidFill>
                  <a:srgbClr val="FF0000"/>
                </a:solidFill>
              </a:rPr>
              <a:t>To čiňte na mou památku</a:t>
            </a:r>
            <a:r>
              <a:rPr lang="cs-CZ" sz="1600" dirty="0" smtClean="0"/>
              <a:t>.“ </a:t>
            </a:r>
            <a:br>
              <a:rPr lang="cs-CZ" sz="1600" dirty="0" smtClean="0"/>
            </a:br>
            <a:r>
              <a:rPr lang="cs-CZ" sz="1600" baseline="30000" dirty="0" smtClean="0"/>
              <a:t>20</a:t>
            </a:r>
            <a:r>
              <a:rPr lang="cs-CZ" sz="1600" dirty="0" smtClean="0"/>
              <a:t>A právě tak, </a:t>
            </a:r>
            <a:r>
              <a:rPr lang="cs-CZ" sz="1600" b="1" i="1" dirty="0" smtClean="0"/>
              <a:t>když bylo po večeři</a:t>
            </a:r>
            <a:r>
              <a:rPr lang="cs-CZ" sz="1600" dirty="0" smtClean="0"/>
              <a:t>, vzal kalich a řekl: „Tento kalich je nová smlouva zpečetěná mou krví, která se za vás prolévá.“ </a:t>
            </a:r>
            <a:br>
              <a:rPr lang="cs-CZ" sz="1600" dirty="0" smtClean="0"/>
            </a:br>
            <a:r>
              <a:rPr lang="cs-CZ" sz="1600" baseline="30000" dirty="0" smtClean="0"/>
              <a:t>20</a:t>
            </a:r>
            <a:r>
              <a:rPr lang="cs-CZ" sz="1600" dirty="0" smtClean="0"/>
              <a:t>A právě tak ... za vás prolévá.“</a:t>
            </a:r>
            <a:endParaRPr lang="cs-CZ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 5"/>
          <p:cNvSpPr>
            <a:spLocks noChangeArrowheads="1"/>
          </p:cNvSpPr>
          <p:nvPr/>
        </p:nvSpPr>
        <p:spPr bwMode="auto">
          <a:xfrm>
            <a:off x="5364088" y="260648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J 6, 35; 54-56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J 13, 3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 5"/>
          <p:cNvSpPr>
            <a:spLocks noChangeArrowheads="1"/>
          </p:cNvSpPr>
          <p:nvPr/>
        </p:nvSpPr>
        <p:spPr bwMode="auto">
          <a:xfrm>
            <a:off x="5364088" y="980728"/>
            <a:ext cx="1800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aseline="30000" dirty="0" smtClean="0"/>
              <a:t>3</a:t>
            </a:r>
            <a:r>
              <a:rPr lang="cs-CZ" sz="1600" dirty="0" smtClean="0"/>
              <a:t>Ježíš vstal od stolu a vědom si toho, že mu Otec dal všecko do rukou a že od Boha vyšel a k Bohu odchází,</a:t>
            </a:r>
          </a:p>
          <a:p>
            <a:endParaRPr lang="cs-CZ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 5"/>
          <p:cNvSpPr>
            <a:spLocks noChangeArrowheads="1"/>
          </p:cNvSpPr>
          <p:nvPr/>
        </p:nvSpPr>
        <p:spPr bwMode="auto">
          <a:xfrm>
            <a:off x="7164288" y="404664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cs-CZ" sz="2000" b="1" dirty="0" err="1" smtClean="0">
                <a:latin typeface="Arial" pitchFamily="34" charset="0"/>
                <a:cs typeface="Arial" pitchFamily="34" charset="0"/>
              </a:rPr>
              <a:t>Kor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11,23</a:t>
            </a:r>
            <a:endParaRPr lang="cs-CZ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 5"/>
          <p:cNvSpPr>
            <a:spLocks noChangeArrowheads="1"/>
          </p:cNvSpPr>
          <p:nvPr/>
        </p:nvSpPr>
        <p:spPr bwMode="auto">
          <a:xfrm>
            <a:off x="7164288" y="980728"/>
            <a:ext cx="19442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600" baseline="30000" dirty="0" smtClean="0"/>
              <a:t>26</a:t>
            </a:r>
            <a:r>
              <a:rPr lang="cs-CZ" sz="1600" dirty="0" smtClean="0"/>
              <a:t>Kdykoli tedy jíte tento chléb a pijete tento kalich, </a:t>
            </a:r>
            <a:r>
              <a:rPr lang="cs-CZ" sz="1600" b="1" dirty="0" smtClean="0">
                <a:solidFill>
                  <a:srgbClr val="FF0000"/>
                </a:solidFill>
              </a:rPr>
              <a:t>zvěstujete smrt </a:t>
            </a:r>
            <a:r>
              <a:rPr lang="cs-CZ" sz="1600" dirty="0" smtClean="0"/>
              <a:t>Páně, dokud on </a:t>
            </a:r>
            <a:r>
              <a:rPr lang="cs-CZ" sz="1600" b="1" dirty="0" smtClean="0">
                <a:solidFill>
                  <a:srgbClr val="FF0000"/>
                </a:solidFill>
              </a:rPr>
              <a:t>nepřijde.</a:t>
            </a:r>
            <a:endParaRPr lang="cs-CZ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043608" y="4293096"/>
            <a:ext cx="108012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43608" y="3140968"/>
            <a:ext cx="396044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971600" y="2420888"/>
            <a:ext cx="1080120" cy="5040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043608" y="1700808"/>
            <a:ext cx="74295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Co dělal Ježíš při Večeři Páně?</a:t>
            </a:r>
          </a:p>
          <a:p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Vzal – přijal život z Boží ruky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Žehnal/ dobrořečil/ vzdal díky (eucharistie) – hluboké obecenství s Bohem (vděčnost)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Lámal – dává sám sebe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VEŘEŘE PÁNĚ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043608" y="1268760"/>
            <a:ext cx="74295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Co vlastně děláme, když slavíme Večeři Páně?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Připomínáme</a:t>
            </a:r>
            <a:r>
              <a:rPr lang="cs-CZ" sz="2400" dirty="0" smtClean="0"/>
              <a:t> si že:</a:t>
            </a:r>
          </a:p>
          <a:p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Ježíš zemřel za lidstvo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byl vzkříšen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a brzy přijde</a:t>
            </a:r>
          </a:p>
          <a:p>
            <a:endParaRPr lang="cs-CZ" sz="2400" b="1" dirty="0" smtClean="0"/>
          </a:p>
          <a:p>
            <a:endParaRPr lang="cs-CZ" sz="2400" b="1" dirty="0" smtClean="0"/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VEŘEŘE PÁNĚ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043608" y="1380832"/>
            <a:ext cx="74295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Co  vlastně děláme, když slavíme Večeři Páně?</a:t>
            </a:r>
          </a:p>
          <a:p>
            <a:endParaRPr lang="cs-CZ" sz="2400" b="1" dirty="0" smtClean="0"/>
          </a:p>
          <a:p>
            <a:r>
              <a:rPr lang="cs-CZ" sz="2400" dirty="0" smtClean="0"/>
              <a:t>Co dále?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Necháváme se sytit naším Pánem </a:t>
            </a:r>
            <a:r>
              <a:rPr lang="cs-CZ" sz="2400" dirty="0" smtClean="0">
                <a:solidFill>
                  <a:srgbClr val="FF0000"/>
                </a:solidFill>
              </a:rPr>
              <a:t> - </a:t>
            </a:r>
            <a:r>
              <a:rPr lang="cs-CZ" sz="2400" dirty="0" smtClean="0"/>
              <a:t>J 20,12-13, </a:t>
            </a:r>
            <a:r>
              <a:rPr lang="cs-CZ" sz="2400" dirty="0" err="1" smtClean="0"/>
              <a:t>Lk</a:t>
            </a:r>
            <a:r>
              <a:rPr lang="cs-CZ" sz="2400" dirty="0" smtClean="0"/>
              <a:t> 24,30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Jde o jakési „</a:t>
            </a:r>
            <a:r>
              <a:rPr lang="cs-CZ" sz="2400" b="1" dirty="0" smtClean="0">
                <a:solidFill>
                  <a:srgbClr val="FF0000"/>
                </a:solidFill>
              </a:rPr>
              <a:t>zhmotnění</a:t>
            </a:r>
            <a:r>
              <a:rPr lang="cs-CZ" sz="2400" dirty="0" smtClean="0"/>
              <a:t>“ Boží (Ježíšovy) přítomnosti a prožíváme hluboké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obecenství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s O+JK+DS a dalšími vyvolenými</a:t>
            </a:r>
          </a:p>
          <a:p>
            <a:endParaRPr lang="cs-CZ" sz="2400" b="1" dirty="0" smtClean="0"/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VEŘEŘE PÁNĚ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971600" y="5085184"/>
            <a:ext cx="7128792" cy="43204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043608" y="1412776"/>
            <a:ext cx="74295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Historický horizont Večeři Páně? Připomínáme si:</a:t>
            </a:r>
          </a:p>
          <a:p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Co bylo </a:t>
            </a:r>
            <a:r>
              <a:rPr lang="cs-CZ" sz="2400" b="1" dirty="0" smtClean="0"/>
              <a:t>– Ježíšova uskutečněná dokonalá oběť a „vyjití z otroctví hříchu“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Co je </a:t>
            </a:r>
            <a:r>
              <a:rPr lang="cs-CZ" sz="2400" b="1" dirty="0" smtClean="0"/>
              <a:t>–přítomnost a obecenství s Ježíšem a učedníky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Co bude </a:t>
            </a:r>
            <a:r>
              <a:rPr lang="cs-CZ" sz="2400" b="1" dirty="0" smtClean="0"/>
              <a:t>– slavná svatba Beránkova, věčná nebeská hostina, nejužší vztah s Ježíšem, ke kterém jsme byli stvořeni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JK sám o sobě řekl, že je ten, který byl, je a který bude (přichází)</a:t>
            </a:r>
          </a:p>
          <a:p>
            <a:endParaRPr lang="cs-CZ" sz="2400" b="1" dirty="0" smtClean="0"/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VEŘEŘE PÁNĚ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DĚJINNÉ HORIZONTY VEČEŘE PÁNĚ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0108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VEČEŘE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PÁNĚ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4649"/>
            <a:ext cx="6358086" cy="423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714488"/>
            <a:ext cx="74295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Modlitba v Getsemane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Zrada a zatčení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Výslechy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Petrovo zapření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Výslech a bičování J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Jednání Piláta s velekněžími, „výslech“ u Heroda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Pilát  vydává J na smrt ukřižování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Smrt Jidáše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Ukřižování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vzkříšení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CO NÁSLEDOVALO PO POSLEDNÍ VEČEŘI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58900" y="1480716"/>
            <a:ext cx="74295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Jidáš zřejmě postupně došel k rozhodnutí, že Ježíše j potřeba </a:t>
            </a:r>
            <a:r>
              <a:rPr lang="cs-CZ" sz="2400" b="1" dirty="0" smtClean="0"/>
              <a:t>zastavit</a:t>
            </a:r>
            <a:r>
              <a:rPr lang="cs-CZ" sz="2400" dirty="0" smtClean="0"/>
              <a:t>, resp. že není skutečným mesiášem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Jidáš (Juda) jako jediný ze dvanácti pocházel </a:t>
            </a:r>
            <a:r>
              <a:rPr lang="cs-CZ" sz="2400" b="1" dirty="0" smtClean="0"/>
              <a:t>z Judska</a:t>
            </a:r>
            <a:r>
              <a:rPr lang="cs-CZ" sz="2400" dirty="0" smtClean="0"/>
              <a:t>, které přímo podléhalo římské nadvládě, je možné že Jidáš čekal radikálnější postup vůči Římanům a předpokládal </a:t>
            </a:r>
            <a:r>
              <a:rPr lang="cs-CZ" sz="2400" b="1" dirty="0" smtClean="0"/>
              <a:t>spojenectví</a:t>
            </a:r>
            <a:r>
              <a:rPr lang="cs-CZ" sz="2400" dirty="0" smtClean="0"/>
              <a:t> Ježíše a vedoucích židovského národa</a:t>
            </a:r>
            <a:endParaRPr lang="cs-CZ" sz="2000" b="1" dirty="0" smtClean="0"/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POSTOJ JIDÁŠE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58900" y="1543432"/>
            <a:ext cx="74295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Krátce po příchodu Ježíše do Jeruzaléma vrcholí střety s židovskými elitami, ty rozhodují, že </a:t>
            </a:r>
            <a:r>
              <a:rPr lang="cs-CZ" sz="2400" b="1" dirty="0" smtClean="0"/>
              <a:t>řešením je Ježíšova smrt</a:t>
            </a:r>
          </a:p>
          <a:p>
            <a:pPr>
              <a:buFont typeface="Arial" pitchFamily="34" charset="0"/>
              <a:buChar char="•"/>
            </a:pPr>
            <a:endParaRPr lang="cs-CZ" sz="2400" b="1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Rozhodnutí Jidáše „jednat“ zřejmě </a:t>
            </a:r>
            <a:r>
              <a:rPr lang="cs-CZ" sz="2400" b="1" dirty="0" smtClean="0"/>
              <a:t>nebylo z finančních důvodů</a:t>
            </a:r>
            <a:r>
              <a:rPr lang="cs-CZ" sz="2400" dirty="0" smtClean="0"/>
              <a:t>, jako spíš hluboké </a:t>
            </a:r>
            <a:r>
              <a:rPr lang="cs-CZ" sz="2400" b="1" dirty="0" smtClean="0"/>
              <a:t>zklamání</a:t>
            </a:r>
            <a:r>
              <a:rPr lang="cs-CZ" sz="2400" dirty="0" smtClean="0"/>
              <a:t> z toho,</a:t>
            </a:r>
          </a:p>
          <a:p>
            <a:r>
              <a:rPr lang="cs-CZ" sz="2400" dirty="0" smtClean="0"/>
              <a:t>jak se Ježíš staví k </a:t>
            </a:r>
            <a:r>
              <a:rPr lang="cs-CZ" sz="2400" b="1" dirty="0" smtClean="0">
                <a:solidFill>
                  <a:srgbClr val="FF0000"/>
                </a:solidFill>
              </a:rPr>
              <a:t>náboženským elitám </a:t>
            </a:r>
            <a:r>
              <a:rPr lang="cs-CZ" sz="2400" dirty="0" smtClean="0"/>
              <a:t>a ke svému </a:t>
            </a:r>
            <a:r>
              <a:rPr lang="cs-CZ" sz="2400" b="1" dirty="0" smtClean="0">
                <a:solidFill>
                  <a:srgbClr val="FF0000"/>
                </a:solidFill>
              </a:rPr>
              <a:t>mesiášskému úkolu</a:t>
            </a:r>
            <a:r>
              <a:rPr lang="cs-CZ" sz="2400" dirty="0" smtClean="0"/>
              <a:t>, chtěl zřejmě </a:t>
            </a:r>
            <a:r>
              <a:rPr lang="cs-CZ" sz="2400" b="1" dirty="0" smtClean="0"/>
              <a:t>donutit Ježíše jednat</a:t>
            </a:r>
            <a:endParaRPr lang="cs-CZ" sz="2000" b="1" dirty="0" smtClean="0"/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POSTOJ JIDÁŠE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58900" y="1268760"/>
            <a:ext cx="742952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Matouš 27</a:t>
            </a:r>
          </a:p>
          <a:p>
            <a:r>
              <a:rPr lang="cs-CZ" dirty="0" smtClean="0"/>
              <a:t>    1Když bylo ráno, uradili se všichni velekněží a starší lidu proti Ježíšovi, že ho připraví o život.</a:t>
            </a:r>
          </a:p>
          <a:p>
            <a:r>
              <a:rPr lang="cs-CZ" dirty="0" smtClean="0"/>
              <a:t>    2Spoutali ho, odvedli a vydali vladaři Pilátovi.</a:t>
            </a:r>
          </a:p>
          <a:p>
            <a:r>
              <a:rPr lang="cs-CZ" dirty="0" smtClean="0"/>
              <a:t>    3Když Jidáš, který ho zradil</a:t>
            </a:r>
            <a:r>
              <a:rPr lang="cs-CZ" b="1" dirty="0" smtClean="0"/>
              <a:t>, viděl, že Ježíše odsoudili</a:t>
            </a:r>
            <a:r>
              <a:rPr lang="cs-CZ" dirty="0" smtClean="0"/>
              <a:t>, pocítil výčitky, </a:t>
            </a:r>
            <a:r>
              <a:rPr lang="cs-CZ" b="1" dirty="0" smtClean="0"/>
              <a:t>vrátil </a:t>
            </a:r>
            <a:r>
              <a:rPr lang="cs-CZ" dirty="0" smtClean="0"/>
              <a:t>třicet stříbrných velekněžím a starším</a:t>
            </a:r>
          </a:p>
          <a:p>
            <a:r>
              <a:rPr lang="cs-CZ" dirty="0" smtClean="0"/>
              <a:t>    4a řekl: „</a:t>
            </a:r>
            <a:r>
              <a:rPr lang="cs-CZ" b="1" dirty="0" smtClean="0"/>
              <a:t>Zhřešil jsem, zradil jsem nevinnou krev</a:t>
            </a:r>
            <a:r>
              <a:rPr lang="cs-CZ" dirty="0" smtClean="0"/>
              <a:t>!“ Ale oni odpověděli: „Co je nám po tom? To je tvoje věc!“</a:t>
            </a:r>
          </a:p>
          <a:p>
            <a:r>
              <a:rPr lang="cs-CZ" dirty="0" smtClean="0"/>
              <a:t>    5A on odhodil ty peníze v chrámě a </a:t>
            </a:r>
            <a:r>
              <a:rPr lang="cs-CZ" b="1" dirty="0" smtClean="0"/>
              <a:t>utekl; šel a oběsil se</a:t>
            </a:r>
            <a:r>
              <a:rPr lang="cs-CZ" dirty="0" smtClean="0"/>
              <a:t>.</a:t>
            </a:r>
          </a:p>
          <a:p>
            <a:r>
              <a:rPr lang="cs-CZ" dirty="0" smtClean="0"/>
              <a:t>    6Velekněží sebrali peníze a řekli: „Není dovoleno dát je do chrámové pokladny, je to odměna za krev.“</a:t>
            </a:r>
          </a:p>
          <a:p>
            <a:r>
              <a:rPr lang="cs-CZ" dirty="0" smtClean="0"/>
              <a:t>    7Uradili se tedy a koupili za ně pole hrnčířovo k pohřbívání cizinců.</a:t>
            </a:r>
          </a:p>
          <a:p>
            <a:r>
              <a:rPr lang="cs-CZ" dirty="0" smtClean="0"/>
              <a:t>    8Proto se to pole jmenuje ‚Pole krve‘ až dodnes.</a:t>
            </a:r>
          </a:p>
          <a:p>
            <a:r>
              <a:rPr lang="cs-CZ" dirty="0" smtClean="0"/>
              <a:t>    9Tak se splnilo, co je řečeno ústy proroka Jeremiáše: ‚Vzali třicet stříbrných, cenu člověka, na kterou ho ocenili synové Izraele;</a:t>
            </a:r>
          </a:p>
          <a:p>
            <a:r>
              <a:rPr lang="cs-CZ" dirty="0" smtClean="0"/>
              <a:t>    10a dali ji za pole hrnčířovo, jak jim přikázal Hospodin.‘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SMRT JIDÁŠE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030908" y="1268760"/>
            <a:ext cx="742952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smtClean="0"/>
              <a:t>Skutky 1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aseline="30000" dirty="0" smtClean="0"/>
              <a:t>16</a:t>
            </a:r>
            <a:r>
              <a:rPr lang="cs-CZ" dirty="0" smtClean="0"/>
              <a:t>„Bratří, muselo se splnit slovo Písma, kde Duch svatý už ústy Davidovými mluvil o Jidášovi, o tom, který na Ježíše přivedl stráže, 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aseline="30000" dirty="0" smtClean="0"/>
              <a:t>17</a:t>
            </a:r>
            <a:r>
              <a:rPr lang="cs-CZ" dirty="0" smtClean="0"/>
              <a:t>ačkoliv patřil do počtu nás Dvanácti a byl vyvolen ke stejné službě. 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aseline="30000" dirty="0" smtClean="0"/>
              <a:t>18</a:t>
            </a:r>
            <a:r>
              <a:rPr lang="cs-CZ" dirty="0" smtClean="0"/>
              <a:t>Z odměny za svůj zlý čin si koupil pole, ale pak se </a:t>
            </a:r>
            <a:r>
              <a:rPr lang="cs-CZ" b="1" dirty="0" smtClean="0"/>
              <a:t>střemhlav zřítil, jeho tělo se roztrhlo a všechny vnitřnosti vyhřezly</a:t>
            </a:r>
            <a:r>
              <a:rPr lang="cs-CZ" dirty="0" smtClean="0"/>
              <a:t>. 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aseline="30000" dirty="0" smtClean="0"/>
              <a:t>19</a:t>
            </a:r>
            <a:r>
              <a:rPr lang="cs-CZ" dirty="0" smtClean="0"/>
              <a:t>Všichni obyvatelé Jeruzaléma se o tom dověděli a začali tomu poli říkat ve svém jazyce </a:t>
            </a:r>
            <a:r>
              <a:rPr lang="cs-CZ" dirty="0" err="1" smtClean="0"/>
              <a:t>Hakeldama</a:t>
            </a:r>
            <a:r>
              <a:rPr lang="cs-CZ" dirty="0" smtClean="0"/>
              <a:t>, to znamená Krvavé pole. 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SMRT JIDÁŠE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SMRT JIDÁŠE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img2.rajce.idnes.cz/d0202/3/3387/3387471_a143c1e191e4a2b0814c3049c849a4a1/images/jidas-iskariotsky-2.jpg?ver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3744416" cy="441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030908" y="1268760"/>
            <a:ext cx="7429524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/>
              <a:t>Zj</a:t>
            </a:r>
            <a:r>
              <a:rPr lang="cs-CZ" sz="2000" b="1" dirty="0" smtClean="0"/>
              <a:t> 3,20</a:t>
            </a:r>
          </a:p>
          <a:p>
            <a:r>
              <a:rPr lang="cs-CZ" baseline="30000" dirty="0" smtClean="0"/>
              <a:t>20</a:t>
            </a:r>
            <a:r>
              <a:rPr lang="cs-CZ" dirty="0" smtClean="0"/>
              <a:t>Hle, stojím přede dveřmi a tluču; zaslechne-li kdo můj hlas a otevře mi, vejdu k němu a budu </a:t>
            </a:r>
            <a:r>
              <a:rPr lang="cs-CZ" b="1" dirty="0" smtClean="0"/>
              <a:t>s ním večeřet a on se mnou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b="1" dirty="0" err="1" smtClean="0"/>
              <a:t>Zj</a:t>
            </a:r>
            <a:r>
              <a:rPr lang="cs-CZ" b="1" dirty="0" smtClean="0"/>
              <a:t> 2,7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aseline="30000" dirty="0" smtClean="0"/>
              <a:t>7</a:t>
            </a:r>
            <a:r>
              <a:rPr lang="cs-CZ" dirty="0" smtClean="0"/>
              <a:t>Kdo má uši, slyš, co Duch praví církvím: Tomu, kdo zvítězí, dám jíst </a:t>
            </a:r>
            <a:r>
              <a:rPr lang="cs-CZ" b="1" dirty="0" smtClean="0"/>
              <a:t>ze stromu života v Božím ráji.</a:t>
            </a:r>
            <a:r>
              <a:rPr lang="cs-CZ" dirty="0" smtClean="0"/>
              <a:t>“ </a:t>
            </a:r>
          </a:p>
          <a:p>
            <a:endParaRPr lang="cs-CZ" dirty="0" smtClean="0"/>
          </a:p>
          <a:p>
            <a:r>
              <a:rPr lang="cs-CZ" b="1" dirty="0" err="1" smtClean="0"/>
              <a:t>Zj</a:t>
            </a:r>
            <a:r>
              <a:rPr lang="cs-CZ" b="1" dirty="0" smtClean="0"/>
              <a:t> 19,7-9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aseline="30000" dirty="0" smtClean="0"/>
              <a:t>7</a:t>
            </a:r>
            <a:r>
              <a:rPr lang="cs-CZ" dirty="0" smtClean="0"/>
              <a:t>Radujme se a jásejme a vzdejme mu chválu; přišel </a:t>
            </a:r>
            <a:r>
              <a:rPr lang="cs-CZ" b="1" dirty="0" smtClean="0"/>
              <a:t>den svatby Beránkovy</a:t>
            </a:r>
            <a:r>
              <a:rPr lang="cs-CZ" dirty="0" smtClean="0"/>
              <a:t>, jeho choť se připravila </a:t>
            </a:r>
            <a:br>
              <a:rPr lang="cs-CZ" dirty="0" smtClean="0"/>
            </a:br>
            <a:r>
              <a:rPr lang="cs-CZ" baseline="30000" dirty="0" smtClean="0"/>
              <a:t>8</a:t>
            </a:r>
            <a:r>
              <a:rPr lang="cs-CZ" dirty="0" smtClean="0"/>
              <a:t>a byl jí dán zářivě čistý kment, aby se jím oděla.“ Tím kmentem jsou spravedlivé skutky svatých. </a:t>
            </a:r>
            <a:br>
              <a:rPr lang="cs-CZ" dirty="0" smtClean="0"/>
            </a:br>
            <a:r>
              <a:rPr lang="cs-CZ" baseline="30000" dirty="0" smtClean="0"/>
              <a:t>9</a:t>
            </a:r>
            <a:r>
              <a:rPr lang="cs-CZ" dirty="0" smtClean="0"/>
              <a:t>Tehdy mi řekl: „Piš: Blaze těm, kdo jsou </a:t>
            </a:r>
            <a:r>
              <a:rPr lang="cs-CZ" b="1" dirty="0" smtClean="0"/>
              <a:t>pozváni na svatbu Beránkovu</a:t>
            </a:r>
            <a:r>
              <a:rPr lang="cs-CZ" dirty="0" smtClean="0"/>
              <a:t>.“ A řekl mi: „Toto jsou pravá slova Boží.“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5. BUDOUCNOST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- HOD BERÁNKA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030908" y="1250171"/>
            <a:ext cx="742952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 err="1" smtClean="0"/>
              <a:t>Zj</a:t>
            </a:r>
            <a:r>
              <a:rPr lang="cs-CZ" sz="2000" b="1" dirty="0" smtClean="0"/>
              <a:t> 21,6</a:t>
            </a:r>
          </a:p>
          <a:p>
            <a:r>
              <a:rPr lang="cs-CZ" baseline="30000" dirty="0" smtClean="0"/>
              <a:t>6</a:t>
            </a:r>
            <a:r>
              <a:rPr lang="cs-CZ" dirty="0" smtClean="0"/>
              <a:t>A dodal: „Již se vyplnila. Já jsem Alfa i Omega, počátek i konec. Tomu, kdo žízní, dám </a:t>
            </a:r>
            <a:r>
              <a:rPr lang="cs-CZ" b="1" dirty="0" smtClean="0"/>
              <a:t>napít zadarmo z pramene vody živé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baseline="30000" dirty="0" smtClean="0"/>
              <a:t>7</a:t>
            </a:r>
            <a:r>
              <a:rPr lang="cs-CZ" dirty="0" smtClean="0"/>
              <a:t>Kdo zvítězí, dostane toto vše; já mu </a:t>
            </a:r>
            <a:r>
              <a:rPr lang="cs-CZ" b="1" dirty="0" smtClean="0"/>
              <a:t>budu Bohem a on mi bude synem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b="1" dirty="0" err="1" smtClean="0"/>
              <a:t>Zj</a:t>
            </a:r>
            <a:r>
              <a:rPr lang="cs-CZ" b="1" dirty="0" smtClean="0"/>
              <a:t> 21,9</a:t>
            </a:r>
          </a:p>
          <a:p>
            <a:r>
              <a:rPr lang="cs-CZ" baseline="30000" dirty="0" smtClean="0"/>
              <a:t>9</a:t>
            </a:r>
            <a:r>
              <a:rPr lang="cs-CZ" dirty="0" smtClean="0"/>
              <a:t>A přistoupil jeden ze sedmi andělů, kteří měli těch sedm nádob a v nich připraveno sedm posledních pohrom, a řekl mi: „Pojď, ukážu </a:t>
            </a:r>
            <a:r>
              <a:rPr lang="cs-CZ" b="1" dirty="0" smtClean="0"/>
              <a:t>ti nevěstu, choť Beránkovu</a:t>
            </a:r>
            <a:r>
              <a:rPr lang="cs-CZ" dirty="0" smtClean="0"/>
              <a:t>.“ </a:t>
            </a:r>
          </a:p>
          <a:p>
            <a:endParaRPr lang="cs-CZ" dirty="0" smtClean="0"/>
          </a:p>
          <a:p>
            <a:r>
              <a:rPr lang="cs-CZ" b="1" dirty="0" err="1" smtClean="0"/>
              <a:t>Zj</a:t>
            </a:r>
            <a:r>
              <a:rPr lang="cs-CZ" b="1" dirty="0" smtClean="0"/>
              <a:t> 22,1-2</a:t>
            </a:r>
            <a:endParaRPr lang="cs-CZ" dirty="0" smtClean="0"/>
          </a:p>
          <a:p>
            <a:r>
              <a:rPr lang="cs-CZ" baseline="30000" dirty="0" smtClean="0"/>
              <a:t>1</a:t>
            </a:r>
            <a:r>
              <a:rPr lang="cs-CZ" dirty="0" smtClean="0"/>
              <a:t>A ukázal mi </a:t>
            </a:r>
            <a:r>
              <a:rPr lang="cs-CZ" b="1" dirty="0" smtClean="0"/>
              <a:t>řeku živé vody</a:t>
            </a:r>
            <a:r>
              <a:rPr lang="cs-CZ" dirty="0" smtClean="0"/>
              <a:t>, čiré jako křišťál, která vyvěrala u trůnu Božího a Beránkova. </a:t>
            </a:r>
          </a:p>
          <a:p>
            <a:r>
              <a:rPr lang="cs-CZ" baseline="30000" dirty="0" smtClean="0"/>
              <a:t>2</a:t>
            </a:r>
            <a:r>
              <a:rPr lang="cs-CZ" dirty="0" smtClean="0"/>
              <a:t>Uprostřed města na náměstí, z obou stran řeky, bylo </a:t>
            </a:r>
            <a:r>
              <a:rPr lang="cs-CZ" b="1" dirty="0" smtClean="0"/>
              <a:t>stromoví života </a:t>
            </a:r>
            <a:r>
              <a:rPr lang="cs-CZ" dirty="0" smtClean="0"/>
              <a:t>nesoucí ovoce dvanáctkrát do roka; každý měsíc dozrává na něm ovoce a jeho listí má léčivou moc pro všechny národy. 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BUDOUCNOST - HOD BERÁNKA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102916" y="1196752"/>
            <a:ext cx="778956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Otázky</a:t>
            </a:r>
          </a:p>
          <a:p>
            <a:endParaRPr lang="cs-CZ" sz="1600" b="1" dirty="0" smtClean="0"/>
          </a:p>
          <a:p>
            <a:r>
              <a:rPr lang="cs-CZ" sz="2800" b="1" dirty="0" smtClean="0"/>
              <a:t>Víno?</a:t>
            </a:r>
          </a:p>
          <a:p>
            <a:r>
              <a:rPr lang="cs-CZ" sz="2800" b="1" dirty="0" smtClean="0"/>
              <a:t>Chléb?</a:t>
            </a:r>
          </a:p>
          <a:p>
            <a:r>
              <a:rPr lang="cs-CZ" sz="2800" b="1" dirty="0" smtClean="0"/>
              <a:t>Děti?</a:t>
            </a:r>
          </a:p>
          <a:p>
            <a:r>
              <a:rPr lang="cs-CZ" sz="2800" b="1" dirty="0" smtClean="0"/>
              <a:t>Komu je určená, s kým slavit - Členové?</a:t>
            </a:r>
          </a:p>
          <a:p>
            <a:r>
              <a:rPr lang="cs-CZ" sz="2800" b="1" dirty="0" smtClean="0"/>
              <a:t>Pokřtění?</a:t>
            </a:r>
          </a:p>
          <a:p>
            <a:r>
              <a:rPr lang="cs-CZ" sz="2800" b="1" dirty="0" smtClean="0"/>
              <a:t>Jak často?</a:t>
            </a:r>
          </a:p>
          <a:p>
            <a:r>
              <a:rPr lang="cs-CZ" sz="2800" b="1" dirty="0" smtClean="0"/>
              <a:t>Při jaké příležitosti?</a:t>
            </a:r>
          </a:p>
          <a:p>
            <a:r>
              <a:rPr lang="cs-CZ" sz="2800" b="1" dirty="0" smtClean="0"/>
              <a:t>Dochází ke změně živlů </a:t>
            </a:r>
            <a:r>
              <a:rPr lang="cs-CZ" sz="2000" dirty="0" smtClean="0"/>
              <a:t>(přepodstatnění, transsubstanciace)</a:t>
            </a:r>
            <a:r>
              <a:rPr lang="cs-CZ" sz="2800" b="1" dirty="0" smtClean="0"/>
              <a:t>?</a:t>
            </a:r>
          </a:p>
          <a:p>
            <a:r>
              <a:rPr lang="cs-CZ" sz="2800" b="1" dirty="0" smtClean="0"/>
              <a:t>Jak je Bůh přítomen?</a:t>
            </a:r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VEŘEŘE PÁNĚ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928690" y="1714488"/>
            <a:ext cx="74295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/>
              <a:t>Potrava v ráji – rajský strom, řeka (řeky)</a:t>
            </a:r>
          </a:p>
          <a:p>
            <a:pPr marL="457200" indent="-457200">
              <a:buAutoNum type="arabicPeriod"/>
            </a:pPr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/>
              <a:t>Vyjití z Egypta – Pesach (Pascha)</a:t>
            </a:r>
          </a:p>
          <a:p>
            <a:pPr marL="457200" indent="-457200">
              <a:buAutoNum type="arabicPeriod"/>
            </a:pPr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/>
              <a:t>Oběti podle SZ (Mojžíše) – jedení a hodování</a:t>
            </a:r>
          </a:p>
          <a:p>
            <a:pPr marL="457200" indent="-457200">
              <a:buAutoNum type="arabicPeriod"/>
            </a:pPr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/>
              <a:t>Poslední večeře Ježíše s učedníky</a:t>
            </a:r>
          </a:p>
          <a:p>
            <a:pPr marL="457200" indent="-457200">
              <a:buAutoNum type="arabicPeriod"/>
            </a:pPr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/>
              <a:t>Hod/ svatba Beránka (a nevěsty) + strom života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DĚJINNÉ HORIZONTY VEČEŘE PÁNĚ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cs-CZ" sz="2800" b="1" dirty="0" smtClean="0"/>
              <a:t>Potrava v ráji – rajský strom, řeka (řeky)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336704" cy="45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cs-CZ" sz="2800" b="1" dirty="0" smtClean="0"/>
              <a:t>2. Vyjití </a:t>
            </a:r>
            <a:r>
              <a:rPr lang="cs-CZ" sz="2800" b="1" dirty="0" smtClean="0"/>
              <a:t>z Egypta – Pesach (Pascha)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3736809" cy="280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lenovo\Documents\Pavel\Biblicka skola Ebed\Vecere Pane\Pesach-Seder-Hebrew-la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28956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331640" y="1772816"/>
            <a:ext cx="7632848" cy="7200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75656" y="1714488"/>
            <a:ext cx="7488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si byl vědom toho, že vrcholí jeho služba a že bude obětován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mluví o své smrti a vzkříšení s učedníky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Jidáš dochází k rozhodnutí, že je potřeba něco udělat a chce zřejmě donutit Ježíše jednat, Jidáš začíná jednat s velekněžími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 doba těsně před/ začátek 7-denních židovských svátků Pesach (Přesnic),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 učedníky </a:t>
            </a:r>
            <a:r>
              <a:rPr lang="cs-CZ" sz="2400" dirty="0" smtClean="0"/>
              <a:t>jí </a:t>
            </a:r>
            <a:r>
              <a:rPr lang="cs-CZ" sz="2400" dirty="0" smtClean="0"/>
              <a:t>slavnostní večeři – beránka, </a:t>
            </a:r>
            <a:r>
              <a:rPr lang="cs-CZ" sz="2400" dirty="0" err="1" smtClean="0"/>
              <a:t>sederová</a:t>
            </a:r>
            <a:r>
              <a:rPr lang="cs-CZ" sz="2400" dirty="0" smtClean="0"/>
              <a:t> hostina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Během večeře J. označí zrádce, dává mu šanci změnit postoj</a:t>
            </a: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4. CO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PŘEDCHÁZÍ + POSLEDNÍ VEČEŘE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331640" y="2492896"/>
            <a:ext cx="7488832" cy="3600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75656" y="1714488"/>
            <a:ext cx="7488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si byl vědom toho, že vrcholí jeho služba a že bude obětován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mluví o své smrti a vzkříšení s učedníky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Jidáš dochází k rozhodnutí, že je potřeba něco udělat a chce zřejmě donutit Ježíše jednat, Jidáš začíná jednat s velekněžími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 doba těsně před/ začátek 7-denních židovských svátků Pesach (Přesnic),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 učedníky </a:t>
            </a:r>
            <a:r>
              <a:rPr lang="cs-CZ" sz="2400" dirty="0" smtClean="0"/>
              <a:t>jí </a:t>
            </a:r>
            <a:r>
              <a:rPr lang="cs-CZ" sz="2400" dirty="0" smtClean="0"/>
              <a:t>slavnostní večeři – beránka, </a:t>
            </a:r>
            <a:r>
              <a:rPr lang="cs-CZ" sz="2400" dirty="0" err="1" smtClean="0"/>
              <a:t>sederová</a:t>
            </a:r>
            <a:r>
              <a:rPr lang="cs-CZ" sz="2400" dirty="0" smtClean="0"/>
              <a:t> hostina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Během večeře J. označí zrádce, dává mu šanci změnit postoj</a:t>
            </a: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4. CO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PŘEDCHÁZÍ + POSLEDNÍ VEČEŘE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331640" y="2852936"/>
            <a:ext cx="7488832" cy="10801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75656" y="1714488"/>
            <a:ext cx="7488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si byl vědom toho, že vrcholí jeho služba a že bude obětován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mluví o své smrti a vzkříšení s učedníky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Jidáš dochází k rozhodnutí, že je potřeba něco udělat a chce zřejmě donutit Ježíše jednat, Jidáš začíná jednat s velekněžími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 doba těsně před/ začátek 7-denních židovských svátků Pesach (Přesnic),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 učedníky </a:t>
            </a:r>
            <a:r>
              <a:rPr lang="cs-CZ" sz="2400" dirty="0" smtClean="0"/>
              <a:t>jí </a:t>
            </a:r>
            <a:r>
              <a:rPr lang="cs-CZ" sz="2400" dirty="0" smtClean="0"/>
              <a:t>slavnostní večeři – beránka, </a:t>
            </a:r>
            <a:r>
              <a:rPr lang="cs-CZ" sz="2400" dirty="0" err="1" smtClean="0"/>
              <a:t>sederová</a:t>
            </a:r>
            <a:r>
              <a:rPr lang="cs-CZ" sz="2400" dirty="0" smtClean="0"/>
              <a:t> hostina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Během večeře J. označí zrádce, dává mu šanci změnit postoj</a:t>
            </a: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4. CO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PŘEDCHÁZÍ + POSLEDNÍ VEČEŘE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331640" y="4005064"/>
            <a:ext cx="7488832" cy="7200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75656" y="1714488"/>
            <a:ext cx="7488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si byl vědom toho, že vrcholí jeho služba a že bude obětován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mluví o své smrti a vzkříšení s učedníky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Jidáš dochází k rozhodnutí, že je potřeba něco udělat a chce zřejmě donutit Ježíše jednat, Jidáš začíná jednat s velekněžími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 doba těsně před/ začátek 7-denních židovských svátků Pesach (Přesnic),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Ježíš s učedníky </a:t>
            </a:r>
            <a:r>
              <a:rPr lang="cs-CZ" sz="2400" dirty="0" smtClean="0"/>
              <a:t>jí </a:t>
            </a:r>
            <a:r>
              <a:rPr lang="cs-CZ" sz="2400" dirty="0" smtClean="0"/>
              <a:t>slavnostní večeři – beránka, </a:t>
            </a:r>
            <a:r>
              <a:rPr lang="cs-CZ" sz="2400" dirty="0" err="1" smtClean="0"/>
              <a:t>sederová</a:t>
            </a:r>
            <a:r>
              <a:rPr lang="cs-CZ" sz="2400" dirty="0" smtClean="0"/>
              <a:t> hostina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Během večeře J. označí zrádce, dává mu šanci změnit postoj</a:t>
            </a:r>
          </a:p>
        </p:txBody>
      </p:sp>
      <p:sp>
        <p:nvSpPr>
          <p:cNvPr id="7" name="Obdélník 5"/>
          <p:cNvSpPr>
            <a:spLocks noChangeArrowheads="1"/>
          </p:cNvSpPr>
          <p:nvPr/>
        </p:nvSpPr>
        <p:spPr bwMode="auto">
          <a:xfrm>
            <a:off x="971600" y="6059489"/>
            <a:ext cx="7886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>
                <a:cs typeface="Arial" pitchFamily="34" charset="0"/>
              </a:rPr>
              <a:t>BŠ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E</a:t>
            </a:r>
            <a:r>
              <a:rPr lang="cs-CZ" b="1" dirty="0">
                <a:cs typeface="Arial" pitchFamily="34" charset="0"/>
              </a:rPr>
              <a:t>BED</a:t>
            </a:r>
            <a:r>
              <a:rPr lang="cs-CZ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cs typeface="Arial" pitchFamily="34" charset="0"/>
              </a:rPr>
              <a:t>             </a:t>
            </a:r>
            <a:r>
              <a:rPr lang="cs-CZ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VEČEŘE PÁNĚ</a:t>
            </a:r>
          </a:p>
        </p:txBody>
      </p:sp>
      <p:sp>
        <p:nvSpPr>
          <p:cNvPr id="10" name="Obdélník 5"/>
          <p:cNvSpPr>
            <a:spLocks noChangeArrowheads="1"/>
          </p:cNvSpPr>
          <p:nvPr/>
        </p:nvSpPr>
        <p:spPr bwMode="auto">
          <a:xfrm>
            <a:off x="1000100" y="785794"/>
            <a:ext cx="7715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4. CO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PŘEDCHÁZÍ + POSLEDNÍ VEČEŘE</a:t>
            </a:r>
            <a:endParaRPr lang="cs-CZ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1708</Words>
  <Application>Microsoft Office PowerPoint</Application>
  <PresentationFormat>Předvádění na obrazovce (4:3)</PresentationFormat>
  <Paragraphs>228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 Eva I</dc:creator>
  <cp:lastModifiedBy>Pavel Vik</cp:lastModifiedBy>
  <cp:revision>124</cp:revision>
  <dcterms:created xsi:type="dcterms:W3CDTF">2013-02-02T10:09:50Z</dcterms:created>
  <dcterms:modified xsi:type="dcterms:W3CDTF">2014-05-03T22:08:22Z</dcterms:modified>
</cp:coreProperties>
</file>