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256" r:id="rId2"/>
    <p:sldId id="258" r:id="rId3"/>
    <p:sldId id="315" r:id="rId4"/>
    <p:sldId id="314" r:id="rId5"/>
    <p:sldId id="257" r:id="rId6"/>
    <p:sldId id="271" r:id="rId7"/>
    <p:sldId id="272" r:id="rId8"/>
    <p:sldId id="273" r:id="rId9"/>
    <p:sldId id="259" r:id="rId10"/>
    <p:sldId id="274" r:id="rId11"/>
    <p:sldId id="275" r:id="rId12"/>
    <p:sldId id="260" r:id="rId13"/>
    <p:sldId id="277" r:id="rId14"/>
    <p:sldId id="276" r:id="rId15"/>
    <p:sldId id="278" r:id="rId16"/>
    <p:sldId id="261" r:id="rId17"/>
    <p:sldId id="279" r:id="rId18"/>
    <p:sldId id="280" r:id="rId19"/>
    <p:sldId id="262" r:id="rId20"/>
    <p:sldId id="281" r:id="rId21"/>
    <p:sldId id="282" r:id="rId22"/>
    <p:sldId id="263" r:id="rId23"/>
    <p:sldId id="302" r:id="rId24"/>
    <p:sldId id="283" r:id="rId25"/>
    <p:sldId id="301" r:id="rId26"/>
    <p:sldId id="305" r:id="rId27"/>
    <p:sldId id="306" r:id="rId28"/>
    <p:sldId id="284" r:id="rId29"/>
    <p:sldId id="307" r:id="rId30"/>
    <p:sldId id="285" r:id="rId31"/>
    <p:sldId id="286" r:id="rId32"/>
    <p:sldId id="308" r:id="rId33"/>
    <p:sldId id="264" r:id="rId34"/>
    <p:sldId id="287" r:id="rId35"/>
    <p:sldId id="304" r:id="rId36"/>
    <p:sldId id="265" r:id="rId37"/>
    <p:sldId id="288" r:id="rId38"/>
    <p:sldId id="266" r:id="rId39"/>
    <p:sldId id="289" r:id="rId40"/>
    <p:sldId id="267" r:id="rId41"/>
    <p:sldId id="290" r:id="rId42"/>
    <p:sldId id="309" r:id="rId43"/>
    <p:sldId id="291" r:id="rId44"/>
    <p:sldId id="268" r:id="rId45"/>
    <p:sldId id="292" r:id="rId46"/>
    <p:sldId id="293" r:id="rId47"/>
    <p:sldId id="269" r:id="rId48"/>
    <p:sldId id="294" r:id="rId49"/>
    <p:sldId id="310" r:id="rId50"/>
    <p:sldId id="295" r:id="rId51"/>
    <p:sldId id="296" r:id="rId52"/>
    <p:sldId id="270" r:id="rId53"/>
    <p:sldId id="297" r:id="rId54"/>
    <p:sldId id="298" r:id="rId55"/>
    <p:sldId id="299" r:id="rId56"/>
    <p:sldId id="300" r:id="rId57"/>
    <p:sldId id="312" r:id="rId58"/>
    <p:sldId id="313" r:id="rId59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748B8-AB1E-474E-AFFC-F79C9134A745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7520-A388-4BFC-ABB9-AEE342C30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37C8-4A8B-4216-A7F4-CD818C9C0A0C}" type="datetimeFigureOut">
              <a:rPr lang="cs-CZ" smtClean="0"/>
              <a:pPr/>
              <a:t>7. 12. 2014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893346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1928794" y="714356"/>
            <a:ext cx="49291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– Taková dlouhá cesta!</a:t>
            </a:r>
          </a:p>
          <a:p>
            <a:pPr algn="ctr"/>
            <a:endParaRPr lang="cs-CZ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Část I.</a:t>
            </a: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Vyškov,     7.9.2014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00562" y="4714884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1 Král 19,7 Hospodinův anděl se ho však dotkl podruhé a řekl: „Vstaň a jez, máš před sebou </a:t>
            </a:r>
            <a:r>
              <a:rPr lang="cs-CZ" sz="2000" b="1" dirty="0" smtClean="0"/>
              <a:t>dlouhou cestu!</a:t>
            </a:r>
            <a:r>
              <a:rPr lang="cs-CZ" sz="2000" dirty="0" smtClean="0"/>
              <a:t>“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28670"/>
            <a:ext cx="84296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Gnostikové (1. století) - dva základní principy: dobro (= bůh) a zlo (= hmota), Ježíš je pouhý člověk</a:t>
            </a:r>
          </a:p>
          <a:p>
            <a:r>
              <a:rPr lang="cs-CZ" dirty="0" err="1" smtClean="0"/>
              <a:t>Marción</a:t>
            </a:r>
            <a:r>
              <a:rPr lang="cs-CZ" dirty="0" smtClean="0"/>
              <a:t> (2. stol.) – dualismus, zlý Bůh Starého Zákona, dobrý Bůh Nového Zákona, nepřátelský postoj k tělu (velmi omezený výběr křesťanských spisů -10 Pavlových listů a výběr z Lukášova evangelia). To patrně urychlilo vznik kánonu Nového zákona)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Montanus</a:t>
            </a:r>
            <a:r>
              <a:rPr lang="cs-CZ" dirty="0" smtClean="0"/>
              <a:t> (po r. 150) - hlásal nadcházející konec světa v extrémní podobě včetně opouštění majetku, zákazu sňatků a vyzýval i k provokativnímu mučednictví, chiliasmus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Ariáni (4. stol. v Alexandrii) - Ježíš je stvořená bytost, polobůh. Podobné učení hlásají Svědkové Jehovovi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Manichejci (3. století) - boj: dobro a zlo, světlo a tma, duch a hmota, odpor k manželství</a:t>
            </a:r>
          </a:p>
          <a:p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2. Starokřesťanští bludaři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28670"/>
            <a:ext cx="84296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err="1" smtClean="0"/>
              <a:t>Pelagius</a:t>
            </a:r>
            <a:r>
              <a:rPr lang="cs-CZ" dirty="0" smtClean="0"/>
              <a:t> (+ okolo 422) - spásu může člověk dosáhnout vlastním přičiněním, bez nutnosti boží milosti, člověk rozhoduje o svém osudu sám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Monofyzité (5. stol. a dále) - Kristus má jen jednu přirozenost, a to božskou. Jeho lidství se v ní ztrácí jako kapka v moři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Donatisté</a:t>
            </a:r>
            <a:r>
              <a:rPr lang="cs-CZ" dirty="0" smtClean="0"/>
              <a:t> - ten, kdo zhřešil, nesmí vést církev ani udělovat svátosti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Monotheleté</a:t>
            </a:r>
            <a:r>
              <a:rPr lang="cs-CZ" dirty="0" smtClean="0"/>
              <a:t> (7. stol.) - Kristus má sice dvě přirozenosti - božskou a lidskou - ale jen jednu vůli, a to božskou.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2. Starokřesťanští bludaři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1071546"/>
            <a:ext cx="421484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071834" cy="17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343743"/>
            <a:ext cx="842968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Nero (císařem 54-68): sv. Petr a Pavel, mučedníci římští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Domitián</a:t>
            </a:r>
            <a:r>
              <a:rPr lang="cs-CZ" dirty="0" smtClean="0"/>
              <a:t> (81-96): konsul Flavius </a:t>
            </a:r>
            <a:r>
              <a:rPr lang="cs-CZ" dirty="0" err="1" smtClean="0"/>
              <a:t>Clemens</a:t>
            </a:r>
            <a:r>
              <a:rPr lang="cs-CZ" dirty="0" smtClean="0"/>
              <a:t>, mučen sv. Jan Evangelista.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Traján</a:t>
            </a:r>
            <a:r>
              <a:rPr lang="cs-CZ" dirty="0" smtClean="0"/>
              <a:t> (98-117): mučedníci sv. Klement Římský a sv. Ignác z Antiochie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Marcus</a:t>
            </a:r>
            <a:r>
              <a:rPr lang="cs-CZ" dirty="0" smtClean="0"/>
              <a:t> </a:t>
            </a:r>
            <a:r>
              <a:rPr lang="cs-CZ" dirty="0" err="1" smtClean="0"/>
              <a:t>Aurelius</a:t>
            </a:r>
            <a:r>
              <a:rPr lang="cs-CZ" dirty="0" smtClean="0"/>
              <a:t> (161-180): mučedník sv. Justin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Decius</a:t>
            </a:r>
            <a:r>
              <a:rPr lang="cs-CZ" dirty="0" smtClean="0"/>
              <a:t> (249-251): mučedníci sv. </a:t>
            </a:r>
            <a:r>
              <a:rPr lang="cs-CZ" dirty="0" err="1" smtClean="0"/>
              <a:t>Agata</a:t>
            </a:r>
            <a:r>
              <a:rPr lang="cs-CZ" dirty="0" smtClean="0"/>
              <a:t>, sv. Fabián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3. Pronásledování křesťanů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3384767" cy="176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14744"/>
            <a:ext cx="2094120" cy="27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90"/>
            <a:ext cx="147636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95306"/>
            <a:ext cx="8429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Koncem roku 249 vydal </a:t>
            </a:r>
            <a:r>
              <a:rPr lang="cs-CZ" dirty="0" err="1" smtClean="0"/>
              <a:t>Decius</a:t>
            </a:r>
            <a:r>
              <a:rPr lang="cs-CZ" dirty="0" smtClean="0"/>
              <a:t> nařízení, že všichni obyvatelé říše musí vykonat oběť tradičním římským bohům. </a:t>
            </a:r>
            <a:r>
              <a:rPr lang="cs-CZ" dirty="0" err="1" smtClean="0"/>
              <a:t>Deciův</a:t>
            </a:r>
            <a:r>
              <a:rPr lang="cs-CZ" dirty="0" smtClean="0"/>
              <a:t> konzervatismus (snaha o náboženskou obnovu), zčásti i tendence získat od obyvatelstva důkaz loajality po krvavé občanské válce, která ho vynesla k moci. V celém impériu začaly vznikat obětní komise, před než se musel každý dostavit a vykonat oběť. Komise dotyčnému poté vystavila potvrzení (tzv. </a:t>
            </a:r>
            <a:r>
              <a:rPr lang="cs-CZ" dirty="0" err="1" smtClean="0"/>
              <a:t>libellus</a:t>
            </a:r>
            <a:r>
              <a:rPr lang="cs-CZ" dirty="0" smtClean="0"/>
              <a:t>).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Bez potvrzení hrozila lidem perzekuce a tresty. Mohl být odsouzen na nucené práce, poslán do vyhnanství či jednoduše popraven. V této souvislosti však je třeba uvést, že židům nedovolovala víra obětovat bohům stejně jako křesťanům a přesto jim byla povolena výjimka (stačilo, když se modlili za císaře). Křesťané interpretovali postup římského ústředí jako pronásledování církve.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3. Pronásledování křesťanů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95306"/>
            <a:ext cx="8429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Valerián (253-260): mučedníci sv. Cyprián, papež </a:t>
            </a:r>
            <a:r>
              <a:rPr lang="cs-CZ" dirty="0" err="1" smtClean="0"/>
              <a:t>Sixtus</a:t>
            </a:r>
            <a:r>
              <a:rPr lang="cs-CZ" dirty="0" smtClean="0"/>
              <a:t> II., sv. </a:t>
            </a:r>
            <a:r>
              <a:rPr lang="cs-CZ" dirty="0" err="1" smtClean="0"/>
              <a:t>Vavřinec</a:t>
            </a:r>
            <a:endParaRPr lang="cs-CZ" dirty="0" smtClean="0"/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Dioklecián</a:t>
            </a:r>
            <a:r>
              <a:rPr lang="cs-CZ" dirty="0" smtClean="0"/>
              <a:t> (284-305): mučedníci sv. Jiří, sv. Vincenc, sv. Kateřina a  Lucie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Galerius</a:t>
            </a:r>
            <a:r>
              <a:rPr lang="cs-CZ" dirty="0" smtClean="0"/>
              <a:t> (305-311): mučedníci sv. Kosma a </a:t>
            </a:r>
            <a:r>
              <a:rPr lang="cs-CZ" dirty="0" err="1" smtClean="0"/>
              <a:t>Damián</a:t>
            </a:r>
            <a:r>
              <a:rPr lang="cs-CZ" dirty="0" smtClean="0"/>
              <a:t> a několik tisíc dalších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Mimo území římské říše vznikaly poměrně nezávislé národní církve – v Arménii, Gruzii a Persii – jejich dějiny se budou nadále s dějinami církve vzešlé z kulturního okruhu římské říše prolínat jen sporadicky.</a:t>
            </a:r>
          </a:p>
          <a:p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3. Pronásledování křesťanů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1571612"/>
            <a:ext cx="421484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95306"/>
            <a:ext cx="84296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313 ediktem milánským  císař sv. Konstantin I. Veliký (císařem 324-337) udělil křesťanům náboženskou svobodu.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Poté, co roku 312 přichází k moci </a:t>
            </a:r>
            <a:r>
              <a:rPr lang="cs-CZ" dirty="0" err="1" smtClean="0"/>
              <a:t>Constantinus</a:t>
            </a:r>
            <a:r>
              <a:rPr lang="cs-CZ" dirty="0" smtClean="0"/>
              <a:t> I. (Konstantin I. Veliký), začíná se vůči křesťanství stavět tolerantně. </a:t>
            </a:r>
          </a:p>
          <a:p>
            <a:endParaRPr lang="cs-CZ" dirty="0" smtClean="0"/>
          </a:p>
          <a:p>
            <a:r>
              <a:rPr lang="cs-CZ" dirty="0" smtClean="0"/>
              <a:t>Zahrnuje církev svou přízní a hmotnými dary, vydává roku 313 Edikt milánský (křesťanství je považováno za </a:t>
            </a:r>
            <a:r>
              <a:rPr lang="cs-CZ" dirty="0" err="1" smtClean="0"/>
              <a:t>religio</a:t>
            </a:r>
            <a:r>
              <a:rPr lang="cs-CZ" dirty="0" smtClean="0"/>
              <a:t> </a:t>
            </a:r>
            <a:r>
              <a:rPr lang="cs-CZ" dirty="0" err="1" smtClean="0"/>
              <a:t>illicita</a:t>
            </a:r>
            <a:r>
              <a:rPr lang="cs-CZ" dirty="0" smtClean="0"/>
              <a:t> a pokouší se křesťany, v této době již velmi početné, zapojit do struktur impéria.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4. </a:t>
            </a:r>
            <a:r>
              <a:rPr lang="cs-CZ" b="1" dirty="0" err="1" smtClean="0"/>
              <a:t>Konstantinovská</a:t>
            </a:r>
            <a:r>
              <a:rPr lang="cs-CZ" b="1" dirty="0" smtClean="0"/>
              <a:t> éra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1628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95306"/>
            <a:ext cx="842968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Roku 320 církev jako organizace získává právní subjektivitu, stává se tedy právnickou osobou. To je významné zejména s ohledem na církevní majetek.</a:t>
            </a:r>
          </a:p>
          <a:p>
            <a:r>
              <a:rPr lang="cs-CZ" dirty="0" smtClean="0"/>
              <a:t>Císař zasahuje i do doktrinálních otázek a roku 325 svolává do </a:t>
            </a:r>
            <a:r>
              <a:rPr lang="cs-CZ" dirty="0" err="1" smtClean="0"/>
              <a:t>Nikaie</a:t>
            </a:r>
            <a:r>
              <a:rPr lang="cs-CZ" dirty="0" smtClean="0"/>
              <a:t> koncil.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Constantinus</a:t>
            </a:r>
            <a:r>
              <a:rPr lang="cs-CZ" dirty="0" smtClean="0"/>
              <a:t> zakládá také nové hlavní město říše, Konstantinopol, křesťanské město, které má nahradit Řím, město v této době převážně pohanské. Sám se křesťanem stává až krátce před smrtí. </a:t>
            </a:r>
          </a:p>
          <a:p>
            <a:endParaRPr lang="cs-CZ" dirty="0" smtClean="0"/>
          </a:p>
          <a:p>
            <a:r>
              <a:rPr lang="cs-CZ" dirty="0" smtClean="0"/>
              <a:t>Za vlády </a:t>
            </a:r>
            <a:r>
              <a:rPr lang="cs-CZ" dirty="0" err="1" smtClean="0"/>
              <a:t>násl</a:t>
            </a:r>
            <a:r>
              <a:rPr lang="cs-CZ" dirty="0" smtClean="0"/>
              <a:t>. </a:t>
            </a:r>
            <a:r>
              <a:rPr lang="cs-CZ" dirty="0" err="1" smtClean="0"/>
              <a:t>císačů</a:t>
            </a:r>
            <a:r>
              <a:rPr lang="cs-CZ" dirty="0" smtClean="0"/>
              <a:t> (380–395) se křesťanství stává fakticky i právně státním náboženstvím. 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4. </a:t>
            </a:r>
            <a:r>
              <a:rPr lang="cs-CZ" b="1" dirty="0" err="1" smtClean="0"/>
              <a:t>Konstantinovská</a:t>
            </a:r>
            <a:r>
              <a:rPr lang="cs-CZ" b="1" dirty="0" smtClean="0"/>
              <a:t> éra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2000240"/>
            <a:ext cx="421484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467544" y="6165304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772816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Dějiny (církve) mají </a:t>
            </a:r>
            <a:r>
              <a:rPr lang="cs-CZ" sz="3200" b="1" dirty="0" smtClean="0"/>
              <a:t>smysl </a:t>
            </a:r>
            <a:r>
              <a:rPr lang="cs-CZ" sz="3200" dirty="0" smtClean="0"/>
              <a:t>a Pán Bůh nás z ní chce něčemu </a:t>
            </a:r>
            <a:r>
              <a:rPr lang="cs-CZ" sz="3200" b="1" dirty="0" smtClean="0"/>
              <a:t>naučit</a:t>
            </a:r>
          </a:p>
          <a:p>
            <a:pPr>
              <a:buFont typeface="Arial" pitchFamily="34" charset="0"/>
              <a:buChar char="•"/>
            </a:pPr>
            <a:endParaRPr lang="cs-CZ" sz="32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Když je nouze nejvyšší, </a:t>
            </a:r>
            <a:r>
              <a:rPr lang="cs-CZ" sz="3200" b="1" dirty="0" smtClean="0"/>
              <a:t>pomoc Boží nejbližší </a:t>
            </a:r>
            <a:r>
              <a:rPr lang="cs-CZ" sz="3200" dirty="0" smtClean="0"/>
              <a:t>(Bůh dává hlad po sobě samém)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536" y="54867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ea typeface="Times New Roman" pitchFamily="18" charset="0"/>
                <a:cs typeface="Arial" pitchFamily="34" charset="0"/>
              </a:rPr>
              <a:t>Historia</a:t>
            </a:r>
            <a:r>
              <a:rPr lang="cs-CZ" sz="4000" b="1" dirty="0" smtClean="0">
                <a:ea typeface="Times New Roman" pitchFamily="18" charset="0"/>
                <a:cs typeface="Arial" pitchFamily="34" charset="0"/>
              </a:rPr>
              <a:t> magistra vitae</a:t>
            </a:r>
            <a:endParaRPr lang="cs-CZ" sz="60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95306"/>
            <a:ext cx="84296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0. apoštolský sněm: Shromáždění apoštolů a starších v Jeruzalémě r. 49, Sk 15,6-29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Osm starověkých ekumenických sněmů:</a:t>
            </a:r>
          </a:p>
          <a:p>
            <a:r>
              <a:rPr lang="cs-CZ" dirty="0" smtClean="0"/>
              <a:t>1. První </a:t>
            </a:r>
            <a:r>
              <a:rPr lang="cs-CZ" dirty="0" err="1" smtClean="0"/>
              <a:t>nicejský</a:t>
            </a:r>
            <a:r>
              <a:rPr lang="cs-CZ" dirty="0" smtClean="0"/>
              <a:t>. </a:t>
            </a:r>
            <a:r>
              <a:rPr lang="cs-CZ" dirty="0" err="1" smtClean="0"/>
              <a:t>Nicea</a:t>
            </a:r>
            <a:r>
              <a:rPr lang="cs-CZ" dirty="0" smtClean="0"/>
              <a:t> (</a:t>
            </a:r>
            <a:r>
              <a:rPr lang="cs-CZ" dirty="0" err="1" smtClean="0"/>
              <a:t>Νίκαια</a:t>
            </a:r>
            <a:r>
              <a:rPr lang="cs-CZ" dirty="0" smtClean="0"/>
              <a:t> = </a:t>
            </a:r>
            <a:r>
              <a:rPr lang="cs-CZ" dirty="0" err="1" smtClean="0"/>
              <a:t>Nikaja</a:t>
            </a:r>
            <a:r>
              <a:rPr lang="cs-CZ" dirty="0" smtClean="0"/>
              <a:t>, </a:t>
            </a:r>
            <a:r>
              <a:rPr lang="cs-CZ" dirty="0" err="1" smtClean="0"/>
              <a:t>Nicaea</a:t>
            </a:r>
            <a:r>
              <a:rPr lang="cs-CZ" dirty="0" smtClean="0"/>
              <a:t>, dnes </a:t>
            </a:r>
            <a:r>
              <a:rPr lang="cs-CZ" dirty="0" err="1" smtClean="0"/>
              <a:t>Iznik</a:t>
            </a:r>
            <a:r>
              <a:rPr lang="cs-CZ" dirty="0" smtClean="0"/>
              <a:t> v Turecku. </a:t>
            </a:r>
          </a:p>
          <a:p>
            <a:r>
              <a:rPr lang="cs-CZ" dirty="0" smtClean="0"/>
              <a:t>325. </a:t>
            </a:r>
            <a:r>
              <a:rPr lang="cs-CZ" dirty="0" err="1" smtClean="0"/>
              <a:t>Nicejské</a:t>
            </a:r>
            <a:r>
              <a:rPr lang="cs-CZ" dirty="0" smtClean="0"/>
              <a:t> vyznání víry proti </a:t>
            </a:r>
            <a:r>
              <a:rPr lang="cs-CZ" dirty="0" err="1" smtClean="0"/>
              <a:t>Ariovi</a:t>
            </a:r>
            <a:r>
              <a:rPr lang="cs-CZ" dirty="0" smtClean="0"/>
              <a:t>: rovnost božských osob Syna s Otcem, Syn s Otcem stejné podstaty.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2. První cařihradský. Cařihrad - Konstantinopol - Istanbul. </a:t>
            </a:r>
          </a:p>
          <a:p>
            <a:r>
              <a:rPr lang="cs-CZ" dirty="0" smtClean="0"/>
              <a:t>381. </a:t>
            </a:r>
            <a:r>
              <a:rPr lang="cs-CZ" dirty="0" err="1" smtClean="0"/>
              <a:t>Nicejsko</a:t>
            </a:r>
            <a:r>
              <a:rPr lang="cs-CZ" dirty="0" smtClean="0"/>
              <a:t>-cařihradské vyznání víry: božství Ducha Svatého,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Efezský</a:t>
            </a:r>
            <a:r>
              <a:rPr lang="cs-CZ" dirty="0" smtClean="0"/>
              <a:t>. </a:t>
            </a:r>
            <a:r>
              <a:rPr lang="cs-CZ" dirty="0" err="1" smtClean="0"/>
              <a:t>Efez</a:t>
            </a:r>
            <a:r>
              <a:rPr lang="cs-CZ" dirty="0" smtClean="0"/>
              <a:t> </a:t>
            </a:r>
          </a:p>
          <a:p>
            <a:r>
              <a:rPr lang="cs-CZ" dirty="0" smtClean="0"/>
              <a:t>431. Proti cařihradskému patriarchovi </a:t>
            </a:r>
            <a:r>
              <a:rPr lang="cs-CZ" dirty="0" err="1" smtClean="0"/>
              <a:t>Nestoriovi</a:t>
            </a:r>
            <a:r>
              <a:rPr lang="cs-CZ" dirty="0" smtClean="0"/>
              <a:t>: Panna Maria je Bohorodička, nikoli jenom matka Ježíšova.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5. Starověké koncily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95306"/>
            <a:ext cx="842968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4. Chalcedonský. </a:t>
            </a:r>
          </a:p>
          <a:p>
            <a:r>
              <a:rPr lang="cs-CZ" dirty="0" smtClean="0"/>
              <a:t>Chalcedon 451: </a:t>
            </a:r>
          </a:p>
          <a:p>
            <a:r>
              <a:rPr lang="cs-CZ" dirty="0" smtClean="0"/>
              <a:t>Kristus je pravý Bůh a pravý člověk, má tedy dvě přirozenosti,  Nejslavnější sněm starověku.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5. Druhý cařihradský. 553. Odsouzení teologické školy antiošské jako pokus o smír s monofyzity.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6. Třetí cařihradský. 7.11. 630 - 16. 9. 631. Odsouzení nauky o jedné vůli Kristově tzv. </a:t>
            </a:r>
            <a:r>
              <a:rPr lang="cs-CZ" dirty="0" err="1" smtClean="0"/>
              <a:t>monotheletizmu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7. Druhý </a:t>
            </a:r>
            <a:r>
              <a:rPr lang="cs-CZ" dirty="0" err="1" smtClean="0"/>
              <a:t>nicejský</a:t>
            </a:r>
            <a:r>
              <a:rPr lang="cs-CZ" dirty="0" smtClean="0"/>
              <a:t>. 787. Odsouzení obrazoborectví - ikonoklasmu.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8. Čtvrtý cařihradský. </a:t>
            </a:r>
          </a:p>
          <a:p>
            <a:r>
              <a:rPr lang="cs-CZ" dirty="0" smtClean="0"/>
              <a:t>870. dočasný smír Konstantinopolu s Římem.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Stanoveno pořadí patriarchátů: 1. Řím, 2. Konstantinopol, 3. Alexandrie, 4. Antiochie, 5. Jeruzalém.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5. Starověké koncily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2500306"/>
            <a:ext cx="5786478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5"/>
            <a:ext cx="6786610" cy="481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143800" cy="473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18373"/>
            <a:ext cx="842968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 Arianismus u Germánů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Wulfila</a:t>
            </a:r>
            <a:r>
              <a:rPr lang="cs-CZ" dirty="0" smtClean="0"/>
              <a:t> nebo </a:t>
            </a:r>
            <a:r>
              <a:rPr lang="cs-CZ" dirty="0" err="1" smtClean="0"/>
              <a:t>Ulfilas</a:t>
            </a:r>
            <a:r>
              <a:rPr lang="cs-CZ" dirty="0" smtClean="0"/>
              <a:t> (asi 311 – 383) byl biskup, misionář a překladatel, který úspěšně šířil ariánské křesťanství mezi Góty. Byl Gót nebo poloviční Gót. </a:t>
            </a:r>
          </a:p>
          <a:p>
            <a:endParaRPr lang="cs-CZ" dirty="0" smtClean="0"/>
          </a:p>
          <a:p>
            <a:r>
              <a:rPr lang="cs-CZ" dirty="0" smtClean="0"/>
              <a:t>Působil jako misionář mezi Góty sídlící v severním Černomoří. Přeložil značnou část Bible z řečtiny do gótštiny. Jeho překlad je unikátním dokladem staré germánštiny. </a:t>
            </a:r>
          </a:p>
          <a:p>
            <a:endParaRPr lang="cs-CZ" dirty="0" smtClean="0"/>
          </a:p>
          <a:p>
            <a:r>
              <a:rPr lang="cs-CZ" dirty="0" err="1" smtClean="0"/>
              <a:t>Wulfila</a:t>
            </a:r>
            <a:r>
              <a:rPr lang="cs-CZ" dirty="0" smtClean="0"/>
              <a:t> pokřtil mnohé Vizigóty a Ostrogóty. Křesťanství mezi nimi šířil v ariánské podobě. Když Gótové později pronikli do západního Středomoří a založili tady své říše, lišili se svým vyznáním.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21" y="1357298"/>
            <a:ext cx="779419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1"/>
            <a:ext cx="6286544" cy="45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18373"/>
            <a:ext cx="842968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 </a:t>
            </a:r>
            <a:r>
              <a:rPr lang="cs-CZ" b="1" dirty="0" err="1" smtClean="0"/>
              <a:t>Iroskotská</a:t>
            </a:r>
            <a:r>
              <a:rPr lang="cs-CZ" b="1" dirty="0" smtClean="0"/>
              <a:t> a anglická církev a její misie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V Irsku se křesťanství objevuje již před rokem 400. Za vlastního misionáře Irska je však považován až Patrik (385–461).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Pro ostrov byl typický mnišský charakter zdejšího církevního života. Rozkvět klášterního života byl takový, že se Irsko v 6. století nazývalo ostrov svatých, ostrov učitelů.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Irští mniši nebyli vzdáleni světu, ale snažili se následovat Krista. Jejich  ideálem bylo: „pro Krista bez vlasti, a přece všude doma“. Na svých cestách po Evropě putovali Galií, Itálií a Germánií až do Panonie. 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58"/>
            <a:ext cx="6381778" cy="478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467544" y="6165304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670611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Mnohé věci v dějinách se opakuje, </a:t>
            </a:r>
            <a:r>
              <a:rPr lang="cs-CZ" sz="3200" b="1" dirty="0" smtClean="0"/>
              <a:t>máme se poučit</a:t>
            </a:r>
            <a:r>
              <a:rPr lang="cs-CZ" sz="3200" dirty="0" smtClean="0"/>
              <a:t> Boží hodiny neběží podle našich letopočtů, ale vše se od počátku blíží ke </a:t>
            </a:r>
            <a:r>
              <a:rPr lang="cs-CZ" sz="3200" b="1" dirty="0" smtClean="0"/>
              <a:t>svému cíli a </a:t>
            </a:r>
            <a:r>
              <a:rPr lang="cs-CZ" sz="3200" dirty="0" smtClean="0"/>
              <a:t>to v určitých etapách a časech </a:t>
            </a:r>
            <a:r>
              <a:rPr lang="cs-CZ" sz="3200" dirty="0" smtClean="0"/>
              <a:t>(vše pod nebe má správný čas…)</a:t>
            </a:r>
            <a:endParaRPr lang="cs-CZ" sz="32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536" y="54867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ea typeface="Times New Roman" pitchFamily="18" charset="0"/>
                <a:cs typeface="Arial" pitchFamily="34" charset="0"/>
              </a:rPr>
              <a:t>Historia</a:t>
            </a:r>
            <a:r>
              <a:rPr lang="cs-CZ" sz="4000" b="1" dirty="0" smtClean="0">
                <a:ea typeface="Times New Roman" pitchFamily="18" charset="0"/>
                <a:cs typeface="Arial" pitchFamily="34" charset="0"/>
              </a:rPr>
              <a:t> magistra vitae</a:t>
            </a:r>
            <a:endParaRPr lang="cs-CZ" sz="60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18373"/>
            <a:ext cx="84296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V Anglii </a:t>
            </a:r>
          </a:p>
          <a:p>
            <a:r>
              <a:rPr lang="cs-CZ" dirty="0" smtClean="0"/>
              <a:t>existovalo křesťanství již v římské době, avšak po zániku římské organizace odsud vymizelo i křesťanství. Misie do Anglie probíhala ze dvou směrů – z Irska a z Říma.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Papež Řehoř Veliký vyslal roku 596 do Anglie Augustina z Canterbury spolu se 40 mnichy; Augustin roku 597 pokřtil kentského krále a s ním podle pramenů dalších 10 tisíc osob. Anglické kláštery se staly místem duchovního i vědeckého života.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I anglická církev byla misijně činná; jedním z prvních anglosaských misionářů je </a:t>
            </a:r>
            <a:r>
              <a:rPr lang="cs-CZ" dirty="0" err="1" smtClean="0"/>
              <a:t>Wilfried</a:t>
            </a:r>
            <a:r>
              <a:rPr lang="cs-CZ" dirty="0" smtClean="0"/>
              <a:t> z Yorku, který kázal Frísům; pod jeho vedením zahájil práci i apoštol Německa Bonifác.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18373"/>
            <a:ext cx="842968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Itálie</a:t>
            </a:r>
          </a:p>
          <a:p>
            <a:r>
              <a:rPr lang="cs-CZ" b="1" dirty="0" smtClean="0"/>
              <a:t>Řehoř I. Veliký, </a:t>
            </a:r>
            <a:r>
              <a:rPr lang="cs-CZ" dirty="0" smtClean="0"/>
              <a:t>papežem katolické církve (590 - 604). Je považován za jednoho ze zakladatelů světské moci papežské. Kromě nejvyšší duchovní funkce byl také známým církevním učitelem a autorem. </a:t>
            </a:r>
          </a:p>
          <a:p>
            <a:endParaRPr lang="cs-CZ" dirty="0" smtClean="0"/>
          </a:p>
          <a:p>
            <a:r>
              <a:rPr lang="cs-CZ" dirty="0" smtClean="0"/>
              <a:t>Řehoř pocházel z významné patricijské. Papežem byl zvolen – dle tradice proti své vůli.</a:t>
            </a:r>
          </a:p>
          <a:p>
            <a:r>
              <a:rPr lang="cs-CZ" dirty="0" smtClean="0"/>
              <a:t>Vynaložil obrovské úsilí při mírových jednáních, zároveň nechal opevnit města, která byla nejvíce ohrožena jejich vpády (tak vzniklo jádro budoucího papežského státu).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Mír s </a:t>
            </a:r>
            <a:r>
              <a:rPr lang="cs-CZ" dirty="0" err="1" smtClean="0"/>
              <a:t>langobardským</a:t>
            </a:r>
            <a:r>
              <a:rPr lang="cs-CZ" dirty="0" smtClean="0"/>
              <a:t> králem se mu podařilo vykoupit značným množstvím zlata. Neměl zájem o intrikářství kvůli moci a měl snahu řešit spory mírovou. Chtěl, aby církev byla zároveň institucí významně pečující o nemocné a chudé. </a:t>
            </a:r>
          </a:p>
          <a:p>
            <a:endParaRPr lang="cs-CZ" dirty="0" smtClean="0"/>
          </a:p>
          <a:p>
            <a:r>
              <a:rPr lang="cs-CZ" dirty="0" smtClean="0"/>
              <a:t>Zároveň také věřil, že doba nesnází, zatížená množstvím různých pohrom, je předzvěstí blížícího se konce světa. Reformoval mešní liturgii, tzv. Gregoriánský chorál.</a:t>
            </a:r>
          </a:p>
          <a:p>
            <a:r>
              <a:rPr lang="cs-CZ" dirty="0" smtClean="0"/>
              <a:t>Jeho spisy mají výrazně pastorační a praktický charakter. Je jedním z učitelů církve.</a:t>
            </a:r>
          </a:p>
          <a:p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6. Církev a stěhování národů. Šíření západní církve v 5.-7. století.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58740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2928934"/>
            <a:ext cx="5786478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000108"/>
            <a:ext cx="842968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Frankové</a:t>
            </a:r>
            <a:r>
              <a:rPr lang="cs-CZ" dirty="0" smtClean="0"/>
              <a:t> jako jediný z germánských kmenů přijali křesťanství v katolické podobě roku 486 (</a:t>
            </a:r>
            <a:r>
              <a:rPr lang="cs-CZ" dirty="0" err="1" smtClean="0"/>
              <a:t>Chlodvik</a:t>
            </a:r>
            <a:r>
              <a:rPr lang="cs-CZ" dirty="0" smtClean="0"/>
              <a:t>)!</a:t>
            </a:r>
          </a:p>
          <a:p>
            <a:r>
              <a:rPr lang="cs-CZ" dirty="0" smtClean="0"/>
              <a:t> </a:t>
            </a:r>
          </a:p>
          <a:p>
            <a:r>
              <a:rPr lang="cs-CZ" b="1" dirty="0" smtClean="0"/>
              <a:t> Karel Veliký</a:t>
            </a:r>
          </a:p>
          <a:p>
            <a:r>
              <a:rPr lang="cs-CZ" dirty="0" smtClean="0"/>
              <a:t> Hlavní náplní Karlova panování byly výboje, za nichž se franský stát nebývale rozšířil.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Franská říše </a:t>
            </a:r>
            <a:r>
              <a:rPr lang="cs-CZ" dirty="0" err="1" smtClean="0"/>
              <a:t>Karlovců</a:t>
            </a:r>
            <a:r>
              <a:rPr lang="cs-CZ" dirty="0" smtClean="0"/>
              <a:t> se postupně stala rozhodující mocností v západní Evropě a protiváhou byzantské říše na východě. </a:t>
            </a:r>
          </a:p>
          <a:p>
            <a:r>
              <a:rPr lang="cs-CZ" dirty="0" smtClean="0"/>
              <a:t>Roku 800 korunoval papež Lev III. v Římě Karla Velikého císařem. Tak byla na západě obnovena římská říše. Středověký římský císař se měl stát vládcem a ochráncem všech západních křesťanů</a:t>
            </a:r>
          </a:p>
          <a:p>
            <a:r>
              <a:rPr lang="cs-CZ" dirty="0" smtClean="0"/>
              <a:t> Dvůr Karla Velikého se stal významným střediskem kultury. Snaha po obnově kulturního života bývá nazývána karolinskou renesancí. Dala však pevné základy dalšímu vývoji kultury a umění, který později dospěl k vytvoření románského slohu.</a:t>
            </a:r>
          </a:p>
          <a:p>
            <a:r>
              <a:rPr lang="cs-CZ" dirty="0" smtClean="0"/>
              <a:t>Novými nositeli kultury se staly především kláštery.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Ve franských klášterech bylo v době Karla Velikého vytvořeno nové písmo, které se nazývá karolinská minuskula. Z karolinské minuskuly vznikla později latinka. 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7. Církev v době merovejské, </a:t>
            </a:r>
            <a:r>
              <a:rPr lang="cs-CZ" b="1" dirty="0" err="1" smtClean="0"/>
              <a:t>karlovské</a:t>
            </a:r>
            <a:r>
              <a:rPr lang="cs-CZ" b="1" dirty="0" smtClean="0"/>
              <a:t> a </a:t>
            </a:r>
            <a:r>
              <a:rPr lang="cs-CZ" b="1" dirty="0" err="1" smtClean="0"/>
              <a:t>pokarlovské</a:t>
            </a:r>
            <a:r>
              <a:rPr lang="cs-CZ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7. Církev v době merovejské, </a:t>
            </a:r>
            <a:r>
              <a:rPr lang="cs-CZ" b="1" dirty="0" err="1" smtClean="0"/>
              <a:t>karlovské</a:t>
            </a:r>
            <a:r>
              <a:rPr lang="cs-CZ" b="1" dirty="0" smtClean="0"/>
              <a:t> a </a:t>
            </a:r>
            <a:r>
              <a:rPr lang="cs-CZ" b="1" dirty="0" err="1" smtClean="0"/>
              <a:t>pokarlovské</a:t>
            </a:r>
            <a:r>
              <a:rPr lang="cs-CZ" b="1" dirty="0" smtClean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67676"/>
            <a:ext cx="6129354" cy="473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635279"/>
            <a:ext cx="1856912" cy="172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3357562"/>
            <a:ext cx="5786478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Pravděpodobně po roce 860 vyslal </a:t>
            </a:r>
            <a:r>
              <a:rPr lang="cs-CZ" b="1" dirty="0" smtClean="0"/>
              <a:t>Rastislav </a:t>
            </a:r>
            <a:r>
              <a:rPr lang="cs-CZ" dirty="0" smtClean="0"/>
              <a:t>poselstvo k papeži </a:t>
            </a:r>
            <a:r>
              <a:rPr lang="cs-CZ" b="1" dirty="0" smtClean="0"/>
              <a:t>Mikuláši I. </a:t>
            </a:r>
            <a:r>
              <a:rPr lang="cs-CZ" dirty="0" smtClean="0"/>
              <a:t>a požádal jej o „učitele“, který měl zajistit prohloubení křesťanské víry na Velké Moravě. Jeho odpověď na Rostislavovu žádost byla pravděpodobně negativní.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Po neúspěchu v Římě vyslal Rostislav obdobné poselstvo k byzantskému císaři </a:t>
            </a:r>
            <a:r>
              <a:rPr lang="cs-CZ" b="1" dirty="0" smtClean="0"/>
              <a:t>Michalovi III.</a:t>
            </a:r>
            <a:r>
              <a:rPr lang="cs-CZ" dirty="0" smtClean="0"/>
              <a:t>, který na Moravu vyslal misii vedenou jedním z tehdy nejvýznamnějších byzantských učenců </a:t>
            </a:r>
            <a:r>
              <a:rPr lang="cs-CZ" b="1" dirty="0" smtClean="0"/>
              <a:t>Konstantinem a jeho bratrem Metodějem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Ti položili nezbytné základy pro následné budování samostatné církevní organizace. Konstantin také vytvořil nejstarší staroslovanské písmo - </a:t>
            </a:r>
            <a:r>
              <a:rPr lang="cs-CZ" b="1" dirty="0" smtClean="0"/>
              <a:t>Hlaholici</a:t>
            </a:r>
            <a:r>
              <a:rPr lang="cs-CZ" dirty="0" smtClean="0"/>
              <a:t>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Po smrti Metodějově (885) byl Svatopluk žáky bratrů Konstantina a Metoděje ze země vyhnal a začal podporovat latinskou (tj. západní) liturgii namísto staroslověnské.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8. Cyrilometodějství a počátky christianizace Čech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3857628"/>
            <a:ext cx="4143404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Rozkol 1054 = vzájemná exkomunikace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Důvody schizmatu:</a:t>
            </a:r>
          </a:p>
          <a:p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duchovní rozdíly mezi východní (řeckou) a západní (latinskou) civilizací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spory teologické (</a:t>
            </a:r>
            <a:r>
              <a:rPr lang="cs-CZ" dirty="0" err="1" smtClean="0"/>
              <a:t>Filioque</a:t>
            </a:r>
            <a:r>
              <a:rPr lang="cs-CZ" dirty="0" smtClean="0"/>
              <a:t> = Duch Svatý z Otce i Syna vychází)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spory liturgické (používání nekvašeného chleba na západě, zpěv Aleluja v postní době na východě), spory o povinný kněžský celibát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růst moci papežství a „emancipace západu“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různé pojetí postavení církve na východě a na západě (na východě v područí císaře, na západě emancipovaná)</a:t>
            </a:r>
          </a:p>
          <a:p>
            <a:endParaRPr lang="cs-CZ" dirty="0" smtClean="0"/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schizma se rozšířilo na všechny církve byzantského obřadu: Bulharsko, Srbsko, Rumunsko, Ukrajinu a Rusko. Církev se rozdělila na západní (římskokatolickou) a východní (pravoslavnou, ortodoxní).</a:t>
            </a:r>
          </a:p>
          <a:p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9. Rozkol církve roku 1054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57158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947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4286256"/>
            <a:ext cx="4143404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Řeholní život má svůj počátek v Egyptě koncem 3. stol. Mniši žili zpočátku jednotlivě, později se sdružovali do větších společenství.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První pravidla společného života egyptských mnichů sestavil </a:t>
            </a:r>
            <a:r>
              <a:rPr lang="cs-CZ" b="1" dirty="0" err="1" smtClean="0"/>
              <a:t>Pachomius</a:t>
            </a:r>
            <a:r>
              <a:rPr lang="cs-CZ" b="1" dirty="0" smtClean="0"/>
              <a:t> </a:t>
            </a:r>
            <a:r>
              <a:rPr lang="cs-CZ" dirty="0" smtClean="0"/>
              <a:t>(+ asi 346).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V západní Evropě se prosadila řehole </a:t>
            </a:r>
            <a:r>
              <a:rPr lang="cs-CZ" b="1" dirty="0" smtClean="0"/>
              <a:t>Benedikta (+ 547)</a:t>
            </a:r>
            <a:r>
              <a:rPr lang="cs-CZ" dirty="0" smtClean="0"/>
              <a:t>. Řády vznikaly hlavně ve středověku. Prvním západním řádem byli benediktini, posledním jezuité. V novověku vznikaly kongregace.</a:t>
            </a:r>
          </a:p>
          <a:p>
            <a:r>
              <a:rPr lang="cs-CZ" dirty="0" smtClean="0"/>
              <a:t> </a:t>
            </a:r>
          </a:p>
          <a:p>
            <a:r>
              <a:rPr lang="cs-CZ" b="1" dirty="0" smtClean="0"/>
              <a:t>Zásady</a:t>
            </a:r>
          </a:p>
          <a:p>
            <a:r>
              <a:rPr lang="cs-CZ" dirty="0" smtClean="0"/>
              <a:t>podpora celibátu a zpřísnění způsobu života ve všech klášterech</a:t>
            </a:r>
          </a:p>
          <a:p>
            <a:r>
              <a:rPr lang="cs-CZ" dirty="0" smtClean="0"/>
              <a:t>církev podřízena pouze papeži</a:t>
            </a:r>
          </a:p>
          <a:p>
            <a:r>
              <a:rPr lang="cs-CZ" dirty="0" smtClean="0"/>
              <a:t>samostatnost klášterů</a:t>
            </a:r>
          </a:p>
          <a:p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10. Mnišské reformy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10. Mnišské reformy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5881702" cy="441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Řehole:</a:t>
            </a:r>
          </a:p>
          <a:p>
            <a:r>
              <a:rPr lang="cs-CZ" dirty="0" smtClean="0"/>
              <a:t>1. benediktinská, 2. Augustiniánská (1059), 3. Dominikánská (Dominik 1216), 4. Františkánská (sv. František z </a:t>
            </a:r>
            <a:r>
              <a:rPr lang="cs-CZ" dirty="0" err="1" smtClean="0"/>
              <a:t>Assisi</a:t>
            </a:r>
            <a:r>
              <a:rPr lang="cs-CZ" dirty="0" smtClean="0"/>
              <a:t> 1209), 5. Cisterciáci - (sv. Robert a sv. Bernard z </a:t>
            </a:r>
            <a:r>
              <a:rPr lang="cs-CZ" dirty="0" err="1" smtClean="0"/>
              <a:t>Clairvaux</a:t>
            </a:r>
            <a:r>
              <a:rPr lang="cs-CZ" dirty="0" smtClean="0"/>
              <a:t> 1098)</a:t>
            </a:r>
          </a:p>
          <a:p>
            <a:r>
              <a:rPr lang="cs-CZ" dirty="0" smtClean="0"/>
              <a:t>6. jezuitská.</a:t>
            </a:r>
          </a:p>
          <a:p>
            <a:r>
              <a:rPr lang="cs-CZ" dirty="0" smtClean="0"/>
              <a:t>Kongregace - Salesiáni - (sv. Jan </a:t>
            </a:r>
            <a:r>
              <a:rPr lang="cs-CZ" dirty="0" err="1" smtClean="0"/>
              <a:t>Bosco</a:t>
            </a:r>
            <a:r>
              <a:rPr lang="cs-CZ" dirty="0" smtClean="0"/>
              <a:t> 1859)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Ženská „verze“ – ženské řády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Johanitky</a:t>
            </a:r>
            <a:r>
              <a:rPr lang="cs-CZ" dirty="0" smtClean="0"/>
              <a:t>, Řeholní </a:t>
            </a:r>
            <a:r>
              <a:rPr lang="cs-CZ" dirty="0" err="1" smtClean="0"/>
              <a:t>kanovnice</a:t>
            </a:r>
            <a:r>
              <a:rPr lang="cs-CZ" dirty="0" smtClean="0"/>
              <a:t> sv. Augustina, Premonstrátky, Benediktinky </a:t>
            </a:r>
          </a:p>
          <a:p>
            <a:r>
              <a:rPr lang="cs-CZ" dirty="0" smtClean="0"/>
              <a:t>Klarisky, </a:t>
            </a:r>
            <a:r>
              <a:rPr lang="cs-CZ" dirty="0" err="1" smtClean="0"/>
              <a:t>kongr</a:t>
            </a:r>
            <a:r>
              <a:rPr lang="cs-CZ" dirty="0" smtClean="0"/>
              <a:t>. Misionářky lásky - sestry Matky Terezy (MC, Matka Tereza </a:t>
            </a:r>
            <a:r>
              <a:rPr lang="cs-CZ" dirty="0" err="1" smtClean="0"/>
              <a:t>vl</a:t>
            </a:r>
            <a:r>
              <a:rPr lang="cs-CZ" dirty="0" smtClean="0"/>
              <a:t>. jménem </a:t>
            </a:r>
            <a:r>
              <a:rPr lang="cs-CZ" dirty="0" err="1" smtClean="0"/>
              <a:t>Ganxhe</a:t>
            </a:r>
            <a:r>
              <a:rPr lang="cs-CZ" dirty="0" smtClean="0"/>
              <a:t> </a:t>
            </a:r>
            <a:r>
              <a:rPr lang="cs-CZ" dirty="0" err="1" smtClean="0"/>
              <a:t>Agnes</a:t>
            </a:r>
            <a:r>
              <a:rPr lang="cs-CZ" dirty="0" smtClean="0"/>
              <a:t> </a:t>
            </a:r>
            <a:r>
              <a:rPr lang="cs-CZ" dirty="0" err="1" smtClean="0"/>
              <a:t>Bojaxhiu</a:t>
            </a:r>
            <a:r>
              <a:rPr lang="cs-CZ" dirty="0" smtClean="0"/>
              <a:t> 1949)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Řády měly obrovský vliv na evangelizaci, šíření Bible, vzdělání, kultivace krajiny, opravdové učednictví.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10. Mnišské reformy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4786322"/>
            <a:ext cx="4286280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Investitura = obsazování církevních úřadů: pravomoc jmenování arcibiskupů, biskupů, kanovníků, opatů a dalších osob s jejich uvedením do funkce.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Boj o investituru: kdo bude jmenovat církevní hodnostáře, zda církev nebo stát, znamenal zápas o nezávislost církve na světské moci.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Protagonisté boje o investituru:</a:t>
            </a:r>
          </a:p>
          <a:p>
            <a:r>
              <a:rPr lang="cs-CZ" dirty="0" smtClean="0"/>
              <a:t>1. Jindřich IV., německý král (1056-1106)</a:t>
            </a:r>
          </a:p>
          <a:p>
            <a:r>
              <a:rPr lang="cs-CZ" dirty="0" smtClean="0"/>
              <a:t>2. Řehoř VII., papež (1073-1085).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1122 Wormský konkordát mezi církví a císařstvím řešení investitury: biskupa zvolí kněží a jáhni (klérus), papež potvrdí (symbol duchovní moci: prsten a berla). Panovník uvede do držení světských statků a práv (symbol světské moci: žezlo). </a:t>
            </a:r>
          </a:p>
          <a:p>
            <a:r>
              <a:rPr lang="cs-CZ" dirty="0" smtClean="0"/>
              <a:t>Rozlišuje se tedy moc duchovní a moc světská.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11. Boj o investituru v období 11. a 12. století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1157-1177 další mocenský boj mezi císařstvím a papežstvím za císaře Fridricha Barbarossy (1152-1190) a papeže Alexandra III. (1159-1180).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Inocenc III. (1198-1216) - nejmocnější papež církevních dějin, za něho dosáhlo papežství nadvlády v Evropě.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Investitura – její vliv na:</a:t>
            </a:r>
          </a:p>
          <a:p>
            <a:r>
              <a:rPr lang="cs-CZ" dirty="0" smtClean="0"/>
              <a:t>1. uznání dvojí moci: duchovní a světské, císařství a papežství</a:t>
            </a:r>
          </a:p>
          <a:p>
            <a:r>
              <a:rPr lang="cs-CZ" dirty="0" smtClean="0"/>
              <a:t>2. sebeuvědomění církve: posílení univerzality a vlivu papeže</a:t>
            </a:r>
          </a:p>
          <a:p>
            <a:r>
              <a:rPr lang="cs-CZ" dirty="0" smtClean="0"/>
              <a:t>3. centralizace církve</a:t>
            </a:r>
          </a:p>
          <a:p>
            <a:r>
              <a:rPr lang="cs-CZ" dirty="0" smtClean="0"/>
              <a:t>4. zvýšení mravní úrovně kléru</a:t>
            </a:r>
          </a:p>
          <a:p>
            <a:r>
              <a:rPr lang="cs-CZ" dirty="0" smtClean="0"/>
              <a:t>5. prosazení celibátu duchovních 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11. Boj o investituru v období 11. a 12. století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5214950"/>
            <a:ext cx="4286280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12. Doba křížových výprav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215206" cy="45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1073 se Palestiny zmocnili Turci, podnět k tažení dal </a:t>
            </a:r>
            <a:r>
              <a:rPr lang="cs-CZ" dirty="0" err="1" smtClean="0"/>
              <a:t>byzancký</a:t>
            </a:r>
            <a:r>
              <a:rPr lang="cs-CZ" dirty="0" smtClean="0"/>
              <a:t> císař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1095 papež Urban II. (1088-1099) vyhlásil v </a:t>
            </a:r>
            <a:r>
              <a:rPr lang="cs-CZ" dirty="0" err="1" smtClean="0"/>
              <a:t>Clermontu</a:t>
            </a:r>
            <a:r>
              <a:rPr lang="cs-CZ" dirty="0" smtClean="0"/>
              <a:t> (již. Francie) křížovou výpravu na osvobození Božího hrobu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1096-1099 1. křížová výprava: dobyt Jeruzalém, založeno Království jeruzalémské a další malé křesťanské státy v okolí. Nejúspěšnější křížová výprava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1147-1149 2. křížová výprava: křesťanské vojsko zničeno v Malé Asii, krach výpravy přičten sv. Bernardovi z </a:t>
            </a:r>
            <a:r>
              <a:rPr lang="cs-CZ" dirty="0" err="1" smtClean="0"/>
              <a:t>Clairvaux</a:t>
            </a:r>
            <a:r>
              <a:rPr lang="cs-CZ" dirty="0" smtClean="0"/>
              <a:t>. Výpravy se zúčastnil český kníže a pozdější král Vladislav II.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1187 po prohrané bitvě u </a:t>
            </a:r>
            <a:r>
              <a:rPr lang="cs-CZ" dirty="0" err="1" smtClean="0"/>
              <a:t>Hattinu</a:t>
            </a:r>
            <a:r>
              <a:rPr lang="cs-CZ" dirty="0" smtClean="0"/>
              <a:t> (poblíž jez. </a:t>
            </a:r>
            <a:r>
              <a:rPr lang="cs-CZ" dirty="0" err="1" smtClean="0"/>
              <a:t>Genezaretského</a:t>
            </a:r>
            <a:r>
              <a:rPr lang="cs-CZ" dirty="0" smtClean="0"/>
              <a:t>) Jeruzalém ztracen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1189-1192 3. křížová výprava: po nešťastné smrti velitele výpravy císaře Fridricha Barbarossy (+1190) se výprava rozpadla. Bylo však dosaženo příměří se sultánem </a:t>
            </a:r>
            <a:r>
              <a:rPr lang="cs-CZ" dirty="0" err="1" smtClean="0"/>
              <a:t>Saladinem</a:t>
            </a:r>
            <a:r>
              <a:rPr lang="cs-CZ" dirty="0" smtClean="0"/>
              <a:t> (1192), možnost putovat do Jeruzaléma.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12. Doba křížových výprav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214290"/>
            <a:ext cx="421484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1202-1204 4. křížová výprava: místo do Svaté země táhli křižáci na Byzanc a dobyli Konstantinopol (1204). Na troskách Byzantské říše založili latinské císařství (1204-1261).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1212 křížová výprava dětí - neexistovala, je to zkomolená legenda.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1228-1229 5. křížová výprava pod císařem Fridrichem II. Jeruzalém vrácen křesťanům</a:t>
            </a:r>
          </a:p>
          <a:p>
            <a:r>
              <a:rPr lang="cs-CZ" dirty="0" smtClean="0"/>
              <a:t>1244 Jeruzalém natrvalo ztracen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1248-1254 6.křížová výprava: vojsko pod vedením francouzského krále Ludvíka IX. poraženo v Egyptě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1270 7. křížová výprava: Ludvík IX. v Tunisu zemřel na mor, výprava se rozpadla</a:t>
            </a:r>
          </a:p>
          <a:p>
            <a:r>
              <a:rPr lang="cs-CZ" dirty="0" smtClean="0"/>
              <a:t>1291 křižáci ztratili pevnost </a:t>
            </a:r>
            <a:r>
              <a:rPr lang="cs-CZ" dirty="0" err="1" smtClean="0"/>
              <a:t>Akko</a:t>
            </a:r>
            <a:r>
              <a:rPr lang="cs-CZ" dirty="0" smtClean="0"/>
              <a:t> v Palestině, konec křížových výprav.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12. Doba křížových výprav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Na ochranu poutníků vznikly rytířské řády</a:t>
            </a:r>
          </a:p>
          <a:p>
            <a:r>
              <a:rPr lang="cs-CZ" dirty="0" smtClean="0"/>
              <a:t>1. Němečtí rytíři (Jeruzalém 1190)</a:t>
            </a:r>
          </a:p>
          <a:p>
            <a:r>
              <a:rPr lang="cs-CZ" dirty="0" smtClean="0"/>
              <a:t>2. Maltézští rytíři =Johanité (Jeruzalém 1048)</a:t>
            </a:r>
          </a:p>
          <a:p>
            <a:r>
              <a:rPr lang="cs-CZ" dirty="0" smtClean="0"/>
              <a:t>3. Templáři (v  Jeruzalémě 1119)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Význam: přestože byly získána jen dočasná vítězství, lidem v Evropě se výrazně otevřel obzor, otevřeli se tzv. renesanci (Itálie, Francie)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12. Doba křížových výprav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357562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2531777" cy="25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5643578"/>
            <a:ext cx="4286280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1309 papež Klement V. (1305-1314) se usadil v Avignonu (v jižní Francii), začátek </a:t>
            </a:r>
            <a:r>
              <a:rPr lang="cs-CZ" dirty="0" err="1" smtClean="0"/>
              <a:t>tzv</a:t>
            </a:r>
            <a:r>
              <a:rPr lang="cs-CZ" dirty="0" smtClean="0"/>
              <a:t> "avignonského exilu" (1309-1378), politická závislost na králi Francie.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1377 papež Řehoř XI. se vrátil do Říma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1378, nástupcem zvolen Říman Urban VI. (1378-1389)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1378, zvolen protipapež Klement VII. (1378-1394), který odešel do Avignonu = vznik </a:t>
            </a:r>
            <a:r>
              <a:rPr lang="cs-CZ" b="1" dirty="0" smtClean="0"/>
              <a:t>schizmatu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cs-CZ" dirty="0" smtClean="0"/>
              <a:t>1378-1417).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Oba papežové byli přesvědčeni o své legitimitě, jmenovali biskupy. Západní křesťanství se rozdělilo.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13. Spor o papežské moci. </a:t>
            </a:r>
            <a:r>
              <a:rPr lang="cs-CZ" b="1" dirty="0" err="1" smtClean="0"/>
              <a:t>Konciliarismus</a:t>
            </a:r>
            <a:r>
              <a:rPr lang="cs-CZ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b="1" dirty="0" err="1" smtClean="0"/>
              <a:t>Konciliarismus</a:t>
            </a:r>
            <a:r>
              <a:rPr lang="cs-CZ" b="1" dirty="0" smtClean="0"/>
              <a:t>: </a:t>
            </a:r>
          </a:p>
          <a:p>
            <a:r>
              <a:rPr lang="cs-CZ" dirty="0" smtClean="0"/>
              <a:t>nejvyšším reprezentantem církve je koncil, papež je pouze jeho výkonným orgánem a je povinen mu skládat účty ze svého úřadování. </a:t>
            </a:r>
          </a:p>
          <a:p>
            <a:endParaRPr lang="cs-CZ" dirty="0" smtClean="0"/>
          </a:p>
          <a:p>
            <a:r>
              <a:rPr lang="cs-CZ" dirty="0" smtClean="0"/>
              <a:t>Papežství není původu božského, a proto koncil může papeže sesadit a jmenovat nového. Koncil tak stojí nad papežem. 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1409 </a:t>
            </a:r>
            <a:r>
              <a:rPr lang="cs-CZ" dirty="0" smtClean="0"/>
              <a:t>koncil v </a:t>
            </a:r>
            <a:r>
              <a:rPr lang="cs-CZ" b="1" dirty="0" smtClean="0"/>
              <a:t>Pise</a:t>
            </a:r>
            <a:r>
              <a:rPr lang="cs-CZ" dirty="0" smtClean="0"/>
              <a:t> sesadil oba papeže (římského a avignonského) a zvolil nového Alexandra V. Sesazení papežové však odmítli opustit svůj úřad. </a:t>
            </a:r>
          </a:p>
          <a:p>
            <a:endParaRPr lang="cs-CZ" dirty="0" smtClean="0"/>
          </a:p>
          <a:p>
            <a:r>
              <a:rPr lang="cs-CZ" dirty="0" smtClean="0"/>
              <a:t>Z dvojpapežství se stalo </a:t>
            </a:r>
            <a:r>
              <a:rPr lang="cs-CZ" dirty="0" err="1" smtClean="0"/>
              <a:t>trojpapežství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13. Spor o papežské moci. </a:t>
            </a:r>
            <a:r>
              <a:rPr lang="cs-CZ" b="1" dirty="0" err="1" smtClean="0"/>
              <a:t>Konciliarismus</a:t>
            </a:r>
            <a:r>
              <a:rPr lang="cs-CZ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1414 císař Zikmund Lucemburský svolal koncil do </a:t>
            </a:r>
            <a:r>
              <a:rPr lang="cs-CZ" b="1" dirty="0" smtClean="0"/>
              <a:t>Kostnice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Konciliarismus</a:t>
            </a:r>
            <a:r>
              <a:rPr lang="cs-CZ" dirty="0" smtClean="0"/>
              <a:t> se projevil na koncilu v Kostnici (1414-1418) a zejména na koncilu basilejském (1431-1449).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1417 za papeže zvolen </a:t>
            </a:r>
            <a:r>
              <a:rPr lang="cs-CZ" b="1" dirty="0" smtClean="0"/>
              <a:t>Martin V. </a:t>
            </a:r>
            <a:r>
              <a:rPr lang="cs-CZ" dirty="0" smtClean="0"/>
              <a:t>(1417-1431), ten došel všeobecného uznání (římský Řehoř XII. abdikoval, avignonský Benedikt XIII. ztratil stoupence, pisánský Jan XXIII. byl sesazen) = ukončení západního schizmatu.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Dějinný význam kostnického koncilu nespočíval v odsouzení a upálení M. Jana Husa, ale v překonání </a:t>
            </a:r>
            <a:r>
              <a:rPr lang="cs-CZ" dirty="0" err="1" smtClean="0"/>
              <a:t>trojpapežství</a:t>
            </a:r>
            <a:r>
              <a:rPr lang="cs-CZ" dirty="0" smtClean="0"/>
              <a:t>. Tím byl ukončen </a:t>
            </a:r>
            <a:r>
              <a:rPr lang="cs-CZ" b="1" dirty="0" smtClean="0"/>
              <a:t>rozkol trvající 39 let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13. Spor o papežské moci. </a:t>
            </a:r>
            <a:r>
              <a:rPr lang="cs-CZ" b="1" dirty="0" err="1" smtClean="0"/>
              <a:t>Konciliarismus</a:t>
            </a:r>
            <a:r>
              <a:rPr lang="cs-CZ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55688"/>
            <a:ext cx="84296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 </a:t>
            </a:r>
          </a:p>
          <a:p>
            <a:r>
              <a:rPr lang="cs-CZ" dirty="0" smtClean="0"/>
              <a:t>1414 císař Zikmund Lucemburský svolal koncil do </a:t>
            </a:r>
            <a:r>
              <a:rPr lang="cs-CZ" b="1" dirty="0" smtClean="0"/>
              <a:t>Kostnice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Konciliarismus</a:t>
            </a:r>
            <a:r>
              <a:rPr lang="cs-CZ" dirty="0" smtClean="0"/>
              <a:t> se projevil na koncilu v Kostnici (1414-1418) a zejména na koncilu basilejském (1431-1449).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1417 za papeže zvolen </a:t>
            </a:r>
            <a:r>
              <a:rPr lang="cs-CZ" b="1" dirty="0" smtClean="0"/>
              <a:t>Martin V. </a:t>
            </a:r>
            <a:r>
              <a:rPr lang="cs-CZ" dirty="0" smtClean="0"/>
              <a:t>(1417-1431), ten došel všeobecného uznání (římský Řehoř XII. abdikoval, avignonský Benedikt XIII. ztratil stoupence, pisánský Jan XXIII. byl sesazen) = ukončení západního schizmatu.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Dějinný význam kostnického koncilu nespočíval v odsouzení a upálení M. Jana Husa, ale v překonání </a:t>
            </a:r>
            <a:r>
              <a:rPr lang="cs-CZ" dirty="0" err="1" smtClean="0"/>
              <a:t>trojpapežství</a:t>
            </a:r>
            <a:r>
              <a:rPr lang="cs-CZ" dirty="0" smtClean="0"/>
              <a:t>. Tím byl ukončen </a:t>
            </a:r>
            <a:r>
              <a:rPr lang="cs-CZ" b="1" dirty="0" smtClean="0"/>
              <a:t>rozkol trvající 39 let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13. Spor o papežské moci. </a:t>
            </a:r>
            <a:r>
              <a:rPr lang="cs-CZ" b="1" dirty="0" err="1" smtClean="0"/>
              <a:t>Konciliarismus</a:t>
            </a:r>
            <a:r>
              <a:rPr lang="cs-CZ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063917"/>
            <a:ext cx="842968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1. Apoštolští otcové – být průkopníky, i když „přituhuje“ a před námi už nikdo není, jen za námi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2. Starokřesťanští bludaři - rozpoznat včas bludy a postavit se proti nim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3. Pronásledování křesťanů – nebát se dát se Bohu opravdu cele, nebát se utrpení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4. </a:t>
            </a:r>
            <a:r>
              <a:rPr lang="cs-CZ" b="1" dirty="0" err="1" smtClean="0"/>
              <a:t>Konstantinovská</a:t>
            </a:r>
            <a:r>
              <a:rPr lang="cs-CZ" b="1" dirty="0" smtClean="0"/>
              <a:t> éra  - správně vyhodnotit pokušení moci a peněz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5. Starověké koncily – hledat společně  a u Boha odpověď, sami nemusíme vyřešit nic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6. Církev a stěhování národů. Šíření západní církve v 5.-7. století.  - i když se zdá, že se všechno zhroutilo, Bůh tady má svou církev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 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Poučení?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063917"/>
            <a:ext cx="84296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7. Církev v době merovejské, </a:t>
            </a:r>
            <a:r>
              <a:rPr lang="cs-CZ" b="1" dirty="0" err="1" smtClean="0"/>
              <a:t>karlovské</a:t>
            </a:r>
            <a:r>
              <a:rPr lang="cs-CZ" b="1" dirty="0" smtClean="0"/>
              <a:t> a </a:t>
            </a:r>
            <a:r>
              <a:rPr lang="cs-CZ" b="1" dirty="0" err="1" smtClean="0"/>
              <a:t>pokarlovské</a:t>
            </a:r>
            <a:r>
              <a:rPr lang="cs-CZ" b="1" dirty="0" smtClean="0"/>
              <a:t> – nepohrdejme dnem malých začátků 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8. Cyrilometodějství a počátky christianizace Čech  - oběti přinášejí ovoce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9. Rozkol církve roku 1054  - pýcha vede k duchovnímu pádu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10. Mnišské reformy – obecenství je obrazem Boha (buňky se mohou množit)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11. Boj o investituru v období 11. a 12. století – i církev se může zaplést do pomíjitelných věcí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12. Doba křížových výprav – co to děláme pro větší Boží slávu?</a:t>
            </a:r>
          </a:p>
          <a:p>
            <a:r>
              <a:rPr lang="cs-CZ" b="1" dirty="0" smtClean="0"/>
              <a:t> </a:t>
            </a:r>
          </a:p>
          <a:p>
            <a:r>
              <a:rPr lang="cs-CZ" b="1" dirty="0" smtClean="0"/>
              <a:t>13. Spor o papežské moci. </a:t>
            </a:r>
            <a:r>
              <a:rPr lang="cs-CZ" b="1" dirty="0" err="1" smtClean="0"/>
              <a:t>Konciliarismus</a:t>
            </a:r>
            <a:r>
              <a:rPr lang="cs-CZ" b="1" dirty="0" smtClean="0"/>
              <a:t> – Bůh je svrchovaný a pracuje na obnově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Poučení?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57158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28670"/>
            <a:ext cx="842968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Křesťanství se stále více odlišuje od Judaismu, je stále viditelnější (v Římě)</a:t>
            </a:r>
          </a:p>
          <a:p>
            <a:pPr lvl="0"/>
            <a:r>
              <a:rPr lang="cs-CZ" dirty="0" smtClean="0"/>
              <a:t>Křesťanů přibývá</a:t>
            </a:r>
          </a:p>
          <a:p>
            <a:pPr lvl="0"/>
            <a:r>
              <a:rPr lang="cs-CZ" dirty="0" smtClean="0"/>
              <a:t>Pohané jsou nedůvěřiví</a:t>
            </a:r>
          </a:p>
          <a:p>
            <a:pPr lvl="0"/>
            <a:r>
              <a:rPr lang="cs-CZ" dirty="0" smtClean="0"/>
              <a:t>Židé na ně útočí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religio</a:t>
            </a:r>
            <a:r>
              <a:rPr lang="cs-CZ" dirty="0" smtClean="0"/>
              <a:t> </a:t>
            </a:r>
            <a:r>
              <a:rPr lang="cs-CZ" dirty="0" err="1" smtClean="0"/>
              <a:t>licita</a:t>
            </a:r>
            <a:r>
              <a:rPr lang="cs-CZ" dirty="0" smtClean="0"/>
              <a:t> (</a:t>
            </a:r>
            <a:r>
              <a:rPr lang="cs-CZ" dirty="0" err="1" smtClean="0"/>
              <a:t>náb</a:t>
            </a:r>
            <a:r>
              <a:rPr lang="cs-CZ" dirty="0" smtClean="0"/>
              <a:t>. povolené) x </a:t>
            </a:r>
            <a:r>
              <a:rPr lang="cs-CZ" dirty="0" err="1" smtClean="0"/>
              <a:t>religio</a:t>
            </a:r>
            <a:r>
              <a:rPr lang="cs-CZ" dirty="0" smtClean="0"/>
              <a:t> </a:t>
            </a:r>
            <a:r>
              <a:rPr lang="cs-CZ" dirty="0" err="1" smtClean="0"/>
              <a:t>illicita</a:t>
            </a:r>
            <a:r>
              <a:rPr lang="cs-CZ" dirty="0" smtClean="0"/>
              <a:t>  (n. nepovolené)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Doba apoštolských otců: r. 100 – 150</a:t>
            </a:r>
          </a:p>
          <a:p>
            <a:r>
              <a:rPr lang="cs-CZ" dirty="0" smtClean="0"/>
              <a:t> Klement Římský, </a:t>
            </a:r>
            <a:r>
              <a:rPr lang="cs-CZ" dirty="0" err="1" smtClean="0"/>
              <a:t>římský</a:t>
            </a:r>
            <a:r>
              <a:rPr lang="cs-CZ" dirty="0" smtClean="0"/>
              <a:t> biskup (+ 96 ?)</a:t>
            </a:r>
          </a:p>
          <a:p>
            <a:r>
              <a:rPr lang="cs-CZ" dirty="0" smtClean="0"/>
              <a:t>Ignác z Antiochie, biskup v Antiochii v Sýrii (+ Řím 110)</a:t>
            </a:r>
          </a:p>
          <a:p>
            <a:r>
              <a:rPr lang="cs-CZ" dirty="0" err="1" smtClean="0"/>
              <a:t>Polykarp</a:t>
            </a:r>
            <a:r>
              <a:rPr lang="cs-CZ" dirty="0" smtClean="0"/>
              <a:t> ze Smyrny, </a:t>
            </a:r>
            <a:r>
              <a:rPr lang="cs-CZ" dirty="0" err="1" smtClean="0"/>
              <a:t>smyrnenský</a:t>
            </a:r>
            <a:r>
              <a:rPr lang="cs-CZ" dirty="0" smtClean="0"/>
              <a:t> biskup (+ po 155, dnes v Turecku)</a:t>
            </a:r>
          </a:p>
          <a:p>
            <a:r>
              <a:rPr lang="cs-CZ" dirty="0" err="1" smtClean="0"/>
              <a:t>Papias</a:t>
            </a:r>
            <a:r>
              <a:rPr lang="cs-CZ" dirty="0" smtClean="0"/>
              <a:t> z </a:t>
            </a:r>
            <a:r>
              <a:rPr lang="cs-CZ" dirty="0" err="1" smtClean="0"/>
              <a:t>Hierapole</a:t>
            </a:r>
            <a:r>
              <a:rPr lang="cs-CZ" dirty="0" smtClean="0"/>
              <a:t>, biskup (+ rok 130, dnes v Turecku)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většinou přímí žáci apoštolů, většinou mučedníci, psali sborům (do </a:t>
            </a:r>
            <a:r>
              <a:rPr lang="cs-CZ" dirty="0" err="1" smtClean="0"/>
              <a:t>Korintu</a:t>
            </a:r>
            <a:r>
              <a:rPr lang="cs-CZ" dirty="0" smtClean="0"/>
              <a:t>…), očekávali brzký příchod JK, hájili čistotu učení (gnóze)</a:t>
            </a:r>
          </a:p>
          <a:p>
            <a:r>
              <a:rPr lang="cs-CZ" dirty="0" smtClean="0"/>
              <a:t> </a:t>
            </a:r>
          </a:p>
          <a:p>
            <a:r>
              <a:rPr lang="cs-CZ" i="1" dirty="0" smtClean="0"/>
              <a:t>Čím více nás kosíte, tím více je nás. Krev mučedníků je semenem křesťanů. </a:t>
            </a:r>
            <a:endParaRPr lang="cs-CZ" dirty="0" smtClean="0"/>
          </a:p>
          <a:p>
            <a:r>
              <a:rPr lang="cs-CZ" i="1" dirty="0" err="1" smtClean="0"/>
              <a:t>Tertullián</a:t>
            </a:r>
            <a:endParaRPr lang="cs-CZ" dirty="0" smtClean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1. Apoštolští otcové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57158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928670"/>
            <a:ext cx="84296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Doba církevních otců: v letech 150 – 604.</a:t>
            </a:r>
          </a:p>
          <a:p>
            <a:r>
              <a:rPr lang="cs-CZ" dirty="0" smtClean="0"/>
              <a:t> </a:t>
            </a:r>
          </a:p>
          <a:p>
            <a:r>
              <a:rPr lang="cs-CZ" dirty="0" err="1" smtClean="0"/>
              <a:t>Atanasius</a:t>
            </a:r>
            <a:r>
              <a:rPr lang="cs-CZ" dirty="0" smtClean="0"/>
              <a:t>, arcibiskup v Alexandrii v Egyptě (+ 375), odpůrce ariánů</a:t>
            </a:r>
          </a:p>
          <a:p>
            <a:r>
              <a:rPr lang="cs-CZ" dirty="0" err="1" smtClean="0"/>
              <a:t>Basil</a:t>
            </a:r>
            <a:r>
              <a:rPr lang="cs-CZ" dirty="0" smtClean="0"/>
              <a:t>, arcibiskup v </a:t>
            </a:r>
            <a:r>
              <a:rPr lang="cs-CZ" dirty="0" err="1" smtClean="0"/>
              <a:t>Cézareji</a:t>
            </a:r>
            <a:r>
              <a:rPr lang="cs-CZ" dirty="0" smtClean="0"/>
              <a:t> </a:t>
            </a:r>
            <a:r>
              <a:rPr lang="cs-CZ" dirty="0" err="1" smtClean="0"/>
              <a:t>Kappadocké</a:t>
            </a:r>
            <a:r>
              <a:rPr lang="cs-CZ" dirty="0" smtClean="0"/>
              <a:t> (+ 379, dnes v Turecku), zakladatel klášterního života na Východě</a:t>
            </a:r>
          </a:p>
          <a:p>
            <a:r>
              <a:rPr lang="cs-CZ" dirty="0" smtClean="0"/>
              <a:t>Řehoř </a:t>
            </a:r>
            <a:r>
              <a:rPr lang="cs-CZ" dirty="0" err="1" smtClean="0"/>
              <a:t>Naziánský</a:t>
            </a:r>
            <a:r>
              <a:rPr lang="cs-CZ" dirty="0" smtClean="0"/>
              <a:t>, patriarcha cařihradský (+ 389), vynikající kazatel</a:t>
            </a:r>
          </a:p>
          <a:p>
            <a:r>
              <a:rPr lang="cs-CZ" dirty="0" smtClean="0"/>
              <a:t>Jan Zlatoústý (</a:t>
            </a:r>
            <a:r>
              <a:rPr lang="cs-CZ" dirty="0" err="1" smtClean="0"/>
              <a:t>Chrysostomos</a:t>
            </a:r>
            <a:r>
              <a:rPr lang="cs-CZ" dirty="0" smtClean="0"/>
              <a:t>), patriarcha cařihradský (+ 407), kazatel, spisovatel, reformátor východní liturgie.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západní církevní otcové</a:t>
            </a:r>
          </a:p>
          <a:p>
            <a:r>
              <a:rPr lang="cs-CZ" dirty="0" smtClean="0"/>
              <a:t>Ambrož, biskup v Miláně v Itálii (+ 397)</a:t>
            </a:r>
          </a:p>
          <a:p>
            <a:r>
              <a:rPr lang="cs-CZ" dirty="0" smtClean="0"/>
              <a:t>Jeroným (+ 420), překladatel Písma sv. do latiny (Vulgáta)</a:t>
            </a:r>
          </a:p>
          <a:p>
            <a:r>
              <a:rPr lang="cs-CZ" dirty="0" smtClean="0"/>
              <a:t>Augustin, biskup v </a:t>
            </a:r>
            <a:r>
              <a:rPr lang="cs-CZ" dirty="0" err="1" smtClean="0"/>
              <a:t>Hippo</a:t>
            </a:r>
            <a:r>
              <a:rPr lang="cs-CZ" dirty="0" smtClean="0"/>
              <a:t> (+ 430, dnes v Alžírsku), Vyznání, O Božím městě</a:t>
            </a:r>
          </a:p>
          <a:p>
            <a:r>
              <a:rPr lang="cs-CZ" dirty="0" smtClean="0"/>
              <a:t>Řehoř Veliký, papež v letech 590-604, "služebník služebníků božích", Homilie, Dialogy, dopisy (800), gregoriánský chorál</a:t>
            </a:r>
          </a:p>
          <a:p>
            <a:r>
              <a:rPr lang="cs-CZ" dirty="0" smtClean="0"/>
              <a:t> 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1. Apoštolští otcové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146935"/>
            <a:ext cx="842968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Doba církevních otců: v letech 150 – 604.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Další církevní otcové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Ireneus</a:t>
            </a:r>
            <a:r>
              <a:rPr lang="cs-CZ" dirty="0" smtClean="0"/>
              <a:t> (</a:t>
            </a:r>
            <a:r>
              <a:rPr lang="cs-CZ" dirty="0" err="1" smtClean="0"/>
              <a:t>Irenej</a:t>
            </a:r>
            <a:r>
              <a:rPr lang="cs-CZ" dirty="0" smtClean="0"/>
              <a:t>) z Lyonu (+ 202, dnes ve Francii)</a:t>
            </a:r>
          </a:p>
          <a:p>
            <a:r>
              <a:rPr lang="cs-CZ" dirty="0" err="1" smtClean="0"/>
              <a:t>Tertullián</a:t>
            </a:r>
            <a:r>
              <a:rPr lang="cs-CZ" dirty="0" smtClean="0"/>
              <a:t> (+ po r. 220 v Kartágu, dnes v Tunisu)</a:t>
            </a:r>
          </a:p>
          <a:p>
            <a:r>
              <a:rPr lang="cs-CZ" dirty="0" smtClean="0"/>
              <a:t>Cyprián (+ v Kartágu 258)</a:t>
            </a:r>
          </a:p>
          <a:p>
            <a:r>
              <a:rPr lang="cs-CZ" dirty="0" smtClean="0"/>
              <a:t>Klement Alexandrijský (</a:t>
            </a:r>
            <a:r>
              <a:rPr lang="cs-CZ" dirty="0" err="1" smtClean="0"/>
              <a:t>vl</a:t>
            </a:r>
            <a:r>
              <a:rPr lang="cs-CZ" dirty="0" smtClean="0"/>
              <a:t>. </a:t>
            </a:r>
            <a:r>
              <a:rPr lang="cs-CZ" dirty="0" err="1" smtClean="0"/>
              <a:t>jm</a:t>
            </a:r>
            <a:r>
              <a:rPr lang="cs-CZ" dirty="0" smtClean="0"/>
              <a:t>. </a:t>
            </a:r>
            <a:r>
              <a:rPr lang="cs-CZ" dirty="0" err="1" smtClean="0"/>
              <a:t>Titus</a:t>
            </a:r>
            <a:r>
              <a:rPr lang="cs-CZ" dirty="0" smtClean="0"/>
              <a:t> Flavius </a:t>
            </a:r>
            <a:r>
              <a:rPr lang="cs-CZ" dirty="0" err="1" smtClean="0"/>
              <a:t>Clemens</a:t>
            </a:r>
            <a:r>
              <a:rPr lang="cs-CZ" dirty="0" smtClean="0"/>
              <a:t>, + před 216)</a:t>
            </a:r>
          </a:p>
          <a:p>
            <a:r>
              <a:rPr lang="cs-CZ" dirty="0" err="1" smtClean="0"/>
              <a:t>Órigenés</a:t>
            </a:r>
            <a:r>
              <a:rPr lang="cs-CZ" dirty="0" smtClean="0"/>
              <a:t> (+ 254)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Představují další generaci(e) křesťanských vůdců, mnozí zemřeli mučednickou smrtí</a:t>
            </a:r>
            <a:endParaRPr lang="cs-CZ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571480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1. Apoštolští otcové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28596" y="642918"/>
            <a:ext cx="421484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71500" y="6215082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BED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CÍRKVE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– Taková dlouhá cesta! Část I.</a:t>
            </a:r>
            <a:r>
              <a:rPr lang="cs-CZ" sz="1600" b="1" dirty="0" smtClean="0">
                <a:solidFill>
                  <a:srgbClr val="FF0000"/>
                </a:solidFill>
                <a:cs typeface="Arial" pitchFamily="34" charset="0"/>
              </a:rPr>
              <a:t>         </a:t>
            </a:r>
            <a:endParaRPr lang="cs-CZ" sz="1600" b="1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76438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 smtClean="0"/>
              <a:t>1. Apoštolští otcové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2. Starokřesťanští bludaři: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3. Pronásledování křesťanů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4. </a:t>
            </a:r>
            <a:r>
              <a:rPr lang="cs-CZ" sz="1500" b="1" dirty="0" err="1" smtClean="0"/>
              <a:t>Konstantinovská</a:t>
            </a:r>
            <a:r>
              <a:rPr lang="cs-CZ" sz="1500" b="1" dirty="0" smtClean="0"/>
              <a:t> éra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5. Starověké koncily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6. Církev a stěhování národů. Šíření západní církve v 5.-7. století.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7. Církev v době merovejské, </a:t>
            </a:r>
            <a:r>
              <a:rPr lang="cs-CZ" sz="1500" b="1" dirty="0" err="1" smtClean="0"/>
              <a:t>karlovské</a:t>
            </a:r>
            <a:r>
              <a:rPr lang="cs-CZ" sz="1500" b="1" dirty="0" smtClean="0"/>
              <a:t> a </a:t>
            </a:r>
            <a:r>
              <a:rPr lang="cs-CZ" sz="1500" b="1" dirty="0" err="1" smtClean="0"/>
              <a:t>pokarlovské</a:t>
            </a:r>
            <a:r>
              <a:rPr lang="cs-CZ" sz="1500" b="1" dirty="0" smtClean="0"/>
              <a:t>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8. Cyrilometodějství a počátky christianizace Čech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9. Rozkol církve roku 1054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10. Mnišské reformy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11. Boj o investituru v období 11. a 12. století 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12. Doba křížových výprav</a:t>
            </a:r>
          </a:p>
          <a:p>
            <a:r>
              <a:rPr lang="cs-CZ" sz="1500" b="1" dirty="0" smtClean="0"/>
              <a:t> </a:t>
            </a:r>
          </a:p>
          <a:p>
            <a:r>
              <a:rPr lang="cs-CZ" sz="1500" b="1" dirty="0" smtClean="0"/>
              <a:t>13. Spor o papežské moci. </a:t>
            </a:r>
            <a:r>
              <a:rPr lang="cs-CZ" sz="1500" b="1" dirty="0" err="1" smtClean="0"/>
              <a:t>Konciliarismus</a:t>
            </a:r>
            <a:r>
              <a:rPr lang="cs-CZ" sz="1500" b="1" dirty="0" smtClean="0"/>
              <a:t>. </a:t>
            </a:r>
            <a:endParaRPr kumimoji="0" lang="cs-CZ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1720</Words>
  <Application>Microsoft Office PowerPoint</Application>
  <PresentationFormat>Předvádění na obrazovce (4:3)</PresentationFormat>
  <Paragraphs>752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Eva I</dc:creator>
  <cp:lastModifiedBy>Pavel Vik</cp:lastModifiedBy>
  <cp:revision>76</cp:revision>
  <dcterms:created xsi:type="dcterms:W3CDTF">2013-02-02T10:09:50Z</dcterms:created>
  <dcterms:modified xsi:type="dcterms:W3CDTF">2014-12-07T01:24:38Z</dcterms:modified>
</cp:coreProperties>
</file>