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526"/>
    <a:srgbClr val="FF0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1CCD-0D2B-C54D-84D0-A8B741E1E599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14C1-1BE3-B645-8B4C-63513564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1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1CCD-0D2B-C54D-84D0-A8B741E1E599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14C1-1BE3-B645-8B4C-63513564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7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1CCD-0D2B-C54D-84D0-A8B741E1E599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14C1-1BE3-B645-8B4C-63513564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5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1CCD-0D2B-C54D-84D0-A8B741E1E599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14C1-1BE3-B645-8B4C-63513564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8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1CCD-0D2B-C54D-84D0-A8B741E1E599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14C1-1BE3-B645-8B4C-63513564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6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1CCD-0D2B-C54D-84D0-A8B741E1E599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14C1-1BE3-B645-8B4C-63513564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4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1CCD-0D2B-C54D-84D0-A8B741E1E599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14C1-1BE3-B645-8B4C-63513564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8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1CCD-0D2B-C54D-84D0-A8B741E1E599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14C1-1BE3-B645-8B4C-63513564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8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1CCD-0D2B-C54D-84D0-A8B741E1E599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14C1-1BE3-B645-8B4C-63513564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7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1CCD-0D2B-C54D-84D0-A8B741E1E599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14C1-1BE3-B645-8B4C-63513564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0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1CCD-0D2B-C54D-84D0-A8B741E1E599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14C1-1BE3-B645-8B4C-63513564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0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D1CCD-0D2B-C54D-84D0-A8B741E1E599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514C1-1BE3-B645-8B4C-63513564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9.jpg"/><Relationship Id="rId5" Type="http://schemas.openxmlformats.org/officeDocument/2006/relationships/image" Target="../media/image4.jpg"/><Relationship Id="rId10" Type="http://schemas.microsoft.com/office/2007/relationships/hdphoto" Target="../media/hdphoto1.wdp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9.jpg"/><Relationship Id="rId5" Type="http://schemas.openxmlformats.org/officeDocument/2006/relationships/image" Target="../media/image4.jpg"/><Relationship Id="rId10" Type="http://schemas.microsoft.com/office/2007/relationships/hdphoto" Target="../media/hdphoto1.wdp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019dabc302913e91b25478e9a2d8584c--vacation-places-honeymoon-destina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0" y="3879910"/>
            <a:ext cx="3289300" cy="2984500"/>
          </a:xfrm>
          <a:prstGeom prst="rect">
            <a:avLst/>
          </a:prstGeom>
        </p:spPr>
      </p:pic>
      <p:pic>
        <p:nvPicPr>
          <p:cNvPr id="12" name="Picture 11" descr="pochod_osvobozeníi_20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52155" cy="2301437"/>
          </a:xfrm>
          <a:prstGeom prst="rect">
            <a:avLst/>
          </a:prstGeom>
        </p:spPr>
      </p:pic>
      <p:pic>
        <p:nvPicPr>
          <p:cNvPr id="7" name="Picture 6" descr="adfa6285579715ff09653aae0b429350--prague-city-prague-czech-republ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2473525"/>
            <a:ext cx="3052319" cy="4384475"/>
          </a:xfrm>
          <a:prstGeom prst="rect">
            <a:avLst/>
          </a:prstGeom>
        </p:spPr>
      </p:pic>
      <p:pic>
        <p:nvPicPr>
          <p:cNvPr id="11" name="Picture 10" descr="images (2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618" y="0"/>
            <a:ext cx="3492500" cy="2324100"/>
          </a:xfrm>
          <a:prstGeom prst="rect">
            <a:avLst/>
          </a:prstGeom>
        </p:spPr>
      </p:pic>
      <p:pic>
        <p:nvPicPr>
          <p:cNvPr id="6" name="Picture 5" descr="19ba664c9923d46f9a4ae61873829180--european-countries-czech-republic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6946"/>
            <a:ext cx="3149600" cy="4711054"/>
          </a:xfrm>
          <a:prstGeom prst="rect">
            <a:avLst/>
          </a:prstGeom>
        </p:spPr>
      </p:pic>
      <p:pic>
        <p:nvPicPr>
          <p:cNvPr id="4" name="Picture 3" descr="58575457dc5eea49045eea6dd795cd54--prague-czech-republic-the-squar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0"/>
            <a:ext cx="2997200" cy="278700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31940" y="1842146"/>
            <a:ext cx="2932393" cy="20485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A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Picture 12" descr="images (3)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0" y="2146946"/>
            <a:ext cx="3289300" cy="2463800"/>
          </a:xfrm>
          <a:prstGeom prst="rect">
            <a:avLst/>
          </a:prstGeom>
        </p:spPr>
      </p:pic>
      <p:pic>
        <p:nvPicPr>
          <p:cNvPr id="15" name="Picture 14" descr="images.jpg"/>
          <p:cNvPicPr>
            <a:picLocks noChangeAspect="1"/>
          </p:cNvPicPr>
          <p:nvPr/>
        </p:nvPicPr>
        <p:blipFill>
          <a:blip r:embed="rId9">
            <a:alphaModFix amt="92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59" b="100000" l="0" r="995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688" y="1842146"/>
            <a:ext cx="2933700" cy="2768600"/>
          </a:xfrm>
          <a:prstGeom prst="rect">
            <a:avLst/>
          </a:prstGeom>
        </p:spPr>
      </p:pic>
      <p:pic>
        <p:nvPicPr>
          <p:cNvPr id="16" name="Picture 15" descr="images (1)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37" y="2787005"/>
            <a:ext cx="1216049" cy="109290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98665" y="183728"/>
            <a:ext cx="8390285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en-A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eighbourhood</a:t>
            </a:r>
            <a:br>
              <a:rPr lang="en-A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A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okolí</a:t>
            </a:r>
            <a:endParaRPr lang="en-A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A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A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people</a:t>
            </a:r>
            <a:r>
              <a:rPr lang="en-A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						</a:t>
            </a:r>
            <a:r>
              <a:rPr lang="en-A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place</a:t>
            </a:r>
          </a:p>
          <a:p>
            <a:r>
              <a:rPr lang="en-A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en-A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lidé</a:t>
            </a:r>
            <a:r>
              <a:rPr lang="en-A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						   </a:t>
            </a:r>
            <a:r>
              <a:rPr lang="en-A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místo</a:t>
            </a:r>
            <a:endParaRPr lang="en-A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A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3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th (5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48" y="4973423"/>
            <a:ext cx="520419" cy="520419"/>
          </a:xfrm>
          <a:prstGeom prst="rect">
            <a:avLst/>
          </a:prstGeom>
        </p:spPr>
      </p:pic>
      <p:pic>
        <p:nvPicPr>
          <p:cNvPr id="12" name="Picture 11" descr="th (5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93" y="2932660"/>
            <a:ext cx="520419" cy="520419"/>
          </a:xfrm>
          <a:prstGeom prst="rect">
            <a:avLst/>
          </a:prstGeom>
          <a:solidFill>
            <a:schemeClr val="accent4">
              <a:alpha val="16000"/>
            </a:schemeClr>
          </a:solidFill>
        </p:spPr>
      </p:pic>
      <p:pic>
        <p:nvPicPr>
          <p:cNvPr id="30" name="Picture 29" descr="th (5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697" y="4973423"/>
            <a:ext cx="520419" cy="520419"/>
          </a:xfrm>
          <a:prstGeom prst="rect">
            <a:avLst/>
          </a:prstGeom>
        </p:spPr>
      </p:pic>
      <p:pic>
        <p:nvPicPr>
          <p:cNvPr id="13" name="Picture 12" descr="th (5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360" y="2949917"/>
            <a:ext cx="520419" cy="520419"/>
          </a:xfrm>
          <a:prstGeom prst="rect">
            <a:avLst/>
          </a:prstGeom>
        </p:spPr>
      </p:pic>
      <p:pic>
        <p:nvPicPr>
          <p:cNvPr id="14" name="Picture 13" descr="th (5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777" y="2964891"/>
            <a:ext cx="520419" cy="520419"/>
          </a:xfrm>
          <a:prstGeom prst="rect">
            <a:avLst/>
          </a:prstGeom>
        </p:spPr>
      </p:pic>
      <p:pic>
        <p:nvPicPr>
          <p:cNvPr id="28" name="Picture 27" descr="th (5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360" y="4957988"/>
            <a:ext cx="520419" cy="520419"/>
          </a:xfrm>
          <a:prstGeom prst="rect">
            <a:avLst/>
          </a:prstGeom>
        </p:spPr>
      </p:pic>
      <p:pic>
        <p:nvPicPr>
          <p:cNvPr id="16" name="Picture 15" descr="th (5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000" y="2977839"/>
            <a:ext cx="520419" cy="520419"/>
          </a:xfrm>
          <a:prstGeom prst="rect">
            <a:avLst/>
          </a:prstGeom>
        </p:spPr>
      </p:pic>
      <p:pic>
        <p:nvPicPr>
          <p:cNvPr id="2" name="Picture 1" descr="th (7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0" y="0"/>
            <a:ext cx="3848100" cy="2616200"/>
          </a:xfrm>
          <a:prstGeom prst="rect">
            <a:avLst/>
          </a:prstGeom>
          <a:noFill/>
        </p:spPr>
      </p:pic>
      <p:pic>
        <p:nvPicPr>
          <p:cNvPr id="31" name="Picture 30" descr="th (5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275" y="4945536"/>
            <a:ext cx="520419" cy="520419"/>
          </a:xfrm>
          <a:prstGeom prst="rect">
            <a:avLst/>
          </a:prstGeom>
        </p:spPr>
      </p:pic>
      <p:pic>
        <p:nvPicPr>
          <p:cNvPr id="15" name="Picture 14" descr="th (5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913" y="2984951"/>
            <a:ext cx="520419" cy="520419"/>
          </a:xfrm>
          <a:prstGeom prst="rect">
            <a:avLst/>
          </a:prstGeom>
        </p:spPr>
      </p:pic>
      <p:pic>
        <p:nvPicPr>
          <p:cNvPr id="27" name="Picture 26" descr="th (5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15" y="4945536"/>
            <a:ext cx="520419" cy="520419"/>
          </a:xfrm>
          <a:prstGeom prst="rect">
            <a:avLst/>
          </a:prstGeom>
        </p:spPr>
      </p:pic>
      <p:sp>
        <p:nvSpPr>
          <p:cNvPr id="6" name="Curved Left Arrow 5"/>
          <p:cNvSpPr/>
          <p:nvPr/>
        </p:nvSpPr>
        <p:spPr>
          <a:xfrm>
            <a:off x="320389" y="1500699"/>
            <a:ext cx="8656110" cy="5357301"/>
          </a:xfrm>
          <a:prstGeom prst="curvedLeftArrow">
            <a:avLst>
              <a:gd name="adj1" fmla="val 25000"/>
              <a:gd name="adj2" fmla="val 47624"/>
              <a:gd name="adj3" fmla="val 25000"/>
            </a:avLst>
          </a:prstGeom>
          <a:solidFill>
            <a:schemeClr val="accent3">
              <a:lumMod val="20000"/>
              <a:lumOff val="80000"/>
              <a:alpha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567" y="5029568"/>
            <a:ext cx="923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</a:t>
            </a:r>
            <a:r>
              <a:rPr lang="en-A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spojit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827419" y="5004664"/>
            <a:ext cx="973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</a:t>
            </a:r>
            <a:r>
              <a:rPr lang="en-A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získat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717454" y="5004664"/>
            <a:ext cx="1926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 </a:t>
            </a:r>
            <a:r>
              <a:rPr lang="en-A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odeslat</a:t>
            </a:r>
            <a:r>
              <a:rPr lang="en-A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</a:t>
            </a:r>
            <a:r>
              <a:rPr lang="en-A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násobit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54271" y="5004664"/>
            <a:ext cx="1446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</a:t>
            </a:r>
            <a:r>
              <a:rPr lang="en-A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vybudovat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133997" y="5011069"/>
            <a:ext cx="127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</a:t>
            </a:r>
            <a:r>
              <a:rPr lang="en-A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trénovat</a:t>
            </a:r>
            <a:endParaRPr lang="en-US" dirty="0"/>
          </a:p>
        </p:txBody>
      </p:sp>
      <p:pic>
        <p:nvPicPr>
          <p:cNvPr id="23" name="Picture 22" descr="th (6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60" y="3699060"/>
            <a:ext cx="1839896" cy="949565"/>
          </a:xfrm>
          <a:prstGeom prst="rect">
            <a:avLst/>
          </a:prstGeom>
          <a:effectLst>
            <a:glow rad="101600">
              <a:schemeClr val="accent3">
                <a:lumMod val="75000"/>
                <a:alpha val="75000"/>
              </a:scheme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320389" y="3031537"/>
            <a:ext cx="116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connect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00615" y="3027151"/>
            <a:ext cx="76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win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3183" y="305708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build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93791" y="3053627"/>
            <a:ext cx="88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train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54562" y="3053627"/>
            <a:ext cx="1751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 send</a:t>
            </a:r>
            <a:r>
              <a:rPr lang="en-A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/multiply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t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81" y="3662181"/>
            <a:ext cx="1487101" cy="986444"/>
          </a:xfrm>
          <a:prstGeom prst="rect">
            <a:avLst/>
          </a:prstGeom>
          <a:effectLst>
            <a:glow rad="101600">
              <a:srgbClr val="FFFF00">
                <a:alpha val="75000"/>
              </a:srgbClr>
            </a:glow>
          </a:effectLst>
        </p:spPr>
      </p:pic>
      <p:pic>
        <p:nvPicPr>
          <p:cNvPr id="7" name="Picture 6" descr="th (1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84" y="3625579"/>
            <a:ext cx="1628558" cy="1049636"/>
          </a:xfrm>
          <a:prstGeom prst="rect">
            <a:avLst/>
          </a:prstGeom>
          <a:effectLst>
            <a:glow rad="101600">
              <a:srgbClr val="FF0000">
                <a:alpha val="75000"/>
              </a:srgbClr>
            </a:glow>
          </a:effectLst>
        </p:spPr>
      </p:pic>
      <p:pic>
        <p:nvPicPr>
          <p:cNvPr id="8" name="Picture 7" descr="th (2)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9" y="3557501"/>
            <a:ext cx="1117714" cy="1117714"/>
          </a:xfrm>
          <a:prstGeom prst="rect">
            <a:avLst/>
          </a:prstGeom>
          <a:effectLst>
            <a:glow rad="101600">
              <a:schemeClr val="accent6">
                <a:alpha val="75000"/>
              </a:schemeClr>
            </a:glow>
          </a:effectLst>
        </p:spPr>
      </p:pic>
      <p:pic>
        <p:nvPicPr>
          <p:cNvPr id="9" name="Picture 8" descr="th (3)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245" y="3699060"/>
            <a:ext cx="1469113" cy="976155"/>
          </a:xfrm>
          <a:prstGeom prst="rect">
            <a:avLst/>
          </a:prstGeom>
          <a:effectLst>
            <a:glow rad="101600">
              <a:schemeClr val="tx2">
                <a:lumMod val="60000"/>
                <a:lumOff val="40000"/>
                <a:alpha val="75000"/>
              </a:schemeClr>
            </a:glow>
          </a:effectLst>
        </p:spPr>
      </p:pic>
      <p:sp>
        <p:nvSpPr>
          <p:cNvPr id="32" name="TextBox 31"/>
          <p:cNvSpPr txBox="1"/>
          <p:nvPr/>
        </p:nvSpPr>
        <p:spPr>
          <a:xfrm>
            <a:off x="4509410" y="838207"/>
            <a:ext cx="456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800000"/>
                </a:solidFill>
              </a:rPr>
              <a:t>Proces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uče</a:t>
            </a:r>
            <a:r>
              <a:rPr lang="cs-CZ" b="1" dirty="0" smtClean="0">
                <a:solidFill>
                  <a:srgbClr val="800000"/>
                </a:solidFill>
              </a:rPr>
              <a:t>d</a:t>
            </a:r>
            <a:r>
              <a:rPr lang="en-US" b="1" dirty="0" err="1" smtClean="0">
                <a:solidFill>
                  <a:srgbClr val="800000"/>
                </a:solidFill>
              </a:rPr>
              <a:t>níků</a:t>
            </a:r>
            <a:r>
              <a:rPr lang="en-US" b="1" dirty="0">
                <a:solidFill>
                  <a:srgbClr val="800000"/>
                </a:solidFill>
              </a:rPr>
              <a:t>, </a:t>
            </a:r>
            <a:r>
              <a:rPr lang="en-US" b="1" dirty="0" err="1">
                <a:solidFill>
                  <a:srgbClr val="800000"/>
                </a:solidFill>
              </a:rPr>
              <a:t>kteří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cs-CZ" b="1" dirty="0" smtClean="0">
                <a:solidFill>
                  <a:srgbClr val="800000"/>
                </a:solidFill>
              </a:rPr>
              <a:t>čin</a:t>
            </a:r>
            <a:r>
              <a:rPr lang="en-US" b="1" dirty="0" smtClean="0">
                <a:solidFill>
                  <a:srgbClr val="800000"/>
                </a:solidFill>
              </a:rPr>
              <a:t>í </a:t>
            </a:r>
            <a:r>
              <a:rPr lang="en-US" b="1" dirty="0" err="1">
                <a:solidFill>
                  <a:srgbClr val="800000"/>
                </a:solidFill>
              </a:rPr>
              <a:t>učedníky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3326" y="130321"/>
            <a:ext cx="5762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</a:rPr>
              <a:t>Process</a:t>
            </a:r>
            <a:r>
              <a:rPr lang="en-US" b="1" dirty="0" smtClean="0">
                <a:solidFill>
                  <a:srgbClr val="800000"/>
                </a:solidFill>
              </a:rPr>
              <a:t> of making disciples that make disciples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17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ve-Fold-Leadership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700"/>
            <a:ext cx="9144000" cy="5034579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034256" y="1174729"/>
            <a:ext cx="94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Apoštol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125" y="246551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Prorok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6933" y="4383143"/>
            <a:ext cx="12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Evangelista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8392" y="2415710"/>
            <a:ext cx="750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Učitel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6286" y="4383143"/>
            <a:ext cx="81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Pastor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6126" y="163993"/>
            <a:ext cx="5337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Gifts</a:t>
            </a:r>
            <a:r>
              <a:rPr lang="en-US" dirty="0" smtClean="0"/>
              <a:t> that Jesus has given to enable the process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08640" y="6056985"/>
            <a:ext cx="6600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/>
              <a:t>Dary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smtClean="0"/>
              <a:t>dal </a:t>
            </a:r>
            <a:r>
              <a:rPr lang="en-US" dirty="0" err="1" smtClean="0"/>
              <a:t>Ježíš</a:t>
            </a:r>
            <a:r>
              <a:rPr lang="cs-CZ" dirty="0" smtClean="0"/>
              <a:t> </a:t>
            </a:r>
            <a:r>
              <a:rPr lang="en-US" dirty="0" smtClean="0"/>
              <a:t>k </a:t>
            </a:r>
            <a:r>
              <a:rPr lang="en-US" dirty="0" err="1"/>
              <a:t>tomu</a:t>
            </a:r>
            <a:r>
              <a:rPr lang="en-US" dirty="0"/>
              <a:t>, aby </a:t>
            </a:r>
            <a:r>
              <a:rPr lang="en-US" dirty="0" err="1"/>
              <a:t>tento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cs-CZ" dirty="0" smtClean="0"/>
              <a:t>uskutečnil.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8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2704" y="49177"/>
            <a:ext cx="32258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 smtClean="0">
                <a:solidFill>
                  <a:srgbClr val="953735"/>
                </a:solidFill>
              </a:rPr>
              <a:t>Žehnat</a:t>
            </a:r>
            <a:endParaRPr lang="en-US" sz="8000" dirty="0">
              <a:solidFill>
                <a:srgbClr val="9537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68566"/>
            <a:ext cx="4217821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sz="3600" dirty="0" smtClean="0"/>
              <a:t>egin with </a:t>
            </a:r>
            <a:r>
              <a:rPr lang="en-US" sz="3600" dirty="0" smtClean="0"/>
              <a:t>prayer</a:t>
            </a:r>
            <a:r>
              <a:rPr lang="cs-CZ" sz="3600" dirty="0" smtClean="0"/>
              <a:t> -</a:t>
            </a:r>
            <a:endParaRPr lang="en-US" sz="3600" dirty="0" smtClean="0"/>
          </a:p>
          <a:p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3500" b="1" dirty="0" smtClean="0">
                <a:solidFill>
                  <a:schemeClr val="accent2">
                    <a:lumMod val="75000"/>
                  </a:schemeClr>
                </a:solidFill>
              </a:rPr>
              <a:t>Z</a:t>
            </a:r>
            <a:r>
              <a:rPr lang="cs-CZ" sz="3500" dirty="0" smtClean="0"/>
              <a:t>ačni modlitbou.</a:t>
            </a:r>
          </a:p>
          <a:p>
            <a:r>
              <a:rPr lang="en-US" sz="7000" dirty="0" smtClean="0">
                <a:solidFill>
                  <a:srgbClr val="953735"/>
                </a:solidFill>
              </a:rPr>
              <a:t>L</a:t>
            </a:r>
            <a:r>
              <a:rPr lang="en-US" sz="3600" dirty="0" smtClean="0"/>
              <a:t>isten</a:t>
            </a:r>
            <a:r>
              <a:rPr lang="cs-CZ" sz="3600" dirty="0" smtClean="0"/>
              <a:t> - </a:t>
            </a:r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cs-CZ" sz="3600" dirty="0" smtClean="0"/>
              <a:t>aslouchej</a:t>
            </a:r>
            <a:r>
              <a:rPr lang="cs-CZ" sz="3600" dirty="0"/>
              <a:t>.</a:t>
            </a:r>
            <a:endParaRPr lang="en-US" sz="3600" dirty="0"/>
          </a:p>
          <a:p>
            <a:r>
              <a:rPr lang="en-US" sz="7000" dirty="0" smtClean="0">
                <a:solidFill>
                  <a:srgbClr val="953735"/>
                </a:solidFill>
              </a:rPr>
              <a:t>E</a:t>
            </a:r>
            <a:r>
              <a:rPr lang="en-US" sz="3600" dirty="0" smtClean="0"/>
              <a:t>at</a:t>
            </a:r>
            <a:r>
              <a:rPr lang="cs-CZ" sz="3600" dirty="0" smtClean="0"/>
              <a:t> – </a:t>
            </a:r>
            <a:r>
              <a:rPr lang="cs-CZ" sz="3500" b="1" dirty="0" smtClean="0">
                <a:solidFill>
                  <a:schemeClr val="accent2">
                    <a:lumMod val="75000"/>
                  </a:schemeClr>
                </a:solidFill>
              </a:rPr>
              <a:t>J</a:t>
            </a:r>
            <a:r>
              <a:rPr lang="cs-CZ" sz="3500" dirty="0" smtClean="0"/>
              <a:t>ez.</a:t>
            </a:r>
            <a:endParaRPr lang="en-US" sz="3500" dirty="0" smtClean="0"/>
          </a:p>
          <a:p>
            <a:r>
              <a:rPr lang="en-US" sz="7000" dirty="0" smtClean="0">
                <a:solidFill>
                  <a:srgbClr val="953735"/>
                </a:solidFill>
              </a:rPr>
              <a:t>S</a:t>
            </a:r>
            <a:r>
              <a:rPr lang="en-US" sz="3600" dirty="0" smtClean="0"/>
              <a:t>erve</a:t>
            </a:r>
            <a:r>
              <a:rPr lang="cs-CZ" sz="3600" dirty="0" smtClean="0"/>
              <a:t> – </a:t>
            </a:r>
            <a:r>
              <a:rPr lang="cs-CZ" sz="3500" b="1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cs-CZ" sz="3500" dirty="0" smtClean="0"/>
              <a:t>luž.</a:t>
            </a:r>
            <a:endParaRPr lang="en-US" sz="3500" dirty="0" smtClean="0"/>
          </a:p>
          <a:p>
            <a:r>
              <a:rPr lang="en-US" sz="7000" dirty="0" smtClean="0">
                <a:solidFill>
                  <a:srgbClr val="953735"/>
                </a:solidFill>
              </a:rPr>
              <a:t>S</a:t>
            </a:r>
            <a:r>
              <a:rPr lang="en-US" sz="3600" dirty="0" smtClean="0"/>
              <a:t>hare your </a:t>
            </a:r>
            <a:r>
              <a:rPr lang="en-US" sz="3600" dirty="0" smtClean="0"/>
              <a:t>story</a:t>
            </a:r>
            <a:r>
              <a:rPr lang="cs-CZ" sz="3600" dirty="0" smtClean="0"/>
              <a:t> -</a:t>
            </a:r>
          </a:p>
          <a:p>
            <a:r>
              <a:rPr lang="cs-CZ" sz="3500" b="1" dirty="0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cs-CZ" sz="3500" dirty="0" smtClean="0"/>
              <a:t>yprávěj svůj příběh.</a:t>
            </a:r>
            <a:r>
              <a:rPr lang="cs-CZ" sz="4000" dirty="0" smtClean="0"/>
              <a:t> </a:t>
            </a:r>
            <a:endParaRPr lang="en-US" sz="4000" dirty="0"/>
          </a:p>
        </p:txBody>
      </p:sp>
      <p:sp>
        <p:nvSpPr>
          <p:cNvPr id="6" name="Cross 5"/>
          <p:cNvSpPr/>
          <p:nvPr/>
        </p:nvSpPr>
        <p:spPr>
          <a:xfrm>
            <a:off x="2792006" y="1259403"/>
            <a:ext cx="6332012" cy="5466476"/>
          </a:xfrm>
          <a:prstGeom prst="plus">
            <a:avLst/>
          </a:prstGeom>
          <a:solidFill>
            <a:srgbClr val="00F526">
              <a:alpha val="9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h (8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145" y="1285662"/>
            <a:ext cx="1444993" cy="809023"/>
          </a:xfrm>
          <a:prstGeom prst="rect">
            <a:avLst/>
          </a:prstGeom>
        </p:spPr>
      </p:pic>
      <p:pic>
        <p:nvPicPr>
          <p:cNvPr id="8" name="Picture 7" descr="th (9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145" y="2219386"/>
            <a:ext cx="1444993" cy="953695"/>
          </a:xfrm>
          <a:prstGeom prst="rect">
            <a:avLst/>
          </a:prstGeom>
        </p:spPr>
      </p:pic>
      <p:pic>
        <p:nvPicPr>
          <p:cNvPr id="9" name="Picture 8" descr="th (10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375" y="3261321"/>
            <a:ext cx="1467631" cy="973528"/>
          </a:xfrm>
          <a:prstGeom prst="rect">
            <a:avLst/>
          </a:prstGeom>
        </p:spPr>
      </p:pic>
      <p:pic>
        <p:nvPicPr>
          <p:cNvPr id="10" name="Picture 9" descr="th (11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375" y="4337893"/>
            <a:ext cx="1467631" cy="1087333"/>
          </a:xfrm>
          <a:prstGeom prst="rect">
            <a:avLst/>
          </a:prstGeom>
        </p:spPr>
      </p:pic>
      <p:pic>
        <p:nvPicPr>
          <p:cNvPr id="11" name="Picture 10" descr="th (12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375" y="5532008"/>
            <a:ext cx="1467631" cy="104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5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466" y="134201"/>
            <a:ext cx="196199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Barriers </a:t>
            </a:r>
          </a:p>
          <a:p>
            <a:r>
              <a:rPr lang="en-US" sz="4000" dirty="0">
                <a:solidFill>
                  <a:srgbClr val="953735"/>
                </a:solidFill>
              </a:rPr>
              <a:t>t</a:t>
            </a:r>
            <a:r>
              <a:rPr lang="en-US" sz="4000" dirty="0" smtClean="0">
                <a:solidFill>
                  <a:srgbClr val="953735"/>
                </a:solidFill>
              </a:rPr>
              <a:t>o </a:t>
            </a:r>
          </a:p>
          <a:p>
            <a:r>
              <a:rPr lang="en-US" sz="4000" dirty="0">
                <a:solidFill>
                  <a:srgbClr val="953735"/>
                </a:solidFill>
              </a:rPr>
              <a:t>b</a:t>
            </a:r>
            <a:r>
              <a:rPr lang="en-US" sz="4000" dirty="0" smtClean="0">
                <a:solidFill>
                  <a:srgbClr val="953735"/>
                </a:solidFill>
              </a:rPr>
              <a:t>eing</a:t>
            </a:r>
            <a:r>
              <a:rPr lang="en-US" sz="4000" dirty="0" smtClean="0">
                <a:solidFill>
                  <a:srgbClr val="00F526"/>
                </a:solidFill>
              </a:rPr>
              <a:t> </a:t>
            </a:r>
            <a:r>
              <a:rPr lang="en-US" sz="4000" dirty="0" smtClean="0">
                <a:solidFill>
                  <a:srgbClr val="953735"/>
                </a:solidFill>
              </a:rPr>
              <a:t>a </a:t>
            </a:r>
          </a:p>
          <a:p>
            <a:r>
              <a:rPr lang="en-US" sz="4000" dirty="0" smtClean="0">
                <a:solidFill>
                  <a:srgbClr val="00F526"/>
                </a:solidFill>
              </a:rPr>
              <a:t>Blessing</a:t>
            </a:r>
            <a:endParaRPr lang="en-US" sz="4000" dirty="0">
              <a:solidFill>
                <a:srgbClr val="00F526"/>
              </a:solidFill>
            </a:endParaRPr>
          </a:p>
        </p:txBody>
      </p:sp>
      <p:pic>
        <p:nvPicPr>
          <p:cNvPr id="7" name="Picture 6" descr="time-manage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05" y="92839"/>
            <a:ext cx="2032367" cy="1673714"/>
          </a:xfrm>
          <a:prstGeom prst="rect">
            <a:avLst/>
          </a:prstGeom>
          <a:solidFill>
            <a:schemeClr val="bg2">
              <a:alpha val="77000"/>
            </a:schemeClr>
          </a:solidFill>
          <a:effectLst>
            <a:glow rad="101600">
              <a:schemeClr val="accent6">
                <a:lumMod val="50000"/>
                <a:alpha val="75000"/>
              </a:schemeClr>
            </a:glow>
          </a:effectLst>
        </p:spPr>
      </p:pic>
      <p:pic>
        <p:nvPicPr>
          <p:cNvPr id="8" name="Picture 7" descr="Liv-Tyler-liv-tyler-113192_1024_76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05" y="3372337"/>
            <a:ext cx="2032366" cy="1524275"/>
          </a:xfrm>
          <a:prstGeom prst="rect">
            <a:avLst/>
          </a:prstGeom>
          <a:effectLst>
            <a:glow rad="101600">
              <a:schemeClr val="accent6">
                <a:lumMod val="50000"/>
                <a:alpha val="75000"/>
              </a:schemeClr>
            </a:glow>
          </a:effectLst>
        </p:spPr>
      </p:pic>
      <p:pic>
        <p:nvPicPr>
          <p:cNvPr id="4" name="Picture 3" descr="th (13).jpg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67" y="4241800"/>
            <a:ext cx="3657600" cy="2616200"/>
          </a:xfrm>
          <a:prstGeom prst="rect">
            <a:avLst/>
          </a:prstGeom>
          <a:solidFill>
            <a:schemeClr val="bg2">
              <a:alpha val="25000"/>
            </a:schemeClr>
          </a:solidFill>
        </p:spPr>
      </p:pic>
      <p:pic>
        <p:nvPicPr>
          <p:cNvPr id="9" name="Picture 8" descr="treasure-chest__lar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06" y="1903525"/>
            <a:ext cx="2032366" cy="1310876"/>
          </a:xfrm>
          <a:prstGeom prst="rect">
            <a:avLst/>
          </a:prstGeom>
          <a:effectLst>
            <a:glow rad="101600">
              <a:schemeClr val="accent6">
                <a:lumMod val="50000"/>
                <a:alpha val="75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2480086" y="1971763"/>
            <a:ext cx="11420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17"/>
                </a:solidFill>
              </a:rPr>
              <a:t>Treasure</a:t>
            </a:r>
          </a:p>
          <a:p>
            <a:endParaRPr lang="en-US" sz="2000" b="1" dirty="0" smtClean="0">
              <a:solidFill>
                <a:srgbClr val="FF0017"/>
              </a:solidFill>
            </a:endParaRPr>
          </a:p>
          <a:p>
            <a:r>
              <a:rPr lang="en-US" sz="2000" b="1" dirty="0" err="1">
                <a:solidFill>
                  <a:srgbClr val="FF0017"/>
                </a:solidFill>
              </a:rPr>
              <a:t>Poklad</a:t>
            </a:r>
            <a:endParaRPr lang="en-US" sz="2000" b="1" dirty="0">
              <a:solidFill>
                <a:srgbClr val="FF0017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1789" y="3622847"/>
            <a:ext cx="11003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17"/>
                </a:solidFill>
              </a:rPr>
              <a:t>Attitude</a:t>
            </a:r>
          </a:p>
          <a:p>
            <a:endParaRPr lang="en-US" sz="2000" b="1" dirty="0">
              <a:solidFill>
                <a:srgbClr val="FF0017"/>
              </a:solidFill>
            </a:endParaRPr>
          </a:p>
          <a:p>
            <a:r>
              <a:rPr lang="en-US" sz="2000" b="1" dirty="0" err="1" smtClean="0">
                <a:solidFill>
                  <a:srgbClr val="FF0017"/>
                </a:solidFill>
              </a:rPr>
              <a:t>Postoj</a:t>
            </a:r>
            <a:endParaRPr lang="en-US" sz="2000" b="1" dirty="0">
              <a:solidFill>
                <a:srgbClr val="FF001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1789" y="513723"/>
            <a:ext cx="7281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17"/>
                </a:solidFill>
              </a:rPr>
              <a:t>Time</a:t>
            </a:r>
          </a:p>
          <a:p>
            <a:endParaRPr lang="en-US" sz="2000" b="1" dirty="0" smtClean="0">
              <a:solidFill>
                <a:srgbClr val="FF0017"/>
              </a:solidFill>
            </a:endParaRPr>
          </a:p>
          <a:p>
            <a:r>
              <a:rPr lang="en-US" sz="2000" b="1" dirty="0" err="1">
                <a:solidFill>
                  <a:srgbClr val="FF0017"/>
                </a:solidFill>
              </a:rPr>
              <a:t>Čas</a:t>
            </a:r>
            <a:endParaRPr lang="en-US" sz="2000" b="1" dirty="0">
              <a:solidFill>
                <a:srgbClr val="FF001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376" y="3669014"/>
            <a:ext cx="24497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953735"/>
                </a:solidFill>
              </a:rPr>
              <a:t>Hradby</a:t>
            </a:r>
            <a:r>
              <a:rPr lang="en-US" sz="4000" dirty="0" smtClean="0">
                <a:solidFill>
                  <a:srgbClr val="953735"/>
                </a:solidFill>
              </a:rPr>
              <a:t> </a:t>
            </a:r>
            <a:endParaRPr lang="cs-CZ" sz="4000" dirty="0" smtClean="0">
              <a:solidFill>
                <a:srgbClr val="953735"/>
              </a:solidFill>
            </a:endParaRPr>
          </a:p>
          <a:p>
            <a:r>
              <a:rPr lang="cs-CZ" sz="4000" dirty="0" smtClean="0">
                <a:solidFill>
                  <a:srgbClr val="953735"/>
                </a:solidFill>
              </a:rPr>
              <a:t>b</a:t>
            </a:r>
            <a:r>
              <a:rPr lang="cs-CZ" sz="4000" dirty="0" smtClean="0">
                <a:solidFill>
                  <a:srgbClr val="953735"/>
                </a:solidFill>
              </a:rPr>
              <a:t>ránící </a:t>
            </a:r>
            <a:endParaRPr lang="en-US" sz="4000" dirty="0" smtClean="0">
              <a:solidFill>
                <a:srgbClr val="953735"/>
              </a:solidFill>
            </a:endParaRPr>
          </a:p>
          <a:p>
            <a:r>
              <a:rPr lang="cs-CZ" sz="4000" dirty="0" err="1">
                <a:solidFill>
                  <a:srgbClr val="00F526"/>
                </a:solidFill>
              </a:rPr>
              <a:t>p</a:t>
            </a:r>
            <a:r>
              <a:rPr lang="en-US" sz="4000" dirty="0" err="1" smtClean="0">
                <a:solidFill>
                  <a:srgbClr val="00F526"/>
                </a:solidFill>
              </a:rPr>
              <a:t>ožehnání</a:t>
            </a:r>
            <a:endParaRPr lang="en-US" sz="4000" dirty="0">
              <a:solidFill>
                <a:srgbClr val="00F526"/>
              </a:solidFill>
            </a:endParaRPr>
          </a:p>
        </p:txBody>
      </p:sp>
      <p:pic>
        <p:nvPicPr>
          <p:cNvPr id="16" name="Picture 15" descr="images.jpg"/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0" y="1187777"/>
            <a:ext cx="2933700" cy="2768600"/>
          </a:xfrm>
          <a:prstGeom prst="rect">
            <a:avLst/>
          </a:prstGeom>
        </p:spPr>
      </p:pic>
      <p:pic>
        <p:nvPicPr>
          <p:cNvPr id="17" name="Picture 16" descr="time-manage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235" y="1483198"/>
            <a:ext cx="765966" cy="630795"/>
          </a:xfrm>
          <a:prstGeom prst="rect">
            <a:avLst/>
          </a:prstGeom>
          <a:solidFill>
            <a:schemeClr val="bg2">
              <a:alpha val="77000"/>
            </a:schemeClr>
          </a:solidFill>
          <a:effectLst>
            <a:glow rad="101600">
              <a:schemeClr val="accent6">
                <a:lumMod val="50000"/>
                <a:alpha val="75000"/>
              </a:schemeClr>
            </a:glow>
          </a:effectLst>
        </p:spPr>
      </p:pic>
      <p:pic>
        <p:nvPicPr>
          <p:cNvPr id="18" name="Picture 17" descr="treasure-chest__lar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105" y="2220803"/>
            <a:ext cx="1016183" cy="655438"/>
          </a:xfrm>
          <a:prstGeom prst="rect">
            <a:avLst/>
          </a:prstGeom>
          <a:effectLst>
            <a:glow rad="101600">
              <a:schemeClr val="accent6">
                <a:lumMod val="50000"/>
                <a:alpha val="75000"/>
              </a:schemeClr>
            </a:glow>
          </a:effectLst>
        </p:spPr>
      </p:pic>
      <p:pic>
        <p:nvPicPr>
          <p:cNvPr id="19" name="Picture 18" descr="Liv-Tyler-liv-tyler-113192_1024_76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571" y="2966815"/>
            <a:ext cx="819848" cy="614886"/>
          </a:xfrm>
          <a:prstGeom prst="rect">
            <a:avLst/>
          </a:prstGeom>
          <a:effectLst>
            <a:glow rad="101600">
              <a:schemeClr val="accent6">
                <a:lumMod val="50000"/>
                <a:alpha val="75000"/>
              </a:schemeClr>
            </a:glow>
          </a:effectLst>
        </p:spPr>
      </p:pic>
      <p:pic>
        <p:nvPicPr>
          <p:cNvPr id="20" name="Picture 19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0" y="1187777"/>
            <a:ext cx="29337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2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019dabc302913e91b25478e9a2d8584c--vacation-places-honeymoon-destina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0" y="3879910"/>
            <a:ext cx="3289300" cy="2984500"/>
          </a:xfrm>
          <a:prstGeom prst="rect">
            <a:avLst/>
          </a:prstGeom>
        </p:spPr>
      </p:pic>
      <p:pic>
        <p:nvPicPr>
          <p:cNvPr id="12" name="Picture 11" descr="pochod_osvobozeníi_20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52155" cy="2301437"/>
          </a:xfrm>
          <a:prstGeom prst="rect">
            <a:avLst/>
          </a:prstGeom>
        </p:spPr>
      </p:pic>
      <p:pic>
        <p:nvPicPr>
          <p:cNvPr id="7" name="Picture 6" descr="adfa6285579715ff09653aae0b429350--prague-city-prague-czech-republ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2473525"/>
            <a:ext cx="3052319" cy="4384475"/>
          </a:xfrm>
          <a:prstGeom prst="rect">
            <a:avLst/>
          </a:prstGeom>
        </p:spPr>
      </p:pic>
      <p:pic>
        <p:nvPicPr>
          <p:cNvPr id="11" name="Picture 10" descr="images (2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618" y="0"/>
            <a:ext cx="3492500" cy="2324100"/>
          </a:xfrm>
          <a:prstGeom prst="rect">
            <a:avLst/>
          </a:prstGeom>
        </p:spPr>
      </p:pic>
      <p:pic>
        <p:nvPicPr>
          <p:cNvPr id="6" name="Picture 5" descr="19ba664c9923d46f9a4ae61873829180--european-countries-czech-republic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6946"/>
            <a:ext cx="3149600" cy="4711054"/>
          </a:xfrm>
          <a:prstGeom prst="rect">
            <a:avLst/>
          </a:prstGeom>
        </p:spPr>
      </p:pic>
      <p:pic>
        <p:nvPicPr>
          <p:cNvPr id="4" name="Picture 3" descr="58575457dc5eea49045eea6dd795cd54--prague-czech-republic-the-squar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0"/>
            <a:ext cx="2997200" cy="278700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31940" y="1842146"/>
            <a:ext cx="2932393" cy="20485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A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Picture 12" descr="images (3)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0" y="2146946"/>
            <a:ext cx="3289300" cy="2463800"/>
          </a:xfrm>
          <a:prstGeom prst="rect">
            <a:avLst/>
          </a:prstGeom>
        </p:spPr>
      </p:pic>
      <p:pic>
        <p:nvPicPr>
          <p:cNvPr id="15" name="Picture 14" descr="images.jpg"/>
          <p:cNvPicPr>
            <a:picLocks noChangeAspect="1"/>
          </p:cNvPicPr>
          <p:nvPr/>
        </p:nvPicPr>
        <p:blipFill>
          <a:blip r:embed="rId9">
            <a:alphaModFix amt="92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59" b="100000" l="0" r="995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688" y="1842146"/>
            <a:ext cx="2933700" cy="2768600"/>
          </a:xfrm>
          <a:prstGeom prst="rect">
            <a:avLst/>
          </a:prstGeom>
        </p:spPr>
      </p:pic>
      <p:pic>
        <p:nvPicPr>
          <p:cNvPr id="16" name="Picture 15" descr="images (1)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37" y="2787005"/>
            <a:ext cx="1216049" cy="109290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98665" y="183728"/>
            <a:ext cx="8390285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en-A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eighbourhood</a:t>
            </a:r>
            <a:br>
              <a:rPr lang="en-A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A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okolí</a:t>
            </a:r>
            <a:endParaRPr lang="en-A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A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A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people</a:t>
            </a:r>
            <a:r>
              <a:rPr lang="en-A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						place</a:t>
            </a:r>
          </a:p>
          <a:p>
            <a:r>
              <a:rPr lang="en-A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en-A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lidé</a:t>
            </a:r>
            <a:r>
              <a:rPr lang="en-A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						</a:t>
            </a:r>
            <a:r>
              <a:rPr lang="en-A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A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A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místo</a:t>
            </a:r>
            <a:endParaRPr lang="en-A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A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004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36121</TotalTime>
  <Words>119</Words>
  <Application>Microsoft Office PowerPoint</Application>
  <PresentationFormat>Předvádění na obrazovce (4:3)</PresentationFormat>
  <Paragraphs>51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Candara</vt:lpstr>
      <vt:lpstr>Mistral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Heart for Our Neighborhoods</dc:title>
  <dc:creator>Oreste</dc:creator>
  <cp:lastModifiedBy>Radka Fleková</cp:lastModifiedBy>
  <cp:revision>55</cp:revision>
  <dcterms:created xsi:type="dcterms:W3CDTF">2017-07-25T01:47:31Z</dcterms:created>
  <dcterms:modified xsi:type="dcterms:W3CDTF">2017-09-04T15:47:44Z</dcterms:modified>
</cp:coreProperties>
</file>